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notesSlides/notesSlide3.xml" ContentType="application/vnd.openxmlformats-officedocument.presentationml.notesSlide+xml"/>
  <Override PartName="/ppt/charts/chart2.xml" ContentType="application/vnd.openxmlformats-officedocument.drawingml.chart+xml"/>
  <Override PartName="/ppt/charts/chart3.xml" ContentType="application/vnd.openxmlformats-officedocument.drawingml.chart+xml"/>
  <Override PartName="/ppt/notesSlides/notesSlide4.xml" ContentType="application/vnd.openxmlformats-officedocument.presentationml.notesSlide+xml"/>
  <Override PartName="/ppt/charts/chart4.xml" ContentType="application/vnd.openxmlformats-officedocument.drawingml.chart+xml"/>
  <Override PartName="/ppt/notesSlides/notesSlide5.xml" ContentType="application/vnd.openxmlformats-officedocument.presentationml.notesSlide+xml"/>
  <Override PartName="/ppt/charts/chart5.xml" ContentType="application/vnd.openxmlformats-officedocument.drawingml.chart+xml"/>
  <Override PartName="/ppt/notesSlides/notesSlide6.xml" ContentType="application/vnd.openxmlformats-officedocument.presentationml.notesSlide+xml"/>
  <Override PartName="/ppt/charts/chart6.xml" ContentType="application/vnd.openxmlformats-officedocument.drawingml.chart+xml"/>
  <Override PartName="/ppt/charts/chart7.xml" ContentType="application/vnd.openxmlformats-officedocument.drawingml.chart+xml"/>
  <Override PartName="/ppt/charts/chart8.xml" ContentType="application/vnd.openxmlformats-officedocument.drawingml.chart+xml"/>
  <Override PartName="/ppt/notesSlides/notesSlide7.xml" ContentType="application/vnd.openxmlformats-officedocument.presentationml.notesSlide+xml"/>
  <Override PartName="/ppt/charts/chart9.xml" ContentType="application/vnd.openxmlformats-officedocument.drawingml.chart+xml"/>
  <Override PartName="/ppt/notesSlides/notesSlide8.xml" ContentType="application/vnd.openxmlformats-officedocument.presentationml.notesSlide+xml"/>
  <Override PartName="/ppt/charts/chart10.xml" ContentType="application/vnd.openxmlformats-officedocument.drawingml.chart+xml"/>
  <Override PartName="/ppt/notesSlides/notesSlide9.xml" ContentType="application/vnd.openxmlformats-officedocument.presentationml.notesSlide+xml"/>
  <Override PartName="/ppt/charts/chart11.xml" ContentType="application/vnd.openxmlformats-officedocument.drawingml.char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8"/>
  </p:notesMasterIdLst>
  <p:handoutMasterIdLst>
    <p:handoutMasterId r:id="rId19"/>
  </p:handoutMasterIdLst>
  <p:sldIdLst>
    <p:sldId id="455" r:id="rId5"/>
    <p:sldId id="463" r:id="rId6"/>
    <p:sldId id="461" r:id="rId7"/>
    <p:sldId id="448" r:id="rId8"/>
    <p:sldId id="453" r:id="rId9"/>
    <p:sldId id="452" r:id="rId10"/>
    <p:sldId id="456" r:id="rId11"/>
    <p:sldId id="446" r:id="rId12"/>
    <p:sldId id="447" r:id="rId13"/>
    <p:sldId id="462" r:id="rId14"/>
    <p:sldId id="460" r:id="rId15"/>
    <p:sldId id="459" r:id="rId16"/>
    <p:sldId id="449" r:id="rId17"/>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15:clr>
            <a:srgbClr val="A4A3A4"/>
          </p15:clr>
        </p15:guide>
        <p15:guide id="2" pos="358">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99FF"/>
    <a:srgbClr val="9900CC"/>
    <a:srgbClr val="8686B4"/>
    <a:srgbClr val="1D70B7"/>
    <a:srgbClr val="1F71B8"/>
    <a:srgbClr val="25267E"/>
    <a:srgbClr val="002B82"/>
    <a:srgbClr val="5A9B8B"/>
    <a:srgbClr val="7D0000"/>
    <a:srgbClr val="008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651" autoAdjust="0"/>
    <p:restoredTop sz="94701" autoAdjust="0"/>
  </p:normalViewPr>
  <p:slideViewPr>
    <p:cSldViewPr snapToGrid="0">
      <p:cViewPr varScale="1">
        <p:scale>
          <a:sx n="105" d="100"/>
          <a:sy n="105" d="100"/>
        </p:scale>
        <p:origin x="1266" y="96"/>
      </p:cViewPr>
      <p:guideLst>
        <p:guide orient="horz"/>
        <p:guide pos="358"/>
      </p:guideLst>
    </p:cSldViewPr>
  </p:slideViewPr>
  <p:notesTextViewPr>
    <p:cViewPr>
      <p:scale>
        <a:sx n="3" d="2"/>
        <a:sy n="3" d="2"/>
      </p:scale>
      <p:origin x="0" y="0"/>
    </p:cViewPr>
  </p:notesTextViewPr>
  <p:sorterViewPr>
    <p:cViewPr>
      <p:scale>
        <a:sx n="66" d="100"/>
        <a:sy n="66" d="100"/>
      </p:scale>
      <p:origin x="0" y="0"/>
    </p:cViewPr>
  </p:sorterViewPr>
  <p:notesViewPr>
    <p:cSldViewPr snapToGrid="0">
      <p:cViewPr varScale="1">
        <p:scale>
          <a:sx n="47" d="100"/>
          <a:sy n="47" d="100"/>
        </p:scale>
        <p:origin x="-2323" y="-96"/>
      </p:cViewPr>
      <p:guideLst>
        <p:guide orient="horz" pos="2880"/>
        <p:guide pos="2160"/>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viewProps" Target="viewProp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6/11/relationships/changesInfo" Target="changesInfos/changesInfo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tableStyles" Target="tableStyles.xml"/><Relationship Id="rId10" Type="http://schemas.openxmlformats.org/officeDocument/2006/relationships/slide" Target="slides/slide6.xml"/><Relationship Id="rId19" Type="http://schemas.openxmlformats.org/officeDocument/2006/relationships/handoutMaster" Target="handoutMasters/handout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Vera Buss" userId="a79c05a7-0a4c-47fe-9032-eb4ecc8bbc26" providerId="ADAL" clId="{5CF203BF-B5A8-42DD-B7A7-5333B64E27AC}"/>
    <pc:docChg chg="modSld">
      <pc:chgData name="Vera Buss" userId="a79c05a7-0a4c-47fe-9032-eb4ecc8bbc26" providerId="ADAL" clId="{5CF203BF-B5A8-42DD-B7A7-5333B64E27AC}" dt="2026-06-12T10:51:52.052" v="500" actId="27918"/>
      <pc:docMkLst>
        <pc:docMk/>
      </pc:docMkLst>
      <pc:sldChg chg="mod">
        <pc:chgData name="Vera Buss" userId="a79c05a7-0a4c-47fe-9032-eb4ecc8bbc26" providerId="ADAL" clId="{5CF203BF-B5A8-42DD-B7A7-5333B64E27AC}" dt="2026-06-12T10:45:29.310" v="474" actId="27918"/>
        <pc:sldMkLst>
          <pc:docMk/>
          <pc:sldMk cId="4194341902" sldId="446"/>
        </pc:sldMkLst>
      </pc:sldChg>
      <pc:sldChg chg="mod">
        <pc:chgData name="Vera Buss" userId="a79c05a7-0a4c-47fe-9032-eb4ecc8bbc26" providerId="ADAL" clId="{5CF203BF-B5A8-42DD-B7A7-5333B64E27AC}" dt="2026-06-12T10:46:42.028" v="482" actId="27918"/>
        <pc:sldMkLst>
          <pc:docMk/>
          <pc:sldMk cId="2370126118" sldId="447"/>
        </pc:sldMkLst>
      </pc:sldChg>
      <pc:sldChg chg="mod">
        <pc:chgData name="Vera Buss" userId="a79c05a7-0a4c-47fe-9032-eb4ecc8bbc26" providerId="ADAL" clId="{5CF203BF-B5A8-42DD-B7A7-5333B64E27AC}" dt="2026-06-12T10:36:53.141" v="447" actId="27918"/>
        <pc:sldMkLst>
          <pc:docMk/>
          <pc:sldMk cId="633077769" sldId="448"/>
        </pc:sldMkLst>
      </pc:sldChg>
      <pc:sldChg chg="mod">
        <pc:chgData name="Vera Buss" userId="a79c05a7-0a4c-47fe-9032-eb4ecc8bbc26" providerId="ADAL" clId="{5CF203BF-B5A8-42DD-B7A7-5333B64E27AC}" dt="2026-06-12T10:42:03.917" v="458" actId="27918"/>
        <pc:sldMkLst>
          <pc:docMk/>
          <pc:sldMk cId="2987757541" sldId="452"/>
        </pc:sldMkLst>
      </pc:sldChg>
      <pc:sldChg chg="mod">
        <pc:chgData name="Vera Buss" userId="a79c05a7-0a4c-47fe-9032-eb4ecc8bbc26" providerId="ADAL" clId="{5CF203BF-B5A8-42DD-B7A7-5333B64E27AC}" dt="2026-06-12T10:41:13.305" v="453" actId="27918"/>
        <pc:sldMkLst>
          <pc:docMk/>
          <pc:sldMk cId="1229948450" sldId="453"/>
        </pc:sldMkLst>
      </pc:sldChg>
      <pc:sldChg chg="modSp mod">
        <pc:chgData name="Vera Buss" userId="a79c05a7-0a4c-47fe-9032-eb4ecc8bbc26" providerId="ADAL" clId="{5CF203BF-B5A8-42DD-B7A7-5333B64E27AC}" dt="2026-06-12T10:33:45.006" v="425" actId="20577"/>
        <pc:sldMkLst>
          <pc:docMk/>
          <pc:sldMk cId="2659603248" sldId="455"/>
        </pc:sldMkLst>
        <pc:spChg chg="mod">
          <ac:chgData name="Vera Buss" userId="a79c05a7-0a4c-47fe-9032-eb4ecc8bbc26" providerId="ADAL" clId="{5CF203BF-B5A8-42DD-B7A7-5333B64E27AC}" dt="2026-06-12T10:33:45.006" v="425" actId="20577"/>
          <ac:spMkLst>
            <pc:docMk/>
            <pc:sldMk cId="2659603248" sldId="455"/>
            <ac:spMk id="5128" creationId="{00000000-0000-0000-0000-000000000000}"/>
          </ac:spMkLst>
        </pc:spChg>
      </pc:sldChg>
      <pc:sldChg chg="mod">
        <pc:chgData name="Vera Buss" userId="a79c05a7-0a4c-47fe-9032-eb4ecc8bbc26" providerId="ADAL" clId="{5CF203BF-B5A8-42DD-B7A7-5333B64E27AC}" dt="2026-06-12T10:43:00.032" v="464" actId="27918"/>
        <pc:sldMkLst>
          <pc:docMk/>
          <pc:sldMk cId="3472951639" sldId="456"/>
        </pc:sldMkLst>
      </pc:sldChg>
      <pc:sldChg chg="mod">
        <pc:chgData name="Vera Buss" userId="a79c05a7-0a4c-47fe-9032-eb4ecc8bbc26" providerId="ADAL" clId="{5CF203BF-B5A8-42DD-B7A7-5333B64E27AC}" dt="2026-06-12T10:51:52.052" v="500" actId="27918"/>
        <pc:sldMkLst>
          <pc:docMk/>
          <pc:sldMk cId="1347441576" sldId="459"/>
        </pc:sldMkLst>
      </pc:sldChg>
      <pc:sldChg chg="mod">
        <pc:chgData name="Vera Buss" userId="a79c05a7-0a4c-47fe-9032-eb4ecc8bbc26" providerId="ADAL" clId="{5CF203BF-B5A8-42DD-B7A7-5333B64E27AC}" dt="2026-06-12T10:50:34.058" v="494" actId="27918"/>
        <pc:sldMkLst>
          <pc:docMk/>
          <pc:sldMk cId="3009515767" sldId="460"/>
        </pc:sldMkLst>
      </pc:sldChg>
      <pc:sldChg chg="mod">
        <pc:chgData name="Vera Buss" userId="a79c05a7-0a4c-47fe-9032-eb4ecc8bbc26" providerId="ADAL" clId="{5CF203BF-B5A8-42DD-B7A7-5333B64E27AC}" dt="2026-06-12T10:36:06.199" v="443" actId="27918"/>
        <pc:sldMkLst>
          <pc:docMk/>
          <pc:sldMk cId="2334883861" sldId="461"/>
        </pc:sldMkLst>
      </pc:sldChg>
      <pc:sldChg chg="mod">
        <pc:chgData name="Vera Buss" userId="a79c05a7-0a4c-47fe-9032-eb4ecc8bbc26" providerId="ADAL" clId="{5CF203BF-B5A8-42DD-B7A7-5333B64E27AC}" dt="2026-06-12T10:48:43.827" v="488" actId="27918"/>
        <pc:sldMkLst>
          <pc:docMk/>
          <pc:sldMk cId="1117168479" sldId="462"/>
        </pc:sldMkLst>
      </pc:sldChg>
      <pc:sldChg chg="mod">
        <pc:chgData name="Vera Buss" userId="a79c05a7-0a4c-47fe-9032-eb4ecc8bbc26" providerId="ADAL" clId="{5CF203BF-B5A8-42DD-B7A7-5333B64E27AC}" dt="2026-06-12T10:34:39.704" v="434" actId="27918"/>
        <pc:sldMkLst>
          <pc:docMk/>
          <pc:sldMk cId="706437633" sldId="463"/>
        </pc:sldMkLst>
      </pc:sldChg>
    </pc:docChg>
  </pc:docChgLst>
</pc:chgInfo>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1.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Cigarette smoking</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Sheet1!$B$2:$B$21</c:f>
              <c:numCache>
                <c:formatCode>General</c:formatCode>
                <c:ptCount val="20"/>
                <c:pt idx="0">
                  <c:v>24.1</c:v>
                </c:pt>
                <c:pt idx="1">
                  <c:v>22</c:v>
                </c:pt>
                <c:pt idx="2">
                  <c:v>21.5</c:v>
                </c:pt>
                <c:pt idx="3">
                  <c:v>21.4</c:v>
                </c:pt>
                <c:pt idx="4">
                  <c:v>20.8</c:v>
                </c:pt>
                <c:pt idx="5">
                  <c:v>20</c:v>
                </c:pt>
                <c:pt idx="6">
                  <c:v>19.2</c:v>
                </c:pt>
                <c:pt idx="7">
                  <c:v>18.5</c:v>
                </c:pt>
                <c:pt idx="8">
                  <c:v>18.7</c:v>
                </c:pt>
                <c:pt idx="9">
                  <c:v>18</c:v>
                </c:pt>
                <c:pt idx="10">
                  <c:v>17.2</c:v>
                </c:pt>
                <c:pt idx="11">
                  <c:v>17.2</c:v>
                </c:pt>
                <c:pt idx="12">
                  <c:v>15.4</c:v>
                </c:pt>
                <c:pt idx="13">
                  <c:v>14.8</c:v>
                </c:pt>
                <c:pt idx="14" formatCode="0.0">
                  <c:v>14.8</c:v>
                </c:pt>
                <c:pt idx="15">
                  <c:v>14.8</c:v>
                </c:pt>
                <c:pt idx="16">
                  <c:v>14.6</c:v>
                </c:pt>
                <c:pt idx="17">
                  <c:v>14.2</c:v>
                </c:pt>
                <c:pt idx="18">
                  <c:v>15</c:v>
                </c:pt>
                <c:pt idx="19">
                  <c:v>13.2</c:v>
                </c:pt>
              </c:numCache>
            </c:numRef>
          </c:val>
          <c:smooth val="0"/>
          <c:extLst>
            <c:ext xmlns:c16="http://schemas.microsoft.com/office/drawing/2014/chart" uri="{C3380CC4-5D6E-409C-BE32-E72D297353CC}">
              <c16:uniqueId val="{00000000-FF56-400C-A340-16353C7D8D15}"/>
            </c:ext>
          </c:extLst>
        </c:ser>
        <c:ser>
          <c:idx val="1"/>
          <c:order val="1"/>
          <c:tx>
            <c:strRef>
              <c:f>Sheet1!$D$1</c:f>
              <c:strCache>
                <c:ptCount val="1"/>
                <c:pt idx="0">
                  <c:v>Upper 95% CI</c:v>
                </c:pt>
              </c:strCache>
            </c:strRef>
          </c:tx>
          <c:spPr>
            <a:ln w="22225">
              <a:solidFill>
                <a:srgbClr val="CC99FF"/>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Sheet1!$D$2:$D$21</c:f>
              <c:numCache>
                <c:formatCode>General</c:formatCode>
                <c:ptCount val="20"/>
                <c:pt idx="0">
                  <c:v>24.7</c:v>
                </c:pt>
                <c:pt idx="1">
                  <c:v>22.6</c:v>
                </c:pt>
                <c:pt idx="2">
                  <c:v>22.1</c:v>
                </c:pt>
                <c:pt idx="3">
                  <c:v>21.9</c:v>
                </c:pt>
                <c:pt idx="4">
                  <c:v>21.3</c:v>
                </c:pt>
                <c:pt idx="5">
                  <c:v>20.6</c:v>
                </c:pt>
                <c:pt idx="6">
                  <c:v>19.8</c:v>
                </c:pt>
                <c:pt idx="7">
                  <c:v>19.100000000000001</c:v>
                </c:pt>
                <c:pt idx="8">
                  <c:v>19.3</c:v>
                </c:pt>
                <c:pt idx="9">
                  <c:v>18.5</c:v>
                </c:pt>
                <c:pt idx="10">
                  <c:v>17.7</c:v>
                </c:pt>
                <c:pt idx="11">
                  <c:v>17.7</c:v>
                </c:pt>
                <c:pt idx="12">
                  <c:v>15.9</c:v>
                </c:pt>
                <c:pt idx="13">
                  <c:v>15.3</c:v>
                </c:pt>
                <c:pt idx="14" formatCode="0.0">
                  <c:v>15.3</c:v>
                </c:pt>
                <c:pt idx="15">
                  <c:v>15.3</c:v>
                </c:pt>
                <c:pt idx="16">
                  <c:v>15.1</c:v>
                </c:pt>
                <c:pt idx="17">
                  <c:v>14.7</c:v>
                </c:pt>
                <c:pt idx="18">
                  <c:v>15.5</c:v>
                </c:pt>
                <c:pt idx="19">
                  <c:v>14</c:v>
                </c:pt>
              </c:numCache>
            </c:numRef>
          </c:val>
          <c:smooth val="0"/>
          <c:extLst>
            <c:ext xmlns:c16="http://schemas.microsoft.com/office/drawing/2014/chart" uri="{C3380CC4-5D6E-409C-BE32-E72D297353CC}">
              <c16:uniqueId val="{00000001-FF56-400C-A340-16353C7D8D15}"/>
            </c:ext>
          </c:extLst>
        </c:ser>
        <c:ser>
          <c:idx val="2"/>
          <c:order val="2"/>
          <c:tx>
            <c:strRef>
              <c:f>Sheet1!$C$1</c:f>
              <c:strCache>
                <c:ptCount val="1"/>
                <c:pt idx="0">
                  <c:v>Lower 95% CI</c:v>
                </c:pt>
              </c:strCache>
            </c:strRef>
          </c:tx>
          <c:spPr>
            <a:ln w="22225">
              <a:solidFill>
                <a:srgbClr val="CC99FF"/>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Sheet1!$C$2:$C$21</c:f>
              <c:numCache>
                <c:formatCode>General</c:formatCode>
                <c:ptCount val="20"/>
                <c:pt idx="0">
                  <c:v>23.6</c:v>
                </c:pt>
                <c:pt idx="1">
                  <c:v>21.4</c:v>
                </c:pt>
                <c:pt idx="2">
                  <c:v>21</c:v>
                </c:pt>
                <c:pt idx="3">
                  <c:v>20.8</c:v>
                </c:pt>
                <c:pt idx="4">
                  <c:v>20.2</c:v>
                </c:pt>
                <c:pt idx="5">
                  <c:v>19.5</c:v>
                </c:pt>
                <c:pt idx="6">
                  <c:v>18.7</c:v>
                </c:pt>
                <c:pt idx="7">
                  <c:v>18</c:v>
                </c:pt>
                <c:pt idx="8">
                  <c:v>18.2</c:v>
                </c:pt>
                <c:pt idx="9">
                  <c:v>17.5</c:v>
                </c:pt>
                <c:pt idx="10">
                  <c:v>16.7</c:v>
                </c:pt>
                <c:pt idx="11">
                  <c:v>16.7</c:v>
                </c:pt>
                <c:pt idx="12">
                  <c:v>15</c:v>
                </c:pt>
                <c:pt idx="13">
                  <c:v>14.3</c:v>
                </c:pt>
                <c:pt idx="14" formatCode="0.0">
                  <c:v>14.3</c:v>
                </c:pt>
                <c:pt idx="15">
                  <c:v>14.3</c:v>
                </c:pt>
                <c:pt idx="16">
                  <c:v>14.1</c:v>
                </c:pt>
                <c:pt idx="17">
                  <c:v>13.8</c:v>
                </c:pt>
                <c:pt idx="18">
                  <c:v>14.6</c:v>
                </c:pt>
                <c:pt idx="19">
                  <c:v>12.5</c:v>
                </c:pt>
              </c:numCache>
            </c:numRef>
          </c:val>
          <c:smooth val="0"/>
          <c:extLst>
            <c:ext xmlns:c16="http://schemas.microsoft.com/office/drawing/2014/chart" uri="{C3380CC4-5D6E-409C-BE32-E72D297353CC}">
              <c16:uniqueId val="{00000002-FF56-400C-A340-16353C7D8D15}"/>
            </c:ext>
          </c:extLst>
        </c:ser>
        <c:ser>
          <c:idx val="3"/>
          <c:order val="3"/>
          <c:tx>
            <c:strRef>
              <c:f>Sheet1!$E$1</c:f>
              <c:strCache>
                <c:ptCount val="1"/>
                <c:pt idx="0">
                  <c:v>Daily cigarette smoking</c:v>
                </c:pt>
              </c:strCache>
            </c:strRef>
          </c:tx>
          <c:marker>
            <c:symbol val="none"/>
          </c:marker>
          <c:dLbls>
            <c:dLbl>
              <c:idx val="2"/>
              <c:tx>
                <c:rich>
                  <a:bodyPr/>
                  <a:lstStyle/>
                  <a:p>
                    <a:fld id="{C1175960-BEA7-46C5-8D18-6588C93590AB}" type="VALUE">
                      <a:rPr lang="en-US" smtClean="0"/>
                      <a:pPr/>
                      <a:t>[VALUE]</a:t>
                    </a:fld>
                    <a:r>
                      <a:rPr lang="en-US" dirty="0"/>
                      <a:t>.0</a:t>
                    </a:r>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7-418B-465F-9FA1-4ED1524412D0}"/>
                </c:ext>
              </c:extLst>
            </c:dLbl>
            <c:dLbl>
              <c:idx val="5"/>
              <c:tx>
                <c:rich>
                  <a:bodyPr/>
                  <a:lstStyle/>
                  <a:p>
                    <a:fld id="{2DEC3E9A-2D10-42A4-A9C2-4F2BAD8FE9E8}" type="VALUE">
                      <a:rPr lang="en-US" smtClean="0"/>
                      <a:pPr/>
                      <a:t>[VALUE]</a:t>
                    </a:fld>
                    <a:r>
                      <a:rPr lang="en-US" dirty="0"/>
                      <a:t>.0</a:t>
                    </a:r>
                  </a:p>
                </c:rich>
              </c:tx>
              <c:dLblPos val="b"/>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A-418B-465F-9FA1-4ED1524412D0}"/>
                </c:ext>
              </c:extLst>
            </c:dLbl>
            <c:spPr>
              <a:noFill/>
              <a:ln>
                <a:noFill/>
              </a:ln>
              <a:effectLst/>
            </c:spPr>
            <c:txPr>
              <a:bodyPr wrap="square" lIns="38100" tIns="19050" rIns="38100" bIns="19050" anchor="ctr">
                <a:spAutoFit/>
              </a:bodyPr>
              <a:lstStyle/>
              <a:p>
                <a:pPr>
                  <a:defRPr sz="1400"/>
                </a:pPr>
                <a:endParaRPr lang="en-US"/>
              </a:p>
            </c:txPr>
            <c:dLblPos val="b"/>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Sheet1!$E$2:$E$21</c:f>
              <c:numCache>
                <c:formatCode>General</c:formatCode>
                <c:ptCount val="20"/>
                <c:pt idx="0">
                  <c:v>21.5</c:v>
                </c:pt>
                <c:pt idx="1">
                  <c:v>19.899999999999999</c:v>
                </c:pt>
                <c:pt idx="2">
                  <c:v>19</c:v>
                </c:pt>
                <c:pt idx="3">
                  <c:v>18.899999999999999</c:v>
                </c:pt>
                <c:pt idx="4">
                  <c:v>18.899999999999999</c:v>
                </c:pt>
                <c:pt idx="5">
                  <c:v>18</c:v>
                </c:pt>
                <c:pt idx="6">
                  <c:v>16.8</c:v>
                </c:pt>
                <c:pt idx="7">
                  <c:v>16.399999999999999</c:v>
                </c:pt>
                <c:pt idx="8">
                  <c:v>16.399999999999999</c:v>
                </c:pt>
                <c:pt idx="9">
                  <c:v>15.9</c:v>
                </c:pt>
                <c:pt idx="10">
                  <c:v>14.8</c:v>
                </c:pt>
                <c:pt idx="11">
                  <c:v>14.5</c:v>
                </c:pt>
                <c:pt idx="12">
                  <c:v>13.4</c:v>
                </c:pt>
                <c:pt idx="13">
                  <c:v>11.7</c:v>
                </c:pt>
                <c:pt idx="14">
                  <c:v>11.4</c:v>
                </c:pt>
                <c:pt idx="15">
                  <c:v>11.3</c:v>
                </c:pt>
                <c:pt idx="16">
                  <c:v>11</c:v>
                </c:pt>
                <c:pt idx="17">
                  <c:v>10.4</c:v>
                </c:pt>
                <c:pt idx="18">
                  <c:v>10.6</c:v>
                </c:pt>
                <c:pt idx="19">
                  <c:v>9.6</c:v>
                </c:pt>
              </c:numCache>
            </c:numRef>
          </c:val>
          <c:smooth val="0"/>
          <c:extLst>
            <c:ext xmlns:c16="http://schemas.microsoft.com/office/drawing/2014/chart" uri="{C3380CC4-5D6E-409C-BE32-E72D297353CC}">
              <c16:uniqueId val="{00000002-418B-465F-9FA1-4ED1524412D0}"/>
            </c:ext>
          </c:extLst>
        </c:ser>
        <c:ser>
          <c:idx val="4"/>
          <c:order val="4"/>
          <c:tx>
            <c:strRef>
              <c:f>Sheet1!$F$1</c:f>
              <c:strCache>
                <c:ptCount val="1"/>
                <c:pt idx="0">
                  <c:v>Lower 95% CI2</c:v>
                </c:pt>
              </c:strCache>
            </c:strRef>
          </c:tx>
          <c:spPr>
            <a:ln>
              <a:solidFill>
                <a:schemeClr val="bg1">
                  <a:lumMod val="75000"/>
                </a:schemeClr>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Sheet1!$F$2:$F$21</c:f>
              <c:numCache>
                <c:formatCode>General</c:formatCode>
                <c:ptCount val="20"/>
                <c:pt idx="0">
                  <c:v>22.1</c:v>
                </c:pt>
                <c:pt idx="1">
                  <c:v>20.5</c:v>
                </c:pt>
                <c:pt idx="2">
                  <c:v>19.5</c:v>
                </c:pt>
                <c:pt idx="3">
                  <c:v>19.399999999999999</c:v>
                </c:pt>
                <c:pt idx="4">
                  <c:v>19.399999999999999</c:v>
                </c:pt>
                <c:pt idx="5">
                  <c:v>18.600000000000001</c:v>
                </c:pt>
                <c:pt idx="6">
                  <c:v>17.3</c:v>
                </c:pt>
                <c:pt idx="7">
                  <c:v>16.899999999999999</c:v>
                </c:pt>
                <c:pt idx="8">
                  <c:v>17</c:v>
                </c:pt>
                <c:pt idx="9">
                  <c:v>16.399999999999999</c:v>
                </c:pt>
                <c:pt idx="10">
                  <c:v>15.2</c:v>
                </c:pt>
                <c:pt idx="11">
                  <c:v>14.9</c:v>
                </c:pt>
                <c:pt idx="12">
                  <c:v>13.9</c:v>
                </c:pt>
                <c:pt idx="13">
                  <c:v>12.2</c:v>
                </c:pt>
                <c:pt idx="14">
                  <c:v>11.9</c:v>
                </c:pt>
                <c:pt idx="15">
                  <c:v>11.7</c:v>
                </c:pt>
                <c:pt idx="16">
                  <c:v>11.5</c:v>
                </c:pt>
                <c:pt idx="17">
                  <c:v>10.8</c:v>
                </c:pt>
                <c:pt idx="18">
                  <c:v>11</c:v>
                </c:pt>
                <c:pt idx="19">
                  <c:v>10.3</c:v>
                </c:pt>
              </c:numCache>
            </c:numRef>
          </c:val>
          <c:smooth val="0"/>
          <c:extLst>
            <c:ext xmlns:c16="http://schemas.microsoft.com/office/drawing/2014/chart" uri="{C3380CC4-5D6E-409C-BE32-E72D297353CC}">
              <c16:uniqueId val="{00000003-418B-465F-9FA1-4ED1524412D0}"/>
            </c:ext>
          </c:extLst>
        </c:ser>
        <c:ser>
          <c:idx val="5"/>
          <c:order val="5"/>
          <c:tx>
            <c:strRef>
              <c:f>Sheet1!$G$1</c:f>
              <c:strCache>
                <c:ptCount val="1"/>
                <c:pt idx="0">
                  <c:v>Upper 95% CI2</c:v>
                </c:pt>
              </c:strCache>
            </c:strRef>
          </c:tx>
          <c:spPr>
            <a:ln>
              <a:solidFill>
                <a:schemeClr val="bg1">
                  <a:lumMod val="75000"/>
                </a:schemeClr>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Sheet1!$G$2:$G$21</c:f>
              <c:numCache>
                <c:formatCode>General</c:formatCode>
                <c:ptCount val="20"/>
                <c:pt idx="0">
                  <c:v>21</c:v>
                </c:pt>
                <c:pt idx="1">
                  <c:v>19.399999999999999</c:v>
                </c:pt>
                <c:pt idx="2">
                  <c:v>18.399999999999999</c:v>
                </c:pt>
                <c:pt idx="3">
                  <c:v>18.399999999999999</c:v>
                </c:pt>
                <c:pt idx="4">
                  <c:v>18.399999999999999</c:v>
                </c:pt>
                <c:pt idx="5">
                  <c:v>17.5</c:v>
                </c:pt>
                <c:pt idx="6">
                  <c:v>16.399999999999999</c:v>
                </c:pt>
                <c:pt idx="7">
                  <c:v>15.9</c:v>
                </c:pt>
                <c:pt idx="8">
                  <c:v>15.9</c:v>
                </c:pt>
                <c:pt idx="9">
                  <c:v>15.4</c:v>
                </c:pt>
                <c:pt idx="10">
                  <c:v>14.3</c:v>
                </c:pt>
                <c:pt idx="11">
                  <c:v>14</c:v>
                </c:pt>
                <c:pt idx="12">
                  <c:v>13</c:v>
                </c:pt>
                <c:pt idx="13">
                  <c:v>11.2</c:v>
                </c:pt>
                <c:pt idx="14">
                  <c:v>11</c:v>
                </c:pt>
                <c:pt idx="15">
                  <c:v>10.9</c:v>
                </c:pt>
                <c:pt idx="16">
                  <c:v>10.6</c:v>
                </c:pt>
                <c:pt idx="17">
                  <c:v>10</c:v>
                </c:pt>
                <c:pt idx="18">
                  <c:v>10.199999999999999</c:v>
                </c:pt>
                <c:pt idx="19">
                  <c:v>9</c:v>
                </c:pt>
              </c:numCache>
            </c:numRef>
          </c:val>
          <c:smooth val="0"/>
          <c:extLst>
            <c:ext xmlns:c16="http://schemas.microsoft.com/office/drawing/2014/chart" uri="{C3380CC4-5D6E-409C-BE32-E72D297353CC}">
              <c16:uniqueId val="{00000004-418B-465F-9FA1-4ED1524412D0}"/>
            </c:ext>
          </c:extLst>
        </c:ser>
        <c:ser>
          <c:idx val="6"/>
          <c:order val="6"/>
          <c:tx>
            <c:strRef>
              <c:f>Sheet1!$H$1</c:f>
              <c:strCache>
                <c:ptCount val="1"/>
              </c:strCache>
            </c:strRef>
          </c:tx>
          <c:spPr>
            <a:ln>
              <a:solidFill>
                <a:schemeClr val="accent6">
                  <a:lumMod val="40000"/>
                  <a:lumOff val="60000"/>
                </a:schemeClr>
              </a:solidFill>
              <a:prstDash val="sysDot"/>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Sheet1!$H$2:$H$19</c:f>
              <c:numCache>
                <c:formatCode>General</c:formatCode>
                <c:ptCount val="18"/>
              </c:numCache>
            </c:numRef>
          </c:val>
          <c:smooth val="0"/>
          <c:extLst>
            <c:ext xmlns:c16="http://schemas.microsoft.com/office/drawing/2014/chart" uri="{C3380CC4-5D6E-409C-BE32-E72D297353CC}">
              <c16:uniqueId val="{00000000-8512-4D62-A717-5EDD592EBC2E}"/>
            </c:ext>
          </c:extLst>
        </c:ser>
        <c:ser>
          <c:idx val="7"/>
          <c:order val="7"/>
          <c:tx>
            <c:strRef>
              <c:f>Sheet1!$I$1</c:f>
              <c:strCache>
                <c:ptCount val="1"/>
              </c:strCache>
            </c:strRef>
          </c:tx>
          <c:spPr>
            <a:ln>
              <a:solidFill>
                <a:schemeClr val="accent6">
                  <a:lumMod val="20000"/>
                  <a:lumOff val="80000"/>
                </a:schemeClr>
              </a:solidFill>
              <a:prstDash val="sysDot"/>
            </a:ln>
          </c:spPr>
          <c:marker>
            <c:symbol val="none"/>
          </c:marker>
          <c:val>
            <c:numRef>
              <c:f>Sheet1!$I$2:$I$19</c:f>
              <c:numCache>
                <c:formatCode>General</c:formatCode>
                <c:ptCount val="18"/>
              </c:numCache>
            </c:numRef>
          </c:val>
          <c:smooth val="0"/>
          <c:extLst>
            <c:ext xmlns:c16="http://schemas.microsoft.com/office/drawing/2014/chart" uri="{C3380CC4-5D6E-409C-BE32-E72D297353CC}">
              <c16:uniqueId val="{00000001-8512-4D62-A717-5EDD592EBC2E}"/>
            </c:ext>
          </c:extLst>
        </c:ser>
        <c:ser>
          <c:idx val="8"/>
          <c:order val="8"/>
          <c:tx>
            <c:strRef>
              <c:f>Sheet1!$J$1</c:f>
              <c:strCache>
                <c:ptCount val="1"/>
              </c:strCache>
            </c:strRef>
          </c:tx>
          <c:spPr>
            <a:ln>
              <a:solidFill>
                <a:schemeClr val="accent6">
                  <a:lumMod val="20000"/>
                  <a:lumOff val="80000"/>
                </a:schemeClr>
              </a:solidFill>
              <a:prstDash val="sysDot"/>
            </a:ln>
          </c:spPr>
          <c:marker>
            <c:symbol val="none"/>
          </c:marker>
          <c:val>
            <c:numRef>
              <c:f>Sheet1!$J$2:$J$19</c:f>
              <c:numCache>
                <c:formatCode>General</c:formatCode>
                <c:ptCount val="18"/>
              </c:numCache>
            </c:numRef>
          </c:val>
          <c:smooth val="0"/>
          <c:extLst>
            <c:ext xmlns:c16="http://schemas.microsoft.com/office/drawing/2014/chart" uri="{C3380CC4-5D6E-409C-BE32-E72D297353CC}">
              <c16:uniqueId val="{00000002-8512-4D62-A717-5EDD592EBC2E}"/>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egendEntry>
        <c:idx val="1"/>
        <c:delete val="1"/>
      </c:legendEntry>
      <c:legendEntry>
        <c:idx val="2"/>
        <c:delete val="1"/>
      </c:legendEntry>
      <c:legendEntry>
        <c:idx val="4"/>
        <c:delete val="1"/>
      </c:legendEntry>
      <c:legendEntry>
        <c:idx val="5"/>
        <c:delete val="1"/>
      </c:legendEntry>
      <c:legendEntry>
        <c:idx val="7"/>
        <c:delete val="1"/>
      </c:legendEntry>
      <c:legendEntry>
        <c:idx val="8"/>
        <c:delete val="1"/>
      </c:legendEntry>
      <c:layout>
        <c:manualLayout>
          <c:xMode val="edge"/>
          <c:yMode val="edge"/>
          <c:x val="0.78138345959160016"/>
          <c:y val="2.6999437414008648E-2"/>
          <c:w val="0.21861654040839987"/>
          <c:h val="0.16231813569461548"/>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(N=301)</c:v>
                </c:pt>
                <c:pt idx="19">
                  <c:v>2026-May (N=115)</c:v>
                </c:pt>
              </c:strCache>
            </c:strRef>
          </c:cat>
          <c:val>
            <c:numRef>
              <c:f>Sheet1!$B$2:$B$21</c:f>
              <c:numCache>
                <c:formatCode>General</c:formatCode>
                <c:ptCount val="20"/>
                <c:pt idx="0">
                  <c:v>12.8</c:v>
                </c:pt>
                <c:pt idx="1">
                  <c:v>12.8</c:v>
                </c:pt>
                <c:pt idx="2">
                  <c:v>11.7</c:v>
                </c:pt>
                <c:pt idx="3">
                  <c:v>11.4</c:v>
                </c:pt>
                <c:pt idx="4">
                  <c:v>15.1</c:v>
                </c:pt>
                <c:pt idx="5">
                  <c:v>19</c:v>
                </c:pt>
                <c:pt idx="6">
                  <c:v>14.1</c:v>
                </c:pt>
                <c:pt idx="7">
                  <c:v>14.5</c:v>
                </c:pt>
                <c:pt idx="8">
                  <c:v>14.9</c:v>
                </c:pt>
                <c:pt idx="9">
                  <c:v>17.600000000000001</c:v>
                </c:pt>
                <c:pt idx="10">
                  <c:v>15.4</c:v>
                </c:pt>
                <c:pt idx="11">
                  <c:v>17.100000000000001</c:v>
                </c:pt>
                <c:pt idx="12">
                  <c:v>18</c:v>
                </c:pt>
                <c:pt idx="13">
                  <c:v>20.399999999999999</c:v>
                </c:pt>
                <c:pt idx="14">
                  <c:v>22.3</c:v>
                </c:pt>
                <c:pt idx="15">
                  <c:v>30.3</c:v>
                </c:pt>
                <c:pt idx="16">
                  <c:v>25.4</c:v>
                </c:pt>
                <c:pt idx="17">
                  <c:v>28.4</c:v>
                </c:pt>
                <c:pt idx="18">
                  <c:v>31.8</c:v>
                </c:pt>
                <c:pt idx="19">
                  <c:v>38.6</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(N=301)</c:v>
                </c:pt>
                <c:pt idx="19">
                  <c:v>2026-May (N=115)</c:v>
                </c:pt>
              </c:strCache>
            </c:strRef>
          </c:cat>
          <c:val>
            <c:numRef>
              <c:f>Sheet1!$C$2:$C$21</c:f>
              <c:numCache>
                <c:formatCode>General</c:formatCode>
                <c:ptCount val="20"/>
                <c:pt idx="0">
                  <c:v>15.6</c:v>
                </c:pt>
                <c:pt idx="1">
                  <c:v>16.3</c:v>
                </c:pt>
                <c:pt idx="2">
                  <c:v>14.8</c:v>
                </c:pt>
                <c:pt idx="3">
                  <c:v>14.3</c:v>
                </c:pt>
                <c:pt idx="4">
                  <c:v>19</c:v>
                </c:pt>
                <c:pt idx="5">
                  <c:v>23.3</c:v>
                </c:pt>
                <c:pt idx="6">
                  <c:v>18.2</c:v>
                </c:pt>
                <c:pt idx="7">
                  <c:v>19.100000000000001</c:v>
                </c:pt>
                <c:pt idx="8">
                  <c:v>19.7</c:v>
                </c:pt>
                <c:pt idx="9">
                  <c:v>22.5</c:v>
                </c:pt>
                <c:pt idx="10">
                  <c:v>20.100000000000001</c:v>
                </c:pt>
                <c:pt idx="11">
                  <c:v>22.5</c:v>
                </c:pt>
                <c:pt idx="12">
                  <c:v>24</c:v>
                </c:pt>
                <c:pt idx="13">
                  <c:v>25.4</c:v>
                </c:pt>
                <c:pt idx="14">
                  <c:v>27</c:v>
                </c:pt>
                <c:pt idx="15">
                  <c:v>35.5</c:v>
                </c:pt>
                <c:pt idx="16">
                  <c:v>30.7</c:v>
                </c:pt>
                <c:pt idx="17">
                  <c:v>33.700000000000003</c:v>
                </c:pt>
                <c:pt idx="18">
                  <c:v>37.200000000000003</c:v>
                </c:pt>
                <c:pt idx="19">
                  <c:v>47.1</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(N=542)</c:v>
                </c:pt>
                <c:pt idx="1">
                  <c:v>2008 (N=387)</c:v>
                </c:pt>
                <c:pt idx="2">
                  <c:v>2009 (N=402)</c:v>
                </c:pt>
                <c:pt idx="3">
                  <c:v>2010 (N=424)</c:v>
                </c:pt>
                <c:pt idx="4">
                  <c:v>2011 (N=306)</c:v>
                </c:pt>
                <c:pt idx="5">
                  <c:v>2012 (N=302)</c:v>
                </c:pt>
                <c:pt idx="6">
                  <c:v>2013 (N=302)</c:v>
                </c:pt>
                <c:pt idx="7">
                  <c:v>2014 (N=252)</c:v>
                </c:pt>
                <c:pt idx="8">
                  <c:v>2015 (N=220)</c:v>
                </c:pt>
                <c:pt idx="9">
                  <c:v>2016 (N=228)</c:v>
                </c:pt>
                <c:pt idx="10">
                  <c:v>2017 (N=204)</c:v>
                </c:pt>
                <c:pt idx="11">
                  <c:v>2018 (N=202)</c:v>
                </c:pt>
                <c:pt idx="12">
                  <c:v>2019 (N=141)</c:v>
                </c:pt>
                <c:pt idx="13">
                  <c:v>2020 (N=263)</c:v>
                </c:pt>
                <c:pt idx="14">
                  <c:v>2021 (N=288)</c:v>
                </c:pt>
                <c:pt idx="15">
                  <c:v>2022 (N=294)</c:v>
                </c:pt>
                <c:pt idx="16">
                  <c:v>2023 (N=278)</c:v>
                </c:pt>
                <c:pt idx="17">
                  <c:v>2024 (N=278)</c:v>
                </c:pt>
                <c:pt idx="18">
                  <c:v>2025 (N=301)</c:v>
                </c:pt>
                <c:pt idx="19">
                  <c:v>2026-May (N=115)</c:v>
                </c:pt>
              </c:strCache>
            </c:strRef>
          </c:cat>
          <c:val>
            <c:numRef>
              <c:f>Sheet1!$D$2:$D$21</c:f>
              <c:numCache>
                <c:formatCode>General</c:formatCode>
                <c:ptCount val="20"/>
                <c:pt idx="0">
                  <c:v>9.9</c:v>
                </c:pt>
                <c:pt idx="1">
                  <c:v>9.6</c:v>
                </c:pt>
                <c:pt idx="2">
                  <c:v>8.6</c:v>
                </c:pt>
                <c:pt idx="3">
                  <c:v>8.3000000000000007</c:v>
                </c:pt>
                <c:pt idx="4">
                  <c:v>11</c:v>
                </c:pt>
                <c:pt idx="5">
                  <c:v>14.5</c:v>
                </c:pt>
                <c:pt idx="6">
                  <c:v>10.3</c:v>
                </c:pt>
                <c:pt idx="7">
                  <c:v>10.3</c:v>
                </c:pt>
                <c:pt idx="8">
                  <c:v>10.3</c:v>
                </c:pt>
                <c:pt idx="9">
                  <c:v>12.6</c:v>
                </c:pt>
                <c:pt idx="10">
                  <c:v>10.3</c:v>
                </c:pt>
                <c:pt idx="11">
                  <c:v>12.1</c:v>
                </c:pt>
                <c:pt idx="12">
                  <c:v>11.4</c:v>
                </c:pt>
                <c:pt idx="13">
                  <c:v>15.7</c:v>
                </c:pt>
                <c:pt idx="14">
                  <c:v>17.399999999999999</c:v>
                </c:pt>
                <c:pt idx="15">
                  <c:v>25</c:v>
                </c:pt>
                <c:pt idx="16">
                  <c:v>20.399999999999999</c:v>
                </c:pt>
                <c:pt idx="17">
                  <c:v>23.1</c:v>
                </c:pt>
                <c:pt idx="18">
                  <c:v>26.6</c:v>
                </c:pt>
                <c:pt idx="19">
                  <c:v>29.4</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(N=2420)</c:v>
                </c:pt>
                <c:pt idx="19">
                  <c:v>2026-May (N=985)</c:v>
                </c:pt>
              </c:strCache>
            </c:strRef>
          </c:cat>
          <c:val>
            <c:numRef>
              <c:f>Sheet1!$B$2:$B$21</c:f>
              <c:numCache>
                <c:formatCode>General</c:formatCode>
                <c:ptCount val="20"/>
                <c:pt idx="0">
                  <c:v>40.9</c:v>
                </c:pt>
                <c:pt idx="1">
                  <c:v>37.700000000000003</c:v>
                </c:pt>
                <c:pt idx="2">
                  <c:v>35.4</c:v>
                </c:pt>
                <c:pt idx="3">
                  <c:v>35.200000000000003</c:v>
                </c:pt>
                <c:pt idx="4">
                  <c:v>32.700000000000003</c:v>
                </c:pt>
                <c:pt idx="5">
                  <c:v>31.2</c:v>
                </c:pt>
                <c:pt idx="6">
                  <c:v>32.700000000000003</c:v>
                </c:pt>
                <c:pt idx="7">
                  <c:v>30.2</c:v>
                </c:pt>
                <c:pt idx="8">
                  <c:v>31.6</c:v>
                </c:pt>
                <c:pt idx="9">
                  <c:v>30.3</c:v>
                </c:pt>
                <c:pt idx="10">
                  <c:v>29.2</c:v>
                </c:pt>
                <c:pt idx="11">
                  <c:v>27.6</c:v>
                </c:pt>
                <c:pt idx="12">
                  <c:v>24.3</c:v>
                </c:pt>
                <c:pt idx="13">
                  <c:v>33</c:v>
                </c:pt>
                <c:pt idx="14">
                  <c:v>33.9</c:v>
                </c:pt>
                <c:pt idx="15">
                  <c:v>34.5</c:v>
                </c:pt>
                <c:pt idx="16">
                  <c:v>32.4</c:v>
                </c:pt>
                <c:pt idx="17">
                  <c:v>33</c:v>
                </c:pt>
                <c:pt idx="18">
                  <c:v>38.1</c:v>
                </c:pt>
                <c:pt idx="19">
                  <c:v>36.5</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(N=2420)</c:v>
                </c:pt>
                <c:pt idx="19">
                  <c:v>2026-May (N=985)</c:v>
                </c:pt>
              </c:strCache>
            </c:strRef>
          </c:cat>
          <c:val>
            <c:numRef>
              <c:f>Sheet1!$C$2:$C$21</c:f>
              <c:numCache>
                <c:formatCode>General</c:formatCode>
                <c:ptCount val="20"/>
                <c:pt idx="0">
                  <c:v>42.8</c:v>
                </c:pt>
                <c:pt idx="1">
                  <c:v>39.6</c:v>
                </c:pt>
                <c:pt idx="2">
                  <c:v>37.200000000000003</c:v>
                </c:pt>
                <c:pt idx="3">
                  <c:v>36.799999999999997</c:v>
                </c:pt>
                <c:pt idx="4">
                  <c:v>34.5</c:v>
                </c:pt>
                <c:pt idx="5">
                  <c:v>32.9</c:v>
                </c:pt>
                <c:pt idx="6">
                  <c:v>34.5</c:v>
                </c:pt>
                <c:pt idx="7">
                  <c:v>32</c:v>
                </c:pt>
                <c:pt idx="8">
                  <c:v>33.4</c:v>
                </c:pt>
                <c:pt idx="9">
                  <c:v>32.1</c:v>
                </c:pt>
                <c:pt idx="10">
                  <c:v>31</c:v>
                </c:pt>
                <c:pt idx="11">
                  <c:v>29.4</c:v>
                </c:pt>
                <c:pt idx="12">
                  <c:v>26</c:v>
                </c:pt>
                <c:pt idx="13">
                  <c:v>35.1</c:v>
                </c:pt>
                <c:pt idx="14">
                  <c:v>35.9</c:v>
                </c:pt>
                <c:pt idx="15">
                  <c:v>36.4</c:v>
                </c:pt>
                <c:pt idx="16">
                  <c:v>34.299999999999997</c:v>
                </c:pt>
                <c:pt idx="17">
                  <c:v>34.9</c:v>
                </c:pt>
                <c:pt idx="18">
                  <c:v>40</c:v>
                </c:pt>
                <c:pt idx="19">
                  <c:v>39.6</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(N=2840)</c:v>
                </c:pt>
                <c:pt idx="1">
                  <c:v>2008 (N=2467)</c:v>
                </c:pt>
                <c:pt idx="2">
                  <c:v>2009 (N=2762)</c:v>
                </c:pt>
                <c:pt idx="3">
                  <c:v>2010 (N=3207)</c:v>
                </c:pt>
                <c:pt idx="4">
                  <c:v>2011 (N=2722)</c:v>
                </c:pt>
                <c:pt idx="5">
                  <c:v>2012 (N=2762)</c:v>
                </c:pt>
                <c:pt idx="6">
                  <c:v>2013 (N=2769)</c:v>
                </c:pt>
                <c:pt idx="7">
                  <c:v>2014 (N=2534)</c:v>
                </c:pt>
                <c:pt idx="8">
                  <c:v>2015 (N=2509)</c:v>
                </c:pt>
                <c:pt idx="9">
                  <c:v>2016 (N=2562)</c:v>
                </c:pt>
                <c:pt idx="10">
                  <c:v>2017 (N=2565)</c:v>
                </c:pt>
                <c:pt idx="11">
                  <c:v>2018 (N=2654)</c:v>
                </c:pt>
                <c:pt idx="12">
                  <c:v>2019 (N=2540)</c:v>
                </c:pt>
                <c:pt idx="13">
                  <c:v>2020 (N=2035)</c:v>
                </c:pt>
                <c:pt idx="14">
                  <c:v>2021 (N=2131)</c:v>
                </c:pt>
                <c:pt idx="15">
                  <c:v>2022 (N=2330)</c:v>
                </c:pt>
                <c:pt idx="16">
                  <c:v>2023 (N=2273)</c:v>
                </c:pt>
                <c:pt idx="17">
                  <c:v>2024 (N=2307)</c:v>
                </c:pt>
                <c:pt idx="18">
                  <c:v>2025 (N=2420)</c:v>
                </c:pt>
                <c:pt idx="19">
                  <c:v>2026-May (N=985)</c:v>
                </c:pt>
              </c:strCache>
            </c:strRef>
          </c:cat>
          <c:val>
            <c:numRef>
              <c:f>Sheet1!$D$2:$D$21</c:f>
              <c:numCache>
                <c:formatCode>General</c:formatCode>
                <c:ptCount val="20"/>
                <c:pt idx="0">
                  <c:v>39.1</c:v>
                </c:pt>
                <c:pt idx="1">
                  <c:v>35.799999999999997</c:v>
                </c:pt>
                <c:pt idx="2">
                  <c:v>33.6</c:v>
                </c:pt>
                <c:pt idx="3">
                  <c:v>33.5</c:v>
                </c:pt>
                <c:pt idx="4">
                  <c:v>31</c:v>
                </c:pt>
                <c:pt idx="5">
                  <c:v>29.5</c:v>
                </c:pt>
                <c:pt idx="6">
                  <c:v>31</c:v>
                </c:pt>
                <c:pt idx="7">
                  <c:v>28.4</c:v>
                </c:pt>
                <c:pt idx="8">
                  <c:v>29.7</c:v>
                </c:pt>
                <c:pt idx="9">
                  <c:v>28.5</c:v>
                </c:pt>
                <c:pt idx="10">
                  <c:v>27.5</c:v>
                </c:pt>
                <c:pt idx="11">
                  <c:v>26</c:v>
                </c:pt>
                <c:pt idx="12">
                  <c:v>22.7</c:v>
                </c:pt>
                <c:pt idx="13">
                  <c:v>31</c:v>
                </c:pt>
                <c:pt idx="14">
                  <c:v>31.9</c:v>
                </c:pt>
                <c:pt idx="15">
                  <c:v>32.6</c:v>
                </c:pt>
                <c:pt idx="16">
                  <c:v>30.5</c:v>
                </c:pt>
                <c:pt idx="17">
                  <c:v>31.1</c:v>
                </c:pt>
                <c:pt idx="18">
                  <c:v>36.1</c:v>
                </c:pt>
                <c:pt idx="19">
                  <c:v>33.5</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max val="50"/>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8.9845413718088421E-2"/>
          <c:y val="3.2224756738427063E-2"/>
          <c:w val="0.89346457709822502"/>
          <c:h val="0.65730586738026053"/>
        </c:manualLayout>
      </c:layout>
      <c:lineChart>
        <c:grouping val="standard"/>
        <c:varyColors val="0"/>
        <c:ser>
          <c:idx val="0"/>
          <c:order val="0"/>
          <c:tx>
            <c:strRef>
              <c:f>Sheet1!$B$1</c:f>
              <c:strCache>
                <c:ptCount val="1"/>
                <c:pt idx="0">
                  <c:v>Cigarette smoking</c:v>
                </c:pt>
              </c:strCache>
            </c:strRef>
          </c:tx>
          <c:spPr>
            <a:ln w="22225">
              <a:solidFill>
                <a:srgbClr val="9900CC"/>
              </a:solidFill>
              <a:prstDash val="sysDot"/>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Sheet1!$B$2:$B$21</c:f>
              <c:numCache>
                <c:formatCode>General</c:formatCode>
                <c:ptCount val="20"/>
                <c:pt idx="0">
                  <c:v>24.1</c:v>
                </c:pt>
                <c:pt idx="1">
                  <c:v>22</c:v>
                </c:pt>
                <c:pt idx="2">
                  <c:v>21.5</c:v>
                </c:pt>
                <c:pt idx="3">
                  <c:v>21.4</c:v>
                </c:pt>
                <c:pt idx="4">
                  <c:v>20.8</c:v>
                </c:pt>
                <c:pt idx="5">
                  <c:v>20</c:v>
                </c:pt>
                <c:pt idx="6">
                  <c:v>19.2</c:v>
                </c:pt>
                <c:pt idx="7">
                  <c:v>18.5</c:v>
                </c:pt>
                <c:pt idx="8">
                  <c:v>18.7</c:v>
                </c:pt>
                <c:pt idx="9">
                  <c:v>18</c:v>
                </c:pt>
                <c:pt idx="10">
                  <c:v>17.2</c:v>
                </c:pt>
                <c:pt idx="11">
                  <c:v>17.2</c:v>
                </c:pt>
                <c:pt idx="12">
                  <c:v>15.4</c:v>
                </c:pt>
                <c:pt idx="13">
                  <c:v>14.8</c:v>
                </c:pt>
                <c:pt idx="14" formatCode="0.0">
                  <c:v>14.8</c:v>
                </c:pt>
                <c:pt idx="15">
                  <c:v>14.8</c:v>
                </c:pt>
                <c:pt idx="16">
                  <c:v>14.6</c:v>
                </c:pt>
                <c:pt idx="17">
                  <c:v>14.2</c:v>
                </c:pt>
                <c:pt idx="18">
                  <c:v>15</c:v>
                </c:pt>
                <c:pt idx="19">
                  <c:v>13.2</c:v>
                </c:pt>
              </c:numCache>
            </c:numRef>
          </c:val>
          <c:smooth val="0"/>
          <c:extLst>
            <c:ext xmlns:c16="http://schemas.microsoft.com/office/drawing/2014/chart" uri="{C3380CC4-5D6E-409C-BE32-E72D297353CC}">
              <c16:uniqueId val="{00000000-FF56-400C-A340-16353C7D8D15}"/>
            </c:ext>
          </c:extLst>
        </c:ser>
        <c:ser>
          <c:idx val="1"/>
          <c:order val="1"/>
          <c:tx>
            <c:strRef>
              <c:f>Sheet1!$D$1</c:f>
              <c:strCache>
                <c:ptCount val="1"/>
                <c:pt idx="0">
                  <c:v>Upper 95% CI</c:v>
                </c:pt>
              </c:strCache>
            </c:strRef>
          </c:tx>
          <c:spPr>
            <a:ln w="22225">
              <a:solidFill>
                <a:srgbClr val="CC99FF"/>
              </a:solidFill>
              <a:prstDash val="sysDot"/>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Sheet1!$D$2:$D$21</c:f>
              <c:numCache>
                <c:formatCode>General</c:formatCode>
                <c:ptCount val="20"/>
                <c:pt idx="0">
                  <c:v>24.7</c:v>
                </c:pt>
                <c:pt idx="1">
                  <c:v>22.6</c:v>
                </c:pt>
                <c:pt idx="2">
                  <c:v>22.1</c:v>
                </c:pt>
                <c:pt idx="3">
                  <c:v>21.9</c:v>
                </c:pt>
                <c:pt idx="4">
                  <c:v>21.3</c:v>
                </c:pt>
                <c:pt idx="5">
                  <c:v>20.6</c:v>
                </c:pt>
                <c:pt idx="6">
                  <c:v>19.8</c:v>
                </c:pt>
                <c:pt idx="7">
                  <c:v>19.100000000000001</c:v>
                </c:pt>
                <c:pt idx="8">
                  <c:v>19.3</c:v>
                </c:pt>
                <c:pt idx="9">
                  <c:v>18.5</c:v>
                </c:pt>
                <c:pt idx="10">
                  <c:v>17.7</c:v>
                </c:pt>
                <c:pt idx="11">
                  <c:v>17.7</c:v>
                </c:pt>
                <c:pt idx="12">
                  <c:v>15.9</c:v>
                </c:pt>
                <c:pt idx="13">
                  <c:v>15.3</c:v>
                </c:pt>
                <c:pt idx="14" formatCode="0.0">
                  <c:v>15.3</c:v>
                </c:pt>
                <c:pt idx="15">
                  <c:v>15.3</c:v>
                </c:pt>
                <c:pt idx="16">
                  <c:v>15.1</c:v>
                </c:pt>
                <c:pt idx="17">
                  <c:v>14.7</c:v>
                </c:pt>
                <c:pt idx="18">
                  <c:v>15.5</c:v>
                </c:pt>
                <c:pt idx="19">
                  <c:v>14</c:v>
                </c:pt>
              </c:numCache>
            </c:numRef>
          </c:val>
          <c:smooth val="0"/>
          <c:extLst>
            <c:ext xmlns:c16="http://schemas.microsoft.com/office/drawing/2014/chart" uri="{C3380CC4-5D6E-409C-BE32-E72D297353CC}">
              <c16:uniqueId val="{00000001-FF56-400C-A340-16353C7D8D15}"/>
            </c:ext>
          </c:extLst>
        </c:ser>
        <c:ser>
          <c:idx val="2"/>
          <c:order val="2"/>
          <c:tx>
            <c:strRef>
              <c:f>Sheet1!$C$1</c:f>
              <c:strCache>
                <c:ptCount val="1"/>
                <c:pt idx="0">
                  <c:v>Lower 95% CI</c:v>
                </c:pt>
              </c:strCache>
            </c:strRef>
          </c:tx>
          <c:spPr>
            <a:ln w="22225">
              <a:solidFill>
                <a:srgbClr val="CC99FF"/>
              </a:solidFill>
              <a:prstDash val="sysDot"/>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Sheet1!$C$2:$C$21</c:f>
              <c:numCache>
                <c:formatCode>General</c:formatCode>
                <c:ptCount val="20"/>
                <c:pt idx="0">
                  <c:v>23.6</c:v>
                </c:pt>
                <c:pt idx="1">
                  <c:v>21.4</c:v>
                </c:pt>
                <c:pt idx="2">
                  <c:v>21</c:v>
                </c:pt>
                <c:pt idx="3">
                  <c:v>20.8</c:v>
                </c:pt>
                <c:pt idx="4">
                  <c:v>20.2</c:v>
                </c:pt>
                <c:pt idx="5">
                  <c:v>19.5</c:v>
                </c:pt>
                <c:pt idx="6">
                  <c:v>18.7</c:v>
                </c:pt>
                <c:pt idx="7">
                  <c:v>18</c:v>
                </c:pt>
                <c:pt idx="8">
                  <c:v>18.2</c:v>
                </c:pt>
                <c:pt idx="9">
                  <c:v>17.5</c:v>
                </c:pt>
                <c:pt idx="10">
                  <c:v>16.7</c:v>
                </c:pt>
                <c:pt idx="11">
                  <c:v>16.7</c:v>
                </c:pt>
                <c:pt idx="12">
                  <c:v>15</c:v>
                </c:pt>
                <c:pt idx="13">
                  <c:v>14.3</c:v>
                </c:pt>
                <c:pt idx="14" formatCode="0.0">
                  <c:v>14.3</c:v>
                </c:pt>
                <c:pt idx="15">
                  <c:v>14.3</c:v>
                </c:pt>
                <c:pt idx="16">
                  <c:v>14.1</c:v>
                </c:pt>
                <c:pt idx="17">
                  <c:v>13.8</c:v>
                </c:pt>
                <c:pt idx="18">
                  <c:v>14.6</c:v>
                </c:pt>
                <c:pt idx="19">
                  <c:v>12.5</c:v>
                </c:pt>
              </c:numCache>
            </c:numRef>
          </c:val>
          <c:smooth val="0"/>
          <c:extLst>
            <c:ext xmlns:c16="http://schemas.microsoft.com/office/drawing/2014/chart" uri="{C3380CC4-5D6E-409C-BE32-E72D297353CC}">
              <c16:uniqueId val="{00000002-FF56-400C-A340-16353C7D8D15}"/>
            </c:ext>
          </c:extLst>
        </c:ser>
        <c:ser>
          <c:idx val="3"/>
          <c:order val="3"/>
          <c:tx>
            <c:strRef>
              <c:f>Sheet1!#REF!</c:f>
              <c:strCache>
                <c:ptCount val="1"/>
                <c:pt idx="0">
                  <c:v>#REF!</c:v>
                </c:pt>
              </c:strCache>
            </c:strRef>
          </c:tx>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Sheet1!$E$20:$E$20</c:f>
              <c:numCache>
                <c:formatCode>General</c:formatCode>
                <c:ptCount val="1"/>
                <c:pt idx="0">
                  <c:v>16.600000000000001</c:v>
                </c:pt>
              </c:numCache>
            </c:numRef>
          </c:val>
          <c:smooth val="0"/>
          <c:extLst>
            <c:ext xmlns:c16="http://schemas.microsoft.com/office/drawing/2014/chart" uri="{C3380CC4-5D6E-409C-BE32-E72D297353CC}">
              <c16:uniqueId val="{00000002-418B-465F-9FA1-4ED1524412D0}"/>
            </c:ext>
          </c:extLst>
        </c:ser>
        <c:ser>
          <c:idx val="4"/>
          <c:order val="4"/>
          <c:tx>
            <c:strRef>
              <c:f>Sheet1!#REF!</c:f>
              <c:strCache>
                <c:ptCount val="1"/>
                <c:pt idx="0">
                  <c:v>#REF!</c:v>
                </c:pt>
              </c:strCache>
            </c:strRef>
          </c:tx>
          <c:spPr>
            <a:ln>
              <a:solidFill>
                <a:schemeClr val="bg1">
                  <a:lumMod val="75000"/>
                </a:schemeClr>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3-418B-465F-9FA1-4ED1524412D0}"/>
            </c:ext>
          </c:extLst>
        </c:ser>
        <c:ser>
          <c:idx val="5"/>
          <c:order val="5"/>
          <c:tx>
            <c:strRef>
              <c:f>Sheet1!#REF!</c:f>
              <c:strCache>
                <c:ptCount val="1"/>
                <c:pt idx="0">
                  <c:v>#REF!</c:v>
                </c:pt>
              </c:strCache>
            </c:strRef>
          </c:tx>
          <c:spPr>
            <a:ln>
              <a:solidFill>
                <a:schemeClr val="bg1">
                  <a:lumMod val="75000"/>
                </a:schemeClr>
              </a:solidFill>
            </a:ln>
          </c:spPr>
          <c:marker>
            <c:symbol val="none"/>
          </c:marker>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Sheet1!#REF!</c:f>
              <c:numCache>
                <c:formatCode>General</c:formatCode>
                <c:ptCount val="1"/>
                <c:pt idx="0">
                  <c:v>1</c:v>
                </c:pt>
              </c:numCache>
            </c:numRef>
          </c:val>
          <c:smooth val="0"/>
          <c:extLst>
            <c:ext xmlns:c16="http://schemas.microsoft.com/office/drawing/2014/chart" uri="{C3380CC4-5D6E-409C-BE32-E72D297353CC}">
              <c16:uniqueId val="{00000004-418B-465F-9FA1-4ED1524412D0}"/>
            </c:ext>
          </c:extLst>
        </c:ser>
        <c:ser>
          <c:idx val="6"/>
          <c:order val="6"/>
          <c:tx>
            <c:strRef>
              <c:f>Sheet1!$E$1</c:f>
              <c:strCache>
                <c:ptCount val="1"/>
                <c:pt idx="0">
                  <c:v>Any tobacco smoking</c:v>
                </c:pt>
              </c:strCache>
            </c:strRef>
          </c:tx>
          <c:spPr>
            <a:ln>
              <a:solidFill>
                <a:srgbClr val="9900CC"/>
              </a:solidFill>
              <a:prstDash val="solid"/>
            </a:ln>
          </c:spPr>
          <c:marker>
            <c:symbol val="none"/>
          </c:marker>
          <c:dLbls>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Sheet1!$A$2:$A$21</c:f>
              <c:strCache>
                <c:ptCount val="20"/>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(N=20465)</c:v>
                </c:pt>
                <c:pt idx="19">
                  <c:v>2026-May (N=8507)</c:v>
                </c:pt>
              </c:strCache>
            </c:strRef>
          </c:cat>
          <c:val>
            <c:numRef>
              <c:f>Sheet1!$E$2:$E$21</c:f>
              <c:numCache>
                <c:formatCode>General</c:formatCode>
                <c:ptCount val="20"/>
                <c:pt idx="0">
                  <c:v>24.8</c:v>
                </c:pt>
                <c:pt idx="1">
                  <c:v>22.6</c:v>
                </c:pt>
                <c:pt idx="2">
                  <c:v>22.1</c:v>
                </c:pt>
                <c:pt idx="3">
                  <c:v>21.9</c:v>
                </c:pt>
                <c:pt idx="4">
                  <c:v>21.2</c:v>
                </c:pt>
                <c:pt idx="5">
                  <c:v>20.5</c:v>
                </c:pt>
                <c:pt idx="6">
                  <c:v>19.600000000000001</c:v>
                </c:pt>
                <c:pt idx="7">
                  <c:v>18.899999999999999</c:v>
                </c:pt>
                <c:pt idx="8">
                  <c:v>19.2</c:v>
                </c:pt>
                <c:pt idx="9">
                  <c:v>18.5</c:v>
                </c:pt>
                <c:pt idx="10">
                  <c:v>17.600000000000001</c:v>
                </c:pt>
                <c:pt idx="11">
                  <c:v>17.600000000000001</c:v>
                </c:pt>
                <c:pt idx="12">
                  <c:v>15.6</c:v>
                </c:pt>
                <c:pt idx="13">
                  <c:v>16.100000000000001</c:v>
                </c:pt>
                <c:pt idx="14">
                  <c:v>16.399999999999999</c:v>
                </c:pt>
                <c:pt idx="15">
                  <c:v>16.7</c:v>
                </c:pt>
                <c:pt idx="16">
                  <c:v>16.5</c:v>
                </c:pt>
                <c:pt idx="17">
                  <c:v>15.7</c:v>
                </c:pt>
                <c:pt idx="18">
                  <c:v>16.600000000000001</c:v>
                </c:pt>
                <c:pt idx="19">
                  <c:v>14.3</c:v>
                </c:pt>
              </c:numCache>
            </c:numRef>
          </c:val>
          <c:smooth val="0"/>
          <c:extLst>
            <c:ext xmlns:c16="http://schemas.microsoft.com/office/drawing/2014/chart" uri="{C3380CC4-5D6E-409C-BE32-E72D297353CC}">
              <c16:uniqueId val="{00000000-8512-4D62-A717-5EDD592EBC2E}"/>
            </c:ext>
          </c:extLst>
        </c:ser>
        <c:ser>
          <c:idx val="7"/>
          <c:order val="7"/>
          <c:tx>
            <c:strRef>
              <c:f>Sheet1!$F$1</c:f>
              <c:strCache>
                <c:ptCount val="1"/>
                <c:pt idx="0">
                  <c:v>Lower 95%</c:v>
                </c:pt>
              </c:strCache>
            </c:strRef>
          </c:tx>
          <c:spPr>
            <a:ln>
              <a:solidFill>
                <a:srgbClr val="CC99FF"/>
              </a:solidFill>
              <a:prstDash val="solid"/>
            </a:ln>
          </c:spPr>
          <c:marker>
            <c:symbol val="none"/>
          </c:marker>
          <c:cat>
            <c:strLit>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extLst>
                <c:ext xmlns:c15="http://schemas.microsoft.com/office/drawing/2012/chart" uri="{02D57815-91ED-43cb-92C2-25804820EDAC}">
                  <c15:autoCat val="1"/>
                </c:ext>
              </c:extLst>
            </c:strLit>
          </c:cat>
          <c:val>
            <c:numRef>
              <c:f>Sheet1!$F$2:$F$21</c:f>
              <c:numCache>
                <c:formatCode>General</c:formatCode>
                <c:ptCount val="20"/>
                <c:pt idx="0">
                  <c:v>24.3</c:v>
                </c:pt>
                <c:pt idx="1">
                  <c:v>22</c:v>
                </c:pt>
                <c:pt idx="2">
                  <c:v>21.5</c:v>
                </c:pt>
                <c:pt idx="3">
                  <c:v>21.4</c:v>
                </c:pt>
                <c:pt idx="4">
                  <c:v>20.6</c:v>
                </c:pt>
                <c:pt idx="5">
                  <c:v>20</c:v>
                </c:pt>
                <c:pt idx="6">
                  <c:v>19.100000000000001</c:v>
                </c:pt>
                <c:pt idx="7">
                  <c:v>18.399999999999999</c:v>
                </c:pt>
                <c:pt idx="8">
                  <c:v>18.600000000000001</c:v>
                </c:pt>
                <c:pt idx="9">
                  <c:v>18</c:v>
                </c:pt>
                <c:pt idx="10">
                  <c:v>17</c:v>
                </c:pt>
                <c:pt idx="11">
                  <c:v>17.100000000000001</c:v>
                </c:pt>
                <c:pt idx="12">
                  <c:v>15.4</c:v>
                </c:pt>
                <c:pt idx="13">
                  <c:v>15.6</c:v>
                </c:pt>
                <c:pt idx="14" formatCode="0.0">
                  <c:v>15.9</c:v>
                </c:pt>
                <c:pt idx="15">
                  <c:v>16.2</c:v>
                </c:pt>
                <c:pt idx="16">
                  <c:v>16</c:v>
                </c:pt>
                <c:pt idx="17">
                  <c:v>15.2</c:v>
                </c:pt>
                <c:pt idx="18">
                  <c:v>16.100000000000001</c:v>
                </c:pt>
                <c:pt idx="19">
                  <c:v>13.6</c:v>
                </c:pt>
              </c:numCache>
            </c:numRef>
          </c:val>
          <c:smooth val="0"/>
          <c:extLst>
            <c:ext xmlns:c16="http://schemas.microsoft.com/office/drawing/2014/chart" uri="{C3380CC4-5D6E-409C-BE32-E72D297353CC}">
              <c16:uniqueId val="{00000001-8512-4D62-A717-5EDD592EBC2E}"/>
            </c:ext>
          </c:extLst>
        </c:ser>
        <c:ser>
          <c:idx val="8"/>
          <c:order val="8"/>
          <c:tx>
            <c:strRef>
              <c:f>Sheet1!$G$1</c:f>
              <c:strCache>
                <c:ptCount val="1"/>
                <c:pt idx="0">
                  <c:v>Upper 95%</c:v>
                </c:pt>
              </c:strCache>
            </c:strRef>
          </c:tx>
          <c:spPr>
            <a:ln>
              <a:solidFill>
                <a:srgbClr val="CC99FF"/>
              </a:solidFill>
              <a:prstDash val="solid"/>
            </a:ln>
          </c:spPr>
          <c:marker>
            <c:symbol val="none"/>
          </c:marker>
          <c:cat>
            <c:strLit>
              <c:ptCount val="19"/>
              <c:pt idx="0">
                <c:v>2007 (N=22079)</c:v>
              </c:pt>
              <c:pt idx="1">
                <c:v>2008 (N=18990)</c:v>
              </c:pt>
              <c:pt idx="2">
                <c:v>2009 (N=21137)</c:v>
              </c:pt>
              <c:pt idx="3">
                <c:v>2010 (N=24794)</c:v>
              </c:pt>
              <c:pt idx="4">
                <c:v>2011 (N=21879)</c:v>
              </c:pt>
              <c:pt idx="5">
                <c:v>2012 (N=21330)</c:v>
              </c:pt>
              <c:pt idx="6">
                <c:v>2013 (N=22167)</c:v>
              </c:pt>
              <c:pt idx="7">
                <c:v>2014 (N=20170)</c:v>
              </c:pt>
              <c:pt idx="8">
                <c:v>2015 (N=20026)</c:v>
              </c:pt>
              <c:pt idx="9">
                <c:v>2016 (N=20437)</c:v>
              </c:pt>
              <c:pt idx="10">
                <c:v>2017 (N=20381)</c:v>
              </c:pt>
              <c:pt idx="11">
                <c:v>2018 (N=20685)</c:v>
              </c:pt>
              <c:pt idx="12">
                <c:v>2019 (N=20635)</c:v>
              </c:pt>
              <c:pt idx="13">
                <c:v>2020 (N=18444)</c:v>
              </c:pt>
              <c:pt idx="14">
                <c:v>2021 (N=19770)</c:v>
              </c:pt>
              <c:pt idx="15">
                <c:v>2022 (N=19749)</c:v>
              </c:pt>
              <c:pt idx="16">
                <c:v>2023 (N=20198)</c:v>
              </c:pt>
              <c:pt idx="17">
                <c:v>2024 (N=20143)</c:v>
              </c:pt>
              <c:pt idx="18">
                <c:v>2025 Nov (N=18665)</c:v>
              </c:pt>
              <c:extLst>
                <c:ext xmlns:c15="http://schemas.microsoft.com/office/drawing/2012/chart" uri="{02D57815-91ED-43cb-92C2-25804820EDAC}">
                  <c15:autoCat val="1"/>
                </c:ext>
              </c:extLst>
            </c:strLit>
          </c:cat>
          <c:val>
            <c:numRef>
              <c:f>Sheet1!$G$2:$G$21</c:f>
              <c:numCache>
                <c:formatCode>General</c:formatCode>
                <c:ptCount val="20"/>
                <c:pt idx="0">
                  <c:v>25.4</c:v>
                </c:pt>
                <c:pt idx="1">
                  <c:v>23.2</c:v>
                </c:pt>
                <c:pt idx="2">
                  <c:v>22.7</c:v>
                </c:pt>
                <c:pt idx="3">
                  <c:v>22.4</c:v>
                </c:pt>
                <c:pt idx="4">
                  <c:v>21.7</c:v>
                </c:pt>
                <c:pt idx="5">
                  <c:v>21</c:v>
                </c:pt>
                <c:pt idx="6">
                  <c:v>20.100000000000001</c:v>
                </c:pt>
                <c:pt idx="7">
                  <c:v>19.5</c:v>
                </c:pt>
                <c:pt idx="8">
                  <c:v>19.7</c:v>
                </c:pt>
                <c:pt idx="9">
                  <c:v>19</c:v>
                </c:pt>
                <c:pt idx="10">
                  <c:v>18.100000000000001</c:v>
                </c:pt>
                <c:pt idx="11">
                  <c:v>18.2</c:v>
                </c:pt>
                <c:pt idx="12">
                  <c:v>16.399999999999999</c:v>
                </c:pt>
                <c:pt idx="13">
                  <c:v>16.600000000000001</c:v>
                </c:pt>
                <c:pt idx="14">
                  <c:v>16.899999999999999</c:v>
                </c:pt>
                <c:pt idx="15">
                  <c:v>17.3</c:v>
                </c:pt>
                <c:pt idx="16">
                  <c:v>17</c:v>
                </c:pt>
                <c:pt idx="17">
                  <c:v>16.2</c:v>
                </c:pt>
                <c:pt idx="18">
                  <c:v>17.100000000000001</c:v>
                </c:pt>
                <c:pt idx="19">
                  <c:v>15.1</c:v>
                </c:pt>
              </c:numCache>
            </c:numRef>
          </c:val>
          <c:smooth val="0"/>
          <c:extLst>
            <c:ext xmlns:c16="http://schemas.microsoft.com/office/drawing/2014/chart" uri="{C3380CC4-5D6E-409C-BE32-E72D297353CC}">
              <c16:uniqueId val="{00000002-8512-4D62-A717-5EDD592EBC2E}"/>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legend>
      <c:legendPos val="r"/>
      <c:legendEntry>
        <c:idx val="1"/>
        <c:delete val="1"/>
      </c:legendEntry>
      <c:legendEntry>
        <c:idx val="2"/>
        <c:delete val="1"/>
      </c:legendEntry>
      <c:legendEntry>
        <c:idx val="3"/>
        <c:delete val="1"/>
      </c:legendEntry>
      <c:legendEntry>
        <c:idx val="4"/>
        <c:delete val="1"/>
      </c:legendEntry>
      <c:legendEntry>
        <c:idx val="5"/>
        <c:delete val="1"/>
      </c:legendEntry>
      <c:legendEntry>
        <c:idx val="7"/>
        <c:delete val="1"/>
      </c:legendEntry>
      <c:legendEntry>
        <c:idx val="8"/>
        <c:delete val="1"/>
      </c:legendEntry>
      <c:layout>
        <c:manualLayout>
          <c:xMode val="edge"/>
          <c:yMode val="edge"/>
          <c:x val="0.78138345959160016"/>
          <c:y val="2.6999437414008648E-2"/>
          <c:w val="0.21861654040839987"/>
          <c:h val="0.16231813569461548"/>
        </c:manualLayout>
      </c:layout>
      <c:overlay val="0"/>
      <c:txPr>
        <a:bodyPr/>
        <a:lstStyle/>
        <a:p>
          <a:pPr>
            <a:defRPr sz="1100"/>
          </a:pPr>
          <a:endParaRPr lang="en-US"/>
        </a:p>
      </c:txPr>
    </c:legend>
    <c:plotVisOnly val="1"/>
    <c:dispBlanksAs val="gap"/>
    <c:showDLblsOverMax val="0"/>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8"/>
              <c:layout>
                <c:manualLayout>
                  <c:x val="-3.5044230582288326E-4"/>
                  <c:y val="-3.100666090288409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55A-4AC8-A3F3-7E7767B7CF5F}"/>
                </c:ext>
              </c:extLst>
            </c:dLbl>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Sheet1!$A$2:$A$20</c:f>
              <c:strCache>
                <c:ptCount val="19"/>
                <c:pt idx="0">
                  <c:v>2007-2008</c:v>
                </c:pt>
                <c:pt idx="1">
                  <c:v>2008-2009</c:v>
                </c:pt>
                <c:pt idx="2">
                  <c:v>2009-2010</c:v>
                </c:pt>
                <c:pt idx="3">
                  <c:v>2010-2011</c:v>
                </c:pt>
                <c:pt idx="4">
                  <c:v>2011-2012</c:v>
                </c:pt>
                <c:pt idx="5">
                  <c:v>2012-2013</c:v>
                </c:pt>
                <c:pt idx="6">
                  <c:v>2013-2014</c:v>
                </c:pt>
                <c:pt idx="7">
                  <c:v>2014-2015</c:v>
                </c:pt>
                <c:pt idx="8">
                  <c:v>2015-2016</c:v>
                </c:pt>
                <c:pt idx="9">
                  <c:v>2016-2017</c:v>
                </c:pt>
                <c:pt idx="10">
                  <c:v>2017-2018</c:v>
                </c:pt>
                <c:pt idx="11">
                  <c:v>2018-2019</c:v>
                </c:pt>
                <c:pt idx="12">
                  <c:v>2019-2020 </c:v>
                </c:pt>
                <c:pt idx="13">
                  <c:v>2020-2021 </c:v>
                </c:pt>
                <c:pt idx="14">
                  <c:v>2021-2022</c:v>
                </c:pt>
                <c:pt idx="15">
                  <c:v>2022-2023</c:v>
                </c:pt>
                <c:pt idx="16">
                  <c:v>2023-2024</c:v>
                </c:pt>
                <c:pt idx="17">
                  <c:v>2024-2025</c:v>
                </c:pt>
                <c:pt idx="18">
                  <c:v>2025-May 2026</c:v>
                </c:pt>
              </c:strCache>
            </c:strRef>
          </c:cat>
          <c:val>
            <c:numRef>
              <c:f>Sheet1!$B$2:$B$20</c:f>
              <c:numCache>
                <c:formatCode>General</c:formatCode>
                <c:ptCount val="19"/>
                <c:pt idx="0">
                  <c:v>-2.1</c:v>
                </c:pt>
                <c:pt idx="1">
                  <c:v>-0.5</c:v>
                </c:pt>
                <c:pt idx="2">
                  <c:v>-0.1</c:v>
                </c:pt>
                <c:pt idx="3">
                  <c:v>-0.6</c:v>
                </c:pt>
                <c:pt idx="4">
                  <c:v>-0.8</c:v>
                </c:pt>
                <c:pt idx="5">
                  <c:v>-0.8</c:v>
                </c:pt>
                <c:pt idx="6">
                  <c:v>-0.7</c:v>
                </c:pt>
                <c:pt idx="7">
                  <c:v>0.2</c:v>
                </c:pt>
                <c:pt idx="8">
                  <c:v>-0.7</c:v>
                </c:pt>
                <c:pt idx="9">
                  <c:v>-0.8</c:v>
                </c:pt>
                <c:pt idx="10">
                  <c:v>0</c:v>
                </c:pt>
                <c:pt idx="11">
                  <c:v>-1.8</c:v>
                </c:pt>
                <c:pt idx="12">
                  <c:v>-0.6</c:v>
                </c:pt>
                <c:pt idx="13">
                  <c:v>0</c:v>
                </c:pt>
                <c:pt idx="14">
                  <c:v>0</c:v>
                </c:pt>
                <c:pt idx="15">
                  <c:v>-0.2</c:v>
                </c:pt>
                <c:pt idx="16">
                  <c:v>-0.4</c:v>
                </c:pt>
                <c:pt idx="17">
                  <c:v>0.8</c:v>
                </c:pt>
                <c:pt idx="18">
                  <c:v>-1.8</c:v>
                </c:pt>
              </c:numCache>
            </c:numRef>
          </c:val>
          <c:smooth val="0"/>
          <c:extLst>
            <c:ext xmlns:c16="http://schemas.microsoft.com/office/drawing/2014/chart" uri="{C3380CC4-5D6E-409C-BE32-E72D297353CC}">
              <c16:uniqueId val="{00000001-F503-4211-B9B7-FFDBDDAD2717}"/>
            </c:ext>
          </c:extLst>
        </c:ser>
        <c:dLbls>
          <c:showLegendKey val="0"/>
          <c:showVal val="0"/>
          <c:showCatName val="0"/>
          <c:showSerName val="0"/>
          <c:showPercent val="0"/>
          <c:showBubbleSize val="0"/>
        </c:dLbls>
        <c:smooth val="0"/>
        <c:axId val="127800832"/>
        <c:axId val="127802368"/>
      </c:lineChart>
      <c:catAx>
        <c:axId val="127800832"/>
        <c:scaling>
          <c:orientation val="minMax"/>
        </c:scaling>
        <c:delete val="0"/>
        <c:axPos val="b"/>
        <c:numFmt formatCode="General" sourceLinked="1"/>
        <c:majorTickMark val="out"/>
        <c:minorTickMark val="none"/>
        <c:tickLblPos val="low"/>
        <c:txPr>
          <a:bodyPr/>
          <a:lstStyle/>
          <a:p>
            <a:pPr>
              <a:defRPr sz="1200"/>
            </a:pPr>
            <a:endParaRPr lang="en-US"/>
          </a:p>
        </c:txPr>
        <c:crossAx val="127802368"/>
        <c:crosses val="autoZero"/>
        <c:auto val="1"/>
        <c:lblAlgn val="ctr"/>
        <c:lblOffset val="100"/>
        <c:noMultiLvlLbl val="0"/>
      </c:catAx>
      <c:valAx>
        <c:axId val="127802368"/>
        <c:scaling>
          <c:orientation val="minMax"/>
          <c:max val="5"/>
        </c:scaling>
        <c:delete val="0"/>
        <c:axPos val="l"/>
        <c:title>
          <c:tx>
            <c:rich>
              <a:bodyPr rot="-5400000" vert="horz"/>
              <a:lstStyle/>
              <a:p>
                <a:pPr>
                  <a:defRPr/>
                </a:pPr>
                <a:r>
                  <a:rPr lang="en-GB"/>
                  <a:t>Percent</a:t>
                </a:r>
              </a:p>
            </c:rich>
          </c:tx>
          <c:overlay val="0"/>
        </c:title>
        <c:numFmt formatCode="General" sourceLinked="1"/>
        <c:majorTickMark val="out"/>
        <c:minorTickMark val="none"/>
        <c:tickLblPos val="nextTo"/>
        <c:crossAx val="127800832"/>
        <c:crosses val="autoZero"/>
        <c:crossBetween val="between"/>
        <c:majorUnit val="1"/>
      </c:valAx>
    </c:plotArea>
    <c:plotVisOnly val="1"/>
    <c:dispBlanksAs val="gap"/>
    <c:showDLblsOverMax val="0"/>
  </c:chart>
  <c:txPr>
    <a:bodyPr/>
    <a:lstStyle/>
    <a:p>
      <a:pPr>
        <a:defRPr sz="14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1.1403565258354165E-2"/>
                  <c:y val="-4.571626764647467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0D1-449E-AA09-01A7E51E52A5}"/>
                </c:ext>
              </c:extLst>
            </c:dLbl>
            <c:dLbl>
              <c:idx val="14"/>
              <c:layout>
                <c:manualLayout>
                  <c:x val="-2.900083234999272E-2"/>
                  <c:y val="-3.3803233732083895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D85D-4CEA-AD22-4F6777EA52E5}"/>
                </c:ext>
              </c:extLst>
            </c:dLbl>
            <c:dLbl>
              <c:idx val="19"/>
              <c:layout>
                <c:manualLayout>
                  <c:x val="-9.1667217225906532E-3"/>
                  <c:y val="-4.140529712583991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05A-49EE-8CDD-4D980238E644}"/>
                </c:ext>
              </c:extLst>
            </c:dLbl>
            <c:numFmt formatCode="#,##0.0" sourceLinked="0"/>
            <c:spPr>
              <a:noFill/>
              <a:ln>
                <a:noFill/>
              </a:ln>
              <a:effectLst/>
            </c:spPr>
            <c:txPr>
              <a:bodyPr wrap="square" lIns="38100" tIns="19050" rIns="38100" bIns="19050" anchor="ctr">
                <a:spAutoFit/>
              </a:bodyPr>
              <a:lstStyle/>
              <a:p>
                <a:pPr>
                  <a:defRPr sz="12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(N=1081)</c:v>
                </c:pt>
                <c:pt idx="19">
                  <c:v>2026-May (N=399)</c:v>
                </c:pt>
              </c:strCache>
            </c:strRef>
          </c:cat>
          <c:val>
            <c:numRef>
              <c:f>Sheet1!$B$2:$B$21</c:f>
              <c:numCache>
                <c:formatCode>General</c:formatCode>
                <c:ptCount val="20"/>
                <c:pt idx="0">
                  <c:v>34.700000000000003</c:v>
                </c:pt>
                <c:pt idx="1">
                  <c:v>32</c:v>
                </c:pt>
                <c:pt idx="2">
                  <c:v>29.7</c:v>
                </c:pt>
                <c:pt idx="3">
                  <c:v>27.8</c:v>
                </c:pt>
                <c:pt idx="4">
                  <c:v>24.9</c:v>
                </c:pt>
                <c:pt idx="5">
                  <c:v>24.6</c:v>
                </c:pt>
                <c:pt idx="6">
                  <c:v>25.7</c:v>
                </c:pt>
                <c:pt idx="7">
                  <c:v>23.6</c:v>
                </c:pt>
                <c:pt idx="8">
                  <c:v>24.6</c:v>
                </c:pt>
                <c:pt idx="9">
                  <c:v>23</c:v>
                </c:pt>
                <c:pt idx="10">
                  <c:v>21</c:v>
                </c:pt>
                <c:pt idx="11">
                  <c:v>18.600000000000001</c:v>
                </c:pt>
                <c:pt idx="12">
                  <c:v>16.7</c:v>
                </c:pt>
                <c:pt idx="13">
                  <c:v>21.5</c:v>
                </c:pt>
                <c:pt idx="14">
                  <c:v>20.3</c:v>
                </c:pt>
                <c:pt idx="15">
                  <c:v>19.2</c:v>
                </c:pt>
                <c:pt idx="16">
                  <c:v>18.2</c:v>
                </c:pt>
                <c:pt idx="17">
                  <c:v>19.3</c:v>
                </c:pt>
                <c:pt idx="18">
                  <c:v>21.4</c:v>
                </c:pt>
                <c:pt idx="19">
                  <c:v>15.6</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(N=1081)</c:v>
                </c:pt>
                <c:pt idx="19">
                  <c:v>2026-May (N=399)</c:v>
                </c:pt>
              </c:strCache>
            </c:strRef>
          </c:cat>
          <c:val>
            <c:numRef>
              <c:f>Sheet1!$C$2:$C$21</c:f>
              <c:numCache>
                <c:formatCode>General</c:formatCode>
                <c:ptCount val="20"/>
                <c:pt idx="0">
                  <c:v>36.9</c:v>
                </c:pt>
                <c:pt idx="1">
                  <c:v>34.5</c:v>
                </c:pt>
                <c:pt idx="2">
                  <c:v>31.9</c:v>
                </c:pt>
                <c:pt idx="3">
                  <c:v>29.8</c:v>
                </c:pt>
                <c:pt idx="4">
                  <c:v>27</c:v>
                </c:pt>
                <c:pt idx="5">
                  <c:v>26.7</c:v>
                </c:pt>
                <c:pt idx="6">
                  <c:v>27.8</c:v>
                </c:pt>
                <c:pt idx="7">
                  <c:v>25.8</c:v>
                </c:pt>
                <c:pt idx="8">
                  <c:v>26.9</c:v>
                </c:pt>
                <c:pt idx="9">
                  <c:v>25.1</c:v>
                </c:pt>
                <c:pt idx="10">
                  <c:v>23</c:v>
                </c:pt>
                <c:pt idx="11">
                  <c:v>20.5</c:v>
                </c:pt>
                <c:pt idx="12">
                  <c:v>18.600000000000001</c:v>
                </c:pt>
                <c:pt idx="13">
                  <c:v>24</c:v>
                </c:pt>
                <c:pt idx="14">
                  <c:v>22.7</c:v>
                </c:pt>
                <c:pt idx="15">
                  <c:v>21.6</c:v>
                </c:pt>
                <c:pt idx="16">
                  <c:v>20.6</c:v>
                </c:pt>
                <c:pt idx="17">
                  <c:v>22</c:v>
                </c:pt>
                <c:pt idx="18">
                  <c:v>23.9</c:v>
                </c:pt>
                <c:pt idx="19">
                  <c:v>19.399999999999999</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(N=1713)</c:v>
                </c:pt>
                <c:pt idx="1">
                  <c:v>2008 (N=1426)</c:v>
                </c:pt>
                <c:pt idx="2">
                  <c:v>2009 (N=1667)</c:v>
                </c:pt>
                <c:pt idx="3">
                  <c:v>2010 (N=1880)</c:v>
                </c:pt>
                <c:pt idx="4">
                  <c:v>2011 (N=1650)</c:v>
                </c:pt>
                <c:pt idx="5">
                  <c:v>2012 (N=1651)</c:v>
                </c:pt>
                <c:pt idx="6">
                  <c:v>2013 (N=1557)</c:v>
                </c:pt>
                <c:pt idx="7">
                  <c:v>2014 (N=1463)</c:v>
                </c:pt>
                <c:pt idx="8">
                  <c:v>2015 (N=1347)</c:v>
                </c:pt>
                <c:pt idx="9">
                  <c:v>2016 (N=1459)</c:v>
                </c:pt>
                <c:pt idx="10">
                  <c:v>2017 (N=1503)</c:v>
                </c:pt>
                <c:pt idx="11">
                  <c:v>2018 (N=1584)</c:v>
                </c:pt>
                <c:pt idx="12">
                  <c:v>2019 (N=1475)</c:v>
                </c:pt>
                <c:pt idx="13">
                  <c:v>2020 (N=1117)</c:v>
                </c:pt>
                <c:pt idx="14">
                  <c:v>2021 (N=1129)</c:v>
                </c:pt>
                <c:pt idx="15">
                  <c:v>2022 (N=1220)</c:v>
                </c:pt>
                <c:pt idx="16">
                  <c:v>2023 (N=1161)</c:v>
                </c:pt>
                <c:pt idx="17">
                  <c:v>2024 (N=1053)</c:v>
                </c:pt>
                <c:pt idx="18">
                  <c:v>2025 (N=1081)</c:v>
                </c:pt>
                <c:pt idx="19">
                  <c:v>2026-May (N=399)</c:v>
                </c:pt>
              </c:strCache>
            </c:strRef>
          </c:cat>
          <c:val>
            <c:numRef>
              <c:f>Sheet1!$D$2:$D$21</c:f>
              <c:numCache>
                <c:formatCode>General</c:formatCode>
                <c:ptCount val="20"/>
                <c:pt idx="0">
                  <c:v>32.4</c:v>
                </c:pt>
                <c:pt idx="1">
                  <c:v>29.6</c:v>
                </c:pt>
                <c:pt idx="2">
                  <c:v>27.5</c:v>
                </c:pt>
                <c:pt idx="3">
                  <c:v>25.8</c:v>
                </c:pt>
                <c:pt idx="4">
                  <c:v>22.8</c:v>
                </c:pt>
                <c:pt idx="5">
                  <c:v>22.5</c:v>
                </c:pt>
                <c:pt idx="6">
                  <c:v>23.5</c:v>
                </c:pt>
                <c:pt idx="7">
                  <c:v>21.4</c:v>
                </c:pt>
                <c:pt idx="8">
                  <c:v>22.3</c:v>
                </c:pt>
                <c:pt idx="9">
                  <c:v>20.8</c:v>
                </c:pt>
                <c:pt idx="10">
                  <c:v>18.899999999999999</c:v>
                </c:pt>
                <c:pt idx="11">
                  <c:v>16.600000000000001</c:v>
                </c:pt>
                <c:pt idx="12">
                  <c:v>14.8</c:v>
                </c:pt>
                <c:pt idx="13">
                  <c:v>19.2</c:v>
                </c:pt>
                <c:pt idx="14">
                  <c:v>18</c:v>
                </c:pt>
                <c:pt idx="15">
                  <c:v>17.100000000000001</c:v>
                </c:pt>
                <c:pt idx="16">
                  <c:v>16.100000000000001</c:v>
                </c:pt>
                <c:pt idx="17">
                  <c:v>17.2</c:v>
                </c:pt>
                <c:pt idx="18">
                  <c:v>19</c:v>
                </c:pt>
                <c:pt idx="19">
                  <c:v>12.3</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Pt>
            <c:idx val="15"/>
            <c:bubble3D val="0"/>
            <c:spPr>
              <a:ln w="9525">
                <a:solidFill>
                  <a:srgbClr val="9900CC"/>
                </a:solidFill>
              </a:ln>
            </c:spPr>
            <c:extLst>
              <c:ext xmlns:c16="http://schemas.microsoft.com/office/drawing/2014/chart" uri="{C3380CC4-5D6E-409C-BE32-E72D297353CC}">
                <c16:uniqueId val="{00000001-F665-4878-9528-63EE3036E13E}"/>
              </c:ext>
            </c:extLst>
          </c:dPt>
          <c:dLbls>
            <c:dLbl>
              <c:idx val="18"/>
              <c:layout>
                <c:manualLayout>
                  <c:x val="-3.3264610000361995E-2"/>
                  <c:y val="-4.82477873532826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69D3-435A-8FC8-B5E75708DD82}"/>
                </c:ext>
              </c:extLst>
            </c:dLbl>
            <c:dLbl>
              <c:idx val="19"/>
              <c:layout>
                <c:manualLayout>
                  <c:x val="-1.7435504225249573E-3"/>
                  <c:y val="-3.633475343889193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06A6-4220-8DFD-38407C1A4FDC}"/>
                </c:ext>
              </c:extLst>
            </c:dLbl>
            <c:numFmt formatCode="#,##0.0" sourceLinked="0"/>
            <c:spPr>
              <a:noFill/>
              <a:ln>
                <a:noFill/>
              </a:ln>
              <a:effectLst/>
            </c:spPr>
            <c:txPr>
              <a:bodyPr wrap="square" lIns="38100" tIns="19050" rIns="38100" bIns="19050" anchor="ctr">
                <a:spAutoFit/>
              </a:bodyPr>
              <a:lstStyle/>
              <a:p>
                <a:pPr>
                  <a:defRPr sz="16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(N=201)</c:v>
                </c:pt>
                <c:pt idx="19">
                  <c:v>2026-May (N=97)</c:v>
                </c:pt>
              </c:strCache>
            </c:strRef>
          </c:cat>
          <c:val>
            <c:numRef>
              <c:f>Sheet1!$B$2:$B$21</c:f>
              <c:numCache>
                <c:formatCode>General</c:formatCode>
                <c:ptCount val="20"/>
                <c:pt idx="0">
                  <c:v>23</c:v>
                </c:pt>
                <c:pt idx="1">
                  <c:v>15.8</c:v>
                </c:pt>
                <c:pt idx="2">
                  <c:v>16.899999999999999</c:v>
                </c:pt>
                <c:pt idx="3">
                  <c:v>15.8</c:v>
                </c:pt>
                <c:pt idx="4">
                  <c:v>15.7</c:v>
                </c:pt>
                <c:pt idx="5">
                  <c:v>13.6</c:v>
                </c:pt>
                <c:pt idx="6">
                  <c:v>14.7</c:v>
                </c:pt>
                <c:pt idx="7">
                  <c:v>12</c:v>
                </c:pt>
                <c:pt idx="8">
                  <c:v>13.8</c:v>
                </c:pt>
                <c:pt idx="9">
                  <c:v>12.3</c:v>
                </c:pt>
                <c:pt idx="10">
                  <c:v>9.9</c:v>
                </c:pt>
                <c:pt idx="11">
                  <c:v>8.9</c:v>
                </c:pt>
                <c:pt idx="12">
                  <c:v>8.6999999999999993</c:v>
                </c:pt>
                <c:pt idx="13">
                  <c:v>14.4</c:v>
                </c:pt>
                <c:pt idx="15">
                  <c:v>14.1</c:v>
                </c:pt>
                <c:pt idx="16">
                  <c:v>12.2</c:v>
                </c:pt>
                <c:pt idx="17">
                  <c:v>13.8</c:v>
                </c:pt>
                <c:pt idx="18">
                  <c:v>10.3</c:v>
                </c:pt>
                <c:pt idx="19">
                  <c:v>8.6</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dPt>
            <c:idx val="15"/>
            <c:bubble3D val="0"/>
            <c:extLst>
              <c:ext xmlns:c16="http://schemas.microsoft.com/office/drawing/2014/chart" uri="{C3380CC4-5D6E-409C-BE32-E72D297353CC}">
                <c16:uniqueId val="{00000002-E431-4425-8932-E0DD9C0115E2}"/>
              </c:ext>
            </c:extLst>
          </c:dPt>
          <c:cat>
            <c:strRef>
              <c:f>Sheet1!$A$2:$A$21</c:f>
              <c:strCache>
                <c:ptCount val="20"/>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(N=201)</c:v>
                </c:pt>
                <c:pt idx="19">
                  <c:v>2026-May (N=97)</c:v>
                </c:pt>
              </c:strCache>
            </c:strRef>
          </c:cat>
          <c:val>
            <c:numRef>
              <c:f>Sheet1!$C$2:$C$21</c:f>
              <c:numCache>
                <c:formatCode>General</c:formatCode>
                <c:ptCount val="20"/>
                <c:pt idx="0">
                  <c:v>26.4</c:v>
                </c:pt>
                <c:pt idx="1">
                  <c:v>19</c:v>
                </c:pt>
                <c:pt idx="2">
                  <c:v>20.3</c:v>
                </c:pt>
                <c:pt idx="3">
                  <c:v>18.600000000000001</c:v>
                </c:pt>
                <c:pt idx="4">
                  <c:v>18.3</c:v>
                </c:pt>
                <c:pt idx="5">
                  <c:v>16.399999999999999</c:v>
                </c:pt>
                <c:pt idx="6">
                  <c:v>17.899999999999999</c:v>
                </c:pt>
                <c:pt idx="7">
                  <c:v>15.3</c:v>
                </c:pt>
                <c:pt idx="8">
                  <c:v>17.2</c:v>
                </c:pt>
                <c:pt idx="9">
                  <c:v>15.7</c:v>
                </c:pt>
                <c:pt idx="10">
                  <c:v>13.1</c:v>
                </c:pt>
                <c:pt idx="11">
                  <c:v>12.3</c:v>
                </c:pt>
                <c:pt idx="12">
                  <c:v>12.6</c:v>
                </c:pt>
                <c:pt idx="13">
                  <c:v>28.2</c:v>
                </c:pt>
                <c:pt idx="15">
                  <c:v>17.7</c:v>
                </c:pt>
                <c:pt idx="16">
                  <c:v>15.5</c:v>
                </c:pt>
                <c:pt idx="17">
                  <c:v>17.5</c:v>
                </c:pt>
                <c:pt idx="18">
                  <c:v>14.7</c:v>
                </c:pt>
                <c:pt idx="19">
                  <c:v>13.7</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(N=616)</c:v>
                </c:pt>
                <c:pt idx="1">
                  <c:v>2008 (N=507)</c:v>
                </c:pt>
                <c:pt idx="2">
                  <c:v>2009 (N=501)</c:v>
                </c:pt>
                <c:pt idx="3">
                  <c:v>2010 (N=641)</c:v>
                </c:pt>
                <c:pt idx="4">
                  <c:v>2011 (N=732)</c:v>
                </c:pt>
                <c:pt idx="5">
                  <c:v>2012 (N=609)</c:v>
                </c:pt>
                <c:pt idx="6">
                  <c:v>2013 (N=477)</c:v>
                </c:pt>
                <c:pt idx="7">
                  <c:v>2014 (N=345)</c:v>
                </c:pt>
                <c:pt idx="8">
                  <c:v>2015 (N=352)</c:v>
                </c:pt>
                <c:pt idx="9">
                  <c:v>2016 (N=365)</c:v>
                </c:pt>
                <c:pt idx="10">
                  <c:v>2017 (N=343)</c:v>
                </c:pt>
                <c:pt idx="11">
                  <c:v>2018 (N=260)</c:v>
                </c:pt>
                <c:pt idx="12">
                  <c:v>2019 (N=225)</c:v>
                </c:pt>
                <c:pt idx="13">
                  <c:v>2020 Feb (N=32)</c:v>
                </c:pt>
                <c:pt idx="14">
                  <c:v>2021 (N=0)</c:v>
                </c:pt>
                <c:pt idx="15">
                  <c:v>2022 (N=356)</c:v>
                </c:pt>
                <c:pt idx="16">
                  <c:v>2023 (N=355)</c:v>
                </c:pt>
                <c:pt idx="17">
                  <c:v>2024 (N=301)</c:v>
                </c:pt>
                <c:pt idx="18">
                  <c:v>2025 (N=201)</c:v>
                </c:pt>
                <c:pt idx="19">
                  <c:v>2026-May (N=97)</c:v>
                </c:pt>
              </c:strCache>
            </c:strRef>
          </c:cat>
          <c:val>
            <c:numRef>
              <c:f>Sheet1!$D$2:$D$21</c:f>
              <c:numCache>
                <c:formatCode>General</c:formatCode>
                <c:ptCount val="20"/>
                <c:pt idx="0">
                  <c:v>19.7</c:v>
                </c:pt>
                <c:pt idx="1">
                  <c:v>12.6</c:v>
                </c:pt>
                <c:pt idx="2">
                  <c:v>13.7</c:v>
                </c:pt>
                <c:pt idx="3">
                  <c:v>12.9</c:v>
                </c:pt>
                <c:pt idx="4">
                  <c:v>13.1</c:v>
                </c:pt>
                <c:pt idx="5">
                  <c:v>10.9</c:v>
                </c:pt>
                <c:pt idx="6">
                  <c:v>11.5</c:v>
                </c:pt>
                <c:pt idx="7">
                  <c:v>8.5</c:v>
                </c:pt>
                <c:pt idx="8">
                  <c:v>10.1</c:v>
                </c:pt>
                <c:pt idx="9">
                  <c:v>9</c:v>
                </c:pt>
                <c:pt idx="10">
                  <c:v>6.8</c:v>
                </c:pt>
                <c:pt idx="11">
                  <c:v>5.4</c:v>
                </c:pt>
                <c:pt idx="12">
                  <c:v>5.2</c:v>
                </c:pt>
                <c:pt idx="13">
                  <c:v>3</c:v>
                </c:pt>
                <c:pt idx="15">
                  <c:v>10.4</c:v>
                </c:pt>
                <c:pt idx="16">
                  <c:v>8.6999999999999993</c:v>
                </c:pt>
                <c:pt idx="17">
                  <c:v>9.6999999999999993</c:v>
                </c:pt>
                <c:pt idx="18">
                  <c:v>6.2</c:v>
                </c:pt>
                <c:pt idx="19">
                  <c:v>2.8</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vert="horz"/>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1147516902198134E-2"/>
          <c:y val="4.7116049131415538E-2"/>
          <c:w val="0.89192059051460104"/>
          <c:h val="0.68913758780292933"/>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3.260849804053037E-2"/>
                  <c:y val="-6.95423354752561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AF68-4ABC-AD9D-0E1F5B74AF1F}"/>
                </c:ext>
              </c:extLst>
            </c:dLbl>
            <c:dLbl>
              <c:idx val="18"/>
              <c:layout>
                <c:manualLayout>
                  <c:x val="-2.259032019336063E-2"/>
                  <c:y val="-7.20738551820642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8E8-4E63-8940-84EB247A720A}"/>
                </c:ext>
              </c:extLst>
            </c:dLbl>
            <c:numFmt formatCode="#,##0.0" sourceLinked="0"/>
            <c:spPr>
              <a:noFill/>
              <a:ln>
                <a:noFill/>
              </a:ln>
              <a:effectLst/>
            </c:spPr>
            <c:txPr>
              <a:bodyPr wrap="square" lIns="38100" tIns="19050" rIns="38100" bIns="19050" anchor="ctr">
                <a:spAutoFit/>
              </a:bodyPr>
              <a:lstStyle/>
              <a:p>
                <a:pPr>
                  <a:defRPr sz="16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(N=3932)</c:v>
                </c:pt>
                <c:pt idx="19">
                  <c:v>2026-May (N=1490)</c:v>
                </c:pt>
              </c:strCache>
            </c:strRef>
          </c:cat>
          <c:val>
            <c:numRef>
              <c:f>Sheet1!$B$2:$B$21</c:f>
              <c:numCache>
                <c:formatCode>General</c:formatCode>
                <c:ptCount val="20"/>
                <c:pt idx="0">
                  <c:v>6.7</c:v>
                </c:pt>
                <c:pt idx="1">
                  <c:v>5.6</c:v>
                </c:pt>
                <c:pt idx="2">
                  <c:v>5</c:v>
                </c:pt>
                <c:pt idx="3">
                  <c:v>4.8</c:v>
                </c:pt>
                <c:pt idx="4">
                  <c:v>4.5999999999999996</c:v>
                </c:pt>
                <c:pt idx="5">
                  <c:v>6.2</c:v>
                </c:pt>
                <c:pt idx="6">
                  <c:v>6.2</c:v>
                </c:pt>
                <c:pt idx="7">
                  <c:v>7.2</c:v>
                </c:pt>
                <c:pt idx="8">
                  <c:v>6.2</c:v>
                </c:pt>
                <c:pt idx="9">
                  <c:v>6</c:v>
                </c:pt>
                <c:pt idx="10">
                  <c:v>6.4</c:v>
                </c:pt>
                <c:pt idx="11">
                  <c:v>5.4</c:v>
                </c:pt>
                <c:pt idx="12">
                  <c:v>4.3</c:v>
                </c:pt>
                <c:pt idx="13">
                  <c:v>8</c:v>
                </c:pt>
                <c:pt idx="14">
                  <c:v>9.1999999999999993</c:v>
                </c:pt>
                <c:pt idx="15">
                  <c:v>9</c:v>
                </c:pt>
                <c:pt idx="16">
                  <c:v>8.5</c:v>
                </c:pt>
                <c:pt idx="17">
                  <c:v>10</c:v>
                </c:pt>
                <c:pt idx="18">
                  <c:v>9.9</c:v>
                </c:pt>
                <c:pt idx="19">
                  <c:v>12.7</c:v>
                </c:pt>
              </c:numCache>
            </c:numRef>
          </c:val>
          <c:smooth val="0"/>
          <c:extLst>
            <c:ext xmlns:c16="http://schemas.microsoft.com/office/drawing/2014/chart" uri="{C3380CC4-5D6E-409C-BE32-E72D297353CC}">
              <c16:uniqueId val="{00000000-A698-407B-A7D3-D68BC9D2E82B}"/>
            </c:ext>
          </c:extLst>
        </c:ser>
        <c:ser>
          <c:idx val="1"/>
          <c:order val="1"/>
          <c:tx>
            <c:strRef>
              <c:f>Sheet1!$C$1</c:f>
              <c:strCache>
                <c:ptCount val="1"/>
                <c:pt idx="0">
                  <c:v>Lower 95% CI</c:v>
                </c:pt>
              </c:strCache>
            </c:strRef>
          </c:tx>
          <c:spPr>
            <a:ln w="22225">
              <a:solidFill>
                <a:srgbClr val="CC99FF"/>
              </a:solidFill>
            </a:ln>
          </c:spPr>
          <c:marker>
            <c:symbol val="none"/>
          </c:marker>
          <c:cat>
            <c:strRef>
              <c:f>Sheet1!$A$2:$A$21</c:f>
              <c:strCache>
                <c:ptCount val="20"/>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(N=3932)</c:v>
                </c:pt>
                <c:pt idx="19">
                  <c:v>2026-May (N=1490)</c:v>
                </c:pt>
              </c:strCache>
            </c:strRef>
          </c:cat>
          <c:val>
            <c:numRef>
              <c:f>Sheet1!$C$2:$C$21</c:f>
              <c:numCache>
                <c:formatCode>General</c:formatCode>
                <c:ptCount val="20"/>
                <c:pt idx="0">
                  <c:v>6</c:v>
                </c:pt>
                <c:pt idx="1">
                  <c:v>4.9000000000000004</c:v>
                </c:pt>
                <c:pt idx="2">
                  <c:v>4.4000000000000004</c:v>
                </c:pt>
                <c:pt idx="3">
                  <c:v>4.2</c:v>
                </c:pt>
                <c:pt idx="4">
                  <c:v>4</c:v>
                </c:pt>
                <c:pt idx="5">
                  <c:v>5.5</c:v>
                </c:pt>
                <c:pt idx="6">
                  <c:v>5.5</c:v>
                </c:pt>
                <c:pt idx="7">
                  <c:v>6.4</c:v>
                </c:pt>
                <c:pt idx="8">
                  <c:v>5.4</c:v>
                </c:pt>
                <c:pt idx="9">
                  <c:v>5.3</c:v>
                </c:pt>
                <c:pt idx="10">
                  <c:v>5.6</c:v>
                </c:pt>
                <c:pt idx="11">
                  <c:v>4.7</c:v>
                </c:pt>
                <c:pt idx="12">
                  <c:v>3.6</c:v>
                </c:pt>
                <c:pt idx="13">
                  <c:v>7</c:v>
                </c:pt>
                <c:pt idx="14">
                  <c:v>8.3000000000000007</c:v>
                </c:pt>
                <c:pt idx="15">
                  <c:v>8.1</c:v>
                </c:pt>
                <c:pt idx="16">
                  <c:v>7.6</c:v>
                </c:pt>
                <c:pt idx="17">
                  <c:v>9</c:v>
                </c:pt>
                <c:pt idx="18">
                  <c:v>8.9</c:v>
                </c:pt>
                <c:pt idx="19">
                  <c:v>11</c:v>
                </c:pt>
              </c:numCache>
            </c:numRef>
          </c:val>
          <c:smooth val="0"/>
          <c:extLst>
            <c:ext xmlns:c16="http://schemas.microsoft.com/office/drawing/2014/chart" uri="{C3380CC4-5D6E-409C-BE32-E72D297353CC}">
              <c16:uniqueId val="{00000001-A698-407B-A7D3-D68BC9D2E82B}"/>
            </c:ext>
          </c:extLst>
        </c:ser>
        <c:ser>
          <c:idx val="2"/>
          <c:order val="2"/>
          <c:tx>
            <c:strRef>
              <c:f>Sheet1!$D$1</c:f>
              <c:strCache>
                <c:ptCount val="1"/>
                <c:pt idx="0">
                  <c:v>Upper 95% CI2</c:v>
                </c:pt>
              </c:strCache>
            </c:strRef>
          </c:tx>
          <c:spPr>
            <a:ln w="22225">
              <a:solidFill>
                <a:srgbClr val="CC99FF"/>
              </a:solidFill>
            </a:ln>
          </c:spPr>
          <c:marker>
            <c:symbol val="none"/>
          </c:marker>
          <c:cat>
            <c:strRef>
              <c:f>Sheet1!$A$2:$A$21</c:f>
              <c:strCache>
                <c:ptCount val="20"/>
                <c:pt idx="0">
                  <c:v>2007 (N=5958)</c:v>
                </c:pt>
                <c:pt idx="1">
                  <c:v>2008 (N=4602)</c:v>
                </c:pt>
                <c:pt idx="2">
                  <c:v>2009 (N=4973)</c:v>
                </c:pt>
                <c:pt idx="3">
                  <c:v>2010 (N=5775)</c:v>
                </c:pt>
                <c:pt idx="4">
                  <c:v>2011 (N=4891)</c:v>
                </c:pt>
                <c:pt idx="5">
                  <c:v>2012 (N=4726)</c:v>
                </c:pt>
                <c:pt idx="6">
                  <c:v>2013 (N=4710)</c:v>
                </c:pt>
                <c:pt idx="7">
                  <c:v>2014 (N=4152)</c:v>
                </c:pt>
                <c:pt idx="8">
                  <c:v>2015 (N=4147)</c:v>
                </c:pt>
                <c:pt idx="9">
                  <c:v>2016 (N=4063)</c:v>
                </c:pt>
                <c:pt idx="10">
                  <c:v>2017 (N=3869)</c:v>
                </c:pt>
                <c:pt idx="11">
                  <c:v>2018 (N=3895)</c:v>
                </c:pt>
                <c:pt idx="12">
                  <c:v>2019 (N=3479)</c:v>
                </c:pt>
                <c:pt idx="13">
                  <c:v>2020 (N=3325)</c:v>
                </c:pt>
                <c:pt idx="14">
                  <c:v>2021 (N=3714)</c:v>
                </c:pt>
                <c:pt idx="15">
                  <c:v>2022 (N=3837)</c:v>
                </c:pt>
                <c:pt idx="16">
                  <c:v>2023 (N=3831)</c:v>
                </c:pt>
                <c:pt idx="17">
                  <c:v>2024 (N=3701)</c:v>
                </c:pt>
                <c:pt idx="18">
                  <c:v>2025 (N=3932)</c:v>
                </c:pt>
                <c:pt idx="19">
                  <c:v>2026-May (N=1490)</c:v>
                </c:pt>
              </c:strCache>
            </c:strRef>
          </c:cat>
          <c:val>
            <c:numRef>
              <c:f>Sheet1!$D$2:$D$21</c:f>
              <c:numCache>
                <c:formatCode>General</c:formatCode>
                <c:ptCount val="20"/>
                <c:pt idx="0">
                  <c:v>7.3</c:v>
                </c:pt>
                <c:pt idx="1">
                  <c:v>6.2</c:v>
                </c:pt>
                <c:pt idx="2">
                  <c:v>5.6</c:v>
                </c:pt>
                <c:pt idx="3">
                  <c:v>5.3</c:v>
                </c:pt>
                <c:pt idx="4">
                  <c:v>5.2</c:v>
                </c:pt>
                <c:pt idx="5">
                  <c:v>6.9</c:v>
                </c:pt>
                <c:pt idx="6">
                  <c:v>6.8</c:v>
                </c:pt>
                <c:pt idx="7">
                  <c:v>8</c:v>
                </c:pt>
                <c:pt idx="8">
                  <c:v>6.9</c:v>
                </c:pt>
                <c:pt idx="9">
                  <c:v>6.7</c:v>
                </c:pt>
                <c:pt idx="10">
                  <c:v>7.2</c:v>
                </c:pt>
                <c:pt idx="11">
                  <c:v>6.1</c:v>
                </c:pt>
                <c:pt idx="12">
                  <c:v>4.9000000000000004</c:v>
                </c:pt>
                <c:pt idx="13">
                  <c:v>8.9</c:v>
                </c:pt>
                <c:pt idx="14">
                  <c:v>10.1</c:v>
                </c:pt>
                <c:pt idx="15">
                  <c:v>9.9</c:v>
                </c:pt>
                <c:pt idx="16">
                  <c:v>9.3000000000000007</c:v>
                </c:pt>
                <c:pt idx="17">
                  <c:v>10.9</c:v>
                </c:pt>
                <c:pt idx="18">
                  <c:v>10.8</c:v>
                </c:pt>
                <c:pt idx="19">
                  <c:v>14.4</c:v>
                </c:pt>
              </c:numCache>
            </c:numRef>
          </c:val>
          <c:smooth val="0"/>
          <c:extLst>
            <c:ext xmlns:c16="http://schemas.microsoft.com/office/drawing/2014/chart" uri="{C3380CC4-5D6E-409C-BE32-E72D297353CC}">
              <c16:uniqueId val="{00000002-A698-407B-A7D3-D68BC9D2E82B}"/>
            </c:ext>
          </c:extLst>
        </c:ser>
        <c:dLbls>
          <c:showLegendKey val="0"/>
          <c:showVal val="0"/>
          <c:showCatName val="0"/>
          <c:showSerName val="0"/>
          <c:showPercent val="0"/>
          <c:showBubbleSize val="0"/>
        </c:dLbls>
        <c:smooth val="0"/>
        <c:axId val="127858176"/>
        <c:axId val="127859712"/>
      </c:lineChart>
      <c:catAx>
        <c:axId val="127858176"/>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7859712"/>
        <c:crosses val="autoZero"/>
        <c:auto val="1"/>
        <c:lblAlgn val="ctr"/>
        <c:lblOffset val="100"/>
        <c:noMultiLvlLbl val="0"/>
      </c:catAx>
      <c:valAx>
        <c:axId val="127859712"/>
        <c:scaling>
          <c:orientation val="minMax"/>
          <c:max val="20"/>
        </c:scaling>
        <c:delete val="0"/>
        <c:axPos val="l"/>
        <c:title>
          <c:tx>
            <c:rich>
              <a:bodyPr rot="-5400000" vert="horz"/>
              <a:lstStyle/>
              <a:p>
                <a:pPr>
                  <a:defRPr sz="1400" b="0"/>
                </a:pPr>
                <a:r>
                  <a:rPr lang="en-GB" sz="1400" b="0" dirty="0" err="1"/>
                  <a:t>Percent</a:t>
                </a:r>
                <a:r>
                  <a:rPr lang="en-GB" sz="1400" b="0" dirty="0"/>
                  <a:t> </a:t>
                </a:r>
              </a:p>
            </c:rich>
          </c:tx>
          <c:overlay val="0"/>
        </c:title>
        <c:numFmt formatCode="General" sourceLinked="1"/>
        <c:majorTickMark val="out"/>
        <c:minorTickMark val="none"/>
        <c:tickLblPos val="nextTo"/>
        <c:txPr>
          <a:bodyPr/>
          <a:lstStyle/>
          <a:p>
            <a:pPr>
              <a:defRPr sz="1400"/>
            </a:pPr>
            <a:endParaRPr lang="en-US"/>
          </a:p>
        </c:txPr>
        <c:crossAx val="127858176"/>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10707531021882254"/>
          <c:y val="2.3289986764334806E-2"/>
          <c:w val="0.89292468978117745"/>
          <c:h val="0.68016849911684063"/>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3"/>
              <c:layout>
                <c:manualLayout>
                  <c:x val="-3.659910281766262E-2"/>
                  <c:y val="-5.465105589840715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BDD-4671-A284-4FF3A560DA11}"/>
                </c:ext>
              </c:extLst>
            </c:dLbl>
            <c:dLbl>
              <c:idx val="14"/>
              <c:layout>
                <c:manualLayout>
                  <c:x val="-3.660366569793528E-2"/>
                  <c:y val="-7.8477129314606417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7409-4AD4-B50B-46706BD7F7FC}"/>
                </c:ext>
              </c:extLst>
            </c:dLbl>
            <c:dLbl>
              <c:idx val="15"/>
              <c:layout>
                <c:manualLayout>
                  <c:x val="-4.2809543095983907E-2"/>
                  <c:y val="-4.8247798667803564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6990-4F07-9EB6-A30DE928E9BF}"/>
                </c:ext>
              </c:extLst>
            </c:dLbl>
            <c:dLbl>
              <c:idx val="16"/>
              <c:layout>
                <c:manualLayout>
                  <c:x val="-3.9759617861178799E-2"/>
                  <c:y val="-5.4204317021853389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6990-4F07-9EB6-A30DE928E9BF}"/>
                </c:ext>
              </c:extLst>
            </c:dLbl>
            <c:dLbl>
              <c:idx val="17"/>
              <c:layout>
                <c:manualLayout>
                  <c:x val="-3.0499252348052296E-2"/>
                  <c:y val="-4.9736928256316031E-2"/>
                </c:manualLayout>
              </c:layout>
              <c:numFmt formatCode="#,##0.0" sourceLinked="0"/>
              <c:spPr>
                <a:noFill/>
                <a:ln>
                  <a:noFill/>
                </a:ln>
                <a:effectLst/>
              </c:spPr>
              <c:txPr>
                <a:bodyPr wrap="square" lIns="38100" tIns="19050" rIns="38100" bIns="19050" anchor="ctr">
                  <a:noAutofit/>
                </a:bodyPr>
                <a:lstStyle/>
                <a:p>
                  <a:pPr>
                    <a:defRPr sz="1400"/>
                  </a:pPr>
                  <a:endParaRPr lang="en-US"/>
                </a:p>
              </c:txPr>
              <c:dLblPos val="r"/>
              <c:showLegendKey val="0"/>
              <c:showVal val="1"/>
              <c:showCatName val="0"/>
              <c:showSerName val="0"/>
              <c:showPercent val="0"/>
              <c:showBubbleSize val="0"/>
              <c:extLst>
                <c:ext xmlns:c15="http://schemas.microsoft.com/office/drawing/2012/chart" uri="{CE6537A1-D6FC-4f65-9D91-7224C49458BB}">
                  <c15:layout>
                    <c:manualLayout>
                      <c:w val="5.6644796461318252E-2"/>
                      <c:h val="6.6713005565358016E-2"/>
                    </c:manualLayout>
                  </c15:layout>
                </c:ext>
                <c:ext xmlns:c16="http://schemas.microsoft.com/office/drawing/2014/chart" uri="{C3380CC4-5D6E-409C-BE32-E72D297353CC}">
                  <c16:uniqueId val="{00000000-5909-4DD2-A649-FD963419501F}"/>
                </c:ext>
              </c:extLst>
            </c:dLbl>
            <c:dLbl>
              <c:idx val="18"/>
              <c:layout>
                <c:manualLayout>
                  <c:x val="-4.0190930122730784E-2"/>
                  <c:y val="-5.0779318968274742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FCAB-464F-9D56-479A0FBDDC29}"/>
                </c:ext>
              </c:extLst>
            </c:dLbl>
            <c:dLbl>
              <c:idx val="19"/>
              <c:layout>
                <c:manualLayout>
                  <c:x val="-1.118293000812407E-16"/>
                  <c:y val="-6.2692355676374378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DDA1-4165-9994-D8FA59C57225}"/>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(N=3829)</c:v>
                </c:pt>
                <c:pt idx="19">
                  <c:v>2026-May (N=1465)</c:v>
                </c:pt>
              </c:strCache>
            </c:strRef>
          </c:cat>
          <c:val>
            <c:numRef>
              <c:f>Sheet1!$B$2:$B$21</c:f>
              <c:numCache>
                <c:formatCode>General</c:formatCode>
                <c:ptCount val="20"/>
                <c:pt idx="0">
                  <c:v>42.5</c:v>
                </c:pt>
                <c:pt idx="1">
                  <c:v>39.799999999999997</c:v>
                </c:pt>
                <c:pt idx="2">
                  <c:v>37</c:v>
                </c:pt>
                <c:pt idx="3">
                  <c:v>35.9</c:v>
                </c:pt>
                <c:pt idx="4">
                  <c:v>33.5</c:v>
                </c:pt>
                <c:pt idx="5">
                  <c:v>34.4</c:v>
                </c:pt>
                <c:pt idx="6">
                  <c:v>38.5</c:v>
                </c:pt>
                <c:pt idx="7">
                  <c:v>37.299999999999997</c:v>
                </c:pt>
                <c:pt idx="8">
                  <c:v>32.5</c:v>
                </c:pt>
                <c:pt idx="9">
                  <c:v>30.9</c:v>
                </c:pt>
                <c:pt idx="10">
                  <c:v>34.299999999999997</c:v>
                </c:pt>
                <c:pt idx="11">
                  <c:v>30.1</c:v>
                </c:pt>
                <c:pt idx="12">
                  <c:v>29.1</c:v>
                </c:pt>
                <c:pt idx="13">
                  <c:v>36.1</c:v>
                </c:pt>
                <c:pt idx="14">
                  <c:v>37.799999999999997</c:v>
                </c:pt>
                <c:pt idx="15">
                  <c:v>37</c:v>
                </c:pt>
                <c:pt idx="16">
                  <c:v>36.1</c:v>
                </c:pt>
                <c:pt idx="17">
                  <c:v>37.799999999999997</c:v>
                </c:pt>
                <c:pt idx="18">
                  <c:v>35.299999999999997</c:v>
                </c:pt>
                <c:pt idx="19">
                  <c:v>36.700000000000003</c:v>
                </c:pt>
              </c:numCache>
            </c:numRef>
          </c:val>
          <c:smooth val="0"/>
          <c:extLst>
            <c:ext xmlns:c16="http://schemas.microsoft.com/office/drawing/2014/chart" uri="{C3380CC4-5D6E-409C-BE32-E72D297353CC}">
              <c16:uniqueId val="{00000000-F694-4BB8-95F5-771162A7382A}"/>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(N=3829)</c:v>
                </c:pt>
                <c:pt idx="19">
                  <c:v>2026-May (N=1465)</c:v>
                </c:pt>
              </c:strCache>
            </c:strRef>
          </c:cat>
          <c:val>
            <c:numRef>
              <c:f>Sheet1!$C$2:$C$21</c:f>
              <c:numCache>
                <c:formatCode>General</c:formatCode>
                <c:ptCount val="20"/>
                <c:pt idx="0">
                  <c:v>43.8</c:v>
                </c:pt>
                <c:pt idx="1">
                  <c:v>41.3</c:v>
                </c:pt>
                <c:pt idx="2">
                  <c:v>38.299999999999997</c:v>
                </c:pt>
                <c:pt idx="3">
                  <c:v>37.1</c:v>
                </c:pt>
                <c:pt idx="4">
                  <c:v>34.799999999999997</c:v>
                </c:pt>
                <c:pt idx="5">
                  <c:v>35.799999999999997</c:v>
                </c:pt>
                <c:pt idx="6">
                  <c:v>39.9</c:v>
                </c:pt>
                <c:pt idx="7">
                  <c:v>38.799999999999997</c:v>
                </c:pt>
                <c:pt idx="8">
                  <c:v>33.9</c:v>
                </c:pt>
                <c:pt idx="9">
                  <c:v>32.299999999999997</c:v>
                </c:pt>
                <c:pt idx="10">
                  <c:v>35.799999999999997</c:v>
                </c:pt>
                <c:pt idx="11">
                  <c:v>31.6</c:v>
                </c:pt>
                <c:pt idx="12">
                  <c:v>30.7</c:v>
                </c:pt>
                <c:pt idx="13">
                  <c:v>37.799999999999997</c:v>
                </c:pt>
                <c:pt idx="14">
                  <c:v>39.4</c:v>
                </c:pt>
                <c:pt idx="15">
                  <c:v>38.6</c:v>
                </c:pt>
                <c:pt idx="16">
                  <c:v>37.700000000000003</c:v>
                </c:pt>
                <c:pt idx="17">
                  <c:v>39.299999999999997</c:v>
                </c:pt>
                <c:pt idx="18">
                  <c:v>36.799999999999997</c:v>
                </c:pt>
                <c:pt idx="19">
                  <c:v>39.200000000000003</c:v>
                </c:pt>
              </c:numCache>
            </c:numRef>
          </c:val>
          <c:smooth val="0"/>
          <c:extLst>
            <c:ext xmlns:c16="http://schemas.microsoft.com/office/drawing/2014/chart" uri="{C3380CC4-5D6E-409C-BE32-E72D297353CC}">
              <c16:uniqueId val="{00000001-F694-4BB8-95F5-771162A7382A}"/>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(N=5956)</c:v>
                </c:pt>
                <c:pt idx="1">
                  <c:v>2008 (N=4592)</c:v>
                </c:pt>
                <c:pt idx="2">
                  <c:v>2009 (N=4957)</c:v>
                </c:pt>
                <c:pt idx="3">
                  <c:v>2010 (N=5767)</c:v>
                </c:pt>
                <c:pt idx="4">
                  <c:v>2011 (N=4890)</c:v>
                </c:pt>
                <c:pt idx="5">
                  <c:v>2012 (N=4726)</c:v>
                </c:pt>
                <c:pt idx="6">
                  <c:v>2013 (N=4480)</c:v>
                </c:pt>
                <c:pt idx="7">
                  <c:v>2014 (N=3974)</c:v>
                </c:pt>
                <c:pt idx="8">
                  <c:v>2015 (N=4053)</c:v>
                </c:pt>
                <c:pt idx="9">
                  <c:v>2016 (N=3967)</c:v>
                </c:pt>
                <c:pt idx="10">
                  <c:v>2017 (N=3724)</c:v>
                </c:pt>
                <c:pt idx="11">
                  <c:v>2018 (N=3778)</c:v>
                </c:pt>
                <c:pt idx="12">
                  <c:v>2019 (N=3376)</c:v>
                </c:pt>
                <c:pt idx="13">
                  <c:v>2020 (N=3221)</c:v>
                </c:pt>
                <c:pt idx="14">
                  <c:v>2021 (N=3532)</c:v>
                </c:pt>
                <c:pt idx="15">
                  <c:v>2022 (N=3584)</c:v>
                </c:pt>
                <c:pt idx="16">
                  <c:v>2023 (N=3659)</c:v>
                </c:pt>
                <c:pt idx="17">
                  <c:v>2024 (N=3606)</c:v>
                </c:pt>
                <c:pt idx="18">
                  <c:v>2025 (N=3829)</c:v>
                </c:pt>
                <c:pt idx="19">
                  <c:v>2026-May (N=1465)</c:v>
                </c:pt>
              </c:strCache>
            </c:strRef>
          </c:cat>
          <c:val>
            <c:numRef>
              <c:f>Sheet1!$D$2:$D$21</c:f>
              <c:numCache>
                <c:formatCode>General</c:formatCode>
                <c:ptCount val="20"/>
                <c:pt idx="0">
                  <c:v>41.3</c:v>
                </c:pt>
                <c:pt idx="1">
                  <c:v>38.4</c:v>
                </c:pt>
                <c:pt idx="2">
                  <c:v>35.6</c:v>
                </c:pt>
                <c:pt idx="3">
                  <c:v>34.6</c:v>
                </c:pt>
                <c:pt idx="4">
                  <c:v>32.200000000000003</c:v>
                </c:pt>
                <c:pt idx="5">
                  <c:v>33.1</c:v>
                </c:pt>
                <c:pt idx="6">
                  <c:v>37.1</c:v>
                </c:pt>
                <c:pt idx="7">
                  <c:v>35.799999999999997</c:v>
                </c:pt>
                <c:pt idx="8">
                  <c:v>31</c:v>
                </c:pt>
                <c:pt idx="9">
                  <c:v>29.4</c:v>
                </c:pt>
                <c:pt idx="10">
                  <c:v>32.700000000000003</c:v>
                </c:pt>
                <c:pt idx="11">
                  <c:v>28.7</c:v>
                </c:pt>
                <c:pt idx="12">
                  <c:v>27.6</c:v>
                </c:pt>
                <c:pt idx="13">
                  <c:v>34.4</c:v>
                </c:pt>
                <c:pt idx="14">
                  <c:v>36.200000000000003</c:v>
                </c:pt>
                <c:pt idx="15">
                  <c:v>35.4</c:v>
                </c:pt>
                <c:pt idx="16">
                  <c:v>34.5</c:v>
                </c:pt>
                <c:pt idx="17">
                  <c:v>36.200000000000003</c:v>
                </c:pt>
                <c:pt idx="18">
                  <c:v>33.799999999999997</c:v>
                </c:pt>
                <c:pt idx="19">
                  <c:v>34.299999999999997</c:v>
                </c:pt>
              </c:numCache>
            </c:numRef>
          </c:val>
          <c:smooth val="0"/>
          <c:extLst>
            <c:ext xmlns:c16="http://schemas.microsoft.com/office/drawing/2014/chart" uri="{C3380CC4-5D6E-409C-BE32-E72D297353CC}">
              <c16:uniqueId val="{00000002-F694-4BB8-95F5-771162A7382A}"/>
            </c:ext>
          </c:extLst>
        </c:ser>
        <c:dLbls>
          <c:showLegendKey val="0"/>
          <c:showVal val="0"/>
          <c:showCatName val="0"/>
          <c:showSerName val="0"/>
          <c:showPercent val="0"/>
          <c:showBubbleSize val="0"/>
        </c:dLbls>
        <c:smooth val="0"/>
        <c:axId val="42242432"/>
        <c:axId val="42243200"/>
      </c:lineChart>
      <c:catAx>
        <c:axId val="42242432"/>
        <c:scaling>
          <c:orientation val="minMax"/>
        </c:scaling>
        <c:delete val="0"/>
        <c:axPos val="b"/>
        <c:numFmt formatCode="General" sourceLinked="1"/>
        <c:majorTickMark val="out"/>
        <c:minorTickMark val="none"/>
        <c:tickLblPos val="nextTo"/>
        <c:txPr>
          <a:bodyPr rot="-2400000"/>
          <a:lstStyle/>
          <a:p>
            <a:pPr>
              <a:defRPr sz="1200"/>
            </a:pPr>
            <a:endParaRPr lang="en-US"/>
          </a:p>
        </c:txPr>
        <c:crossAx val="42243200"/>
        <c:crosses val="autoZero"/>
        <c:auto val="1"/>
        <c:lblAlgn val="ctr"/>
        <c:lblOffset val="100"/>
        <c:noMultiLvlLbl val="0"/>
      </c:catAx>
      <c:valAx>
        <c:axId val="42243200"/>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42242432"/>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4955798794381471E-2"/>
          <c:y val="3.818127369562245E-2"/>
          <c:w val="0.89283418899560629"/>
          <c:h val="0.70188734819382692"/>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8"/>
              <c:layout>
                <c:manualLayout>
                  <c:x val="-4.2922038591330043E-2"/>
                  <c:y val="-6.5670599453079181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5AA8-41B0-8952-B8502E06CE27}"/>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(N=1353)</c:v>
                </c:pt>
                <c:pt idx="19">
                  <c:v>2026-May (N=538)</c:v>
                </c:pt>
              </c:strCache>
            </c:strRef>
          </c:cat>
          <c:val>
            <c:numRef>
              <c:f>Sheet1!$B$2:$B$21</c:f>
              <c:numCache>
                <c:formatCode>General</c:formatCode>
                <c:ptCount val="20"/>
                <c:pt idx="0">
                  <c:v>15.7</c:v>
                </c:pt>
                <c:pt idx="1">
                  <c:v>14.1</c:v>
                </c:pt>
                <c:pt idx="2">
                  <c:v>13.6</c:v>
                </c:pt>
                <c:pt idx="3">
                  <c:v>13.4</c:v>
                </c:pt>
                <c:pt idx="4">
                  <c:v>13.7</c:v>
                </c:pt>
                <c:pt idx="5">
                  <c:v>17.600000000000001</c:v>
                </c:pt>
                <c:pt idx="6">
                  <c:v>15.8</c:v>
                </c:pt>
                <c:pt idx="7">
                  <c:v>19</c:v>
                </c:pt>
                <c:pt idx="8">
                  <c:v>17.8</c:v>
                </c:pt>
                <c:pt idx="9">
                  <c:v>18.5</c:v>
                </c:pt>
                <c:pt idx="10">
                  <c:v>17.8</c:v>
                </c:pt>
                <c:pt idx="11">
                  <c:v>16.399999999999999</c:v>
                </c:pt>
                <c:pt idx="12">
                  <c:v>14.2</c:v>
                </c:pt>
                <c:pt idx="13">
                  <c:v>21.5</c:v>
                </c:pt>
                <c:pt idx="14">
                  <c:v>24.6</c:v>
                </c:pt>
                <c:pt idx="15">
                  <c:v>26</c:v>
                </c:pt>
                <c:pt idx="16">
                  <c:v>24.5</c:v>
                </c:pt>
                <c:pt idx="17">
                  <c:v>27.1</c:v>
                </c:pt>
                <c:pt idx="18">
                  <c:v>28.6</c:v>
                </c:pt>
                <c:pt idx="19">
                  <c:v>35.200000000000003</c:v>
                </c:pt>
              </c:numCache>
            </c:numRef>
          </c:val>
          <c:smooth val="0"/>
          <c:extLst>
            <c:ext xmlns:c16="http://schemas.microsoft.com/office/drawing/2014/chart" uri="{C3380CC4-5D6E-409C-BE32-E72D297353CC}">
              <c16:uniqueId val="{00000000-BF3B-44F1-99F4-841CB503C719}"/>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(N=1353)</c:v>
                </c:pt>
                <c:pt idx="19">
                  <c:v>2026-May (N=538)</c:v>
                </c:pt>
              </c:strCache>
            </c:strRef>
          </c:cat>
          <c:val>
            <c:numRef>
              <c:f>Sheet1!$C$2:$C$21</c:f>
              <c:numCache>
                <c:formatCode>General</c:formatCode>
                <c:ptCount val="20"/>
                <c:pt idx="0">
                  <c:v>17.100000000000001</c:v>
                </c:pt>
                <c:pt idx="1">
                  <c:v>15.6</c:v>
                </c:pt>
                <c:pt idx="2">
                  <c:v>15.2</c:v>
                </c:pt>
                <c:pt idx="3">
                  <c:v>14.9</c:v>
                </c:pt>
                <c:pt idx="4">
                  <c:v>15.4</c:v>
                </c:pt>
                <c:pt idx="5">
                  <c:v>19.399999999999999</c:v>
                </c:pt>
                <c:pt idx="6">
                  <c:v>17.600000000000001</c:v>
                </c:pt>
                <c:pt idx="7">
                  <c:v>21</c:v>
                </c:pt>
                <c:pt idx="8">
                  <c:v>19.899999999999999</c:v>
                </c:pt>
                <c:pt idx="9">
                  <c:v>20.6</c:v>
                </c:pt>
                <c:pt idx="10">
                  <c:v>19.899999999999999</c:v>
                </c:pt>
                <c:pt idx="11">
                  <c:v>18.600000000000001</c:v>
                </c:pt>
                <c:pt idx="12">
                  <c:v>16.3</c:v>
                </c:pt>
                <c:pt idx="13">
                  <c:v>23.9</c:v>
                </c:pt>
                <c:pt idx="14">
                  <c:v>27</c:v>
                </c:pt>
                <c:pt idx="15">
                  <c:v>28.4</c:v>
                </c:pt>
                <c:pt idx="16">
                  <c:v>26.8</c:v>
                </c:pt>
                <c:pt idx="17">
                  <c:v>29.5</c:v>
                </c:pt>
                <c:pt idx="18">
                  <c:v>31.1</c:v>
                </c:pt>
                <c:pt idx="19">
                  <c:v>39.200000000000003</c:v>
                </c:pt>
              </c:numCache>
            </c:numRef>
          </c:val>
          <c:smooth val="0"/>
          <c:extLst>
            <c:ext xmlns:c16="http://schemas.microsoft.com/office/drawing/2014/chart" uri="{C3380CC4-5D6E-409C-BE32-E72D297353CC}">
              <c16:uniqueId val="{00000001-BF3B-44F1-99F4-841CB503C719}"/>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(N=2533)</c:v>
                </c:pt>
                <c:pt idx="1">
                  <c:v>2008 (N=1830)</c:v>
                </c:pt>
                <c:pt idx="2">
                  <c:v>2009 (N=1832)</c:v>
                </c:pt>
                <c:pt idx="3">
                  <c:v>2010 (N=2068)</c:v>
                </c:pt>
                <c:pt idx="4">
                  <c:v>2011 (N=1637)</c:v>
                </c:pt>
                <c:pt idx="5">
                  <c:v>2012 (N=1627)</c:v>
                </c:pt>
                <c:pt idx="6">
                  <c:v>2013 (N=1729)</c:v>
                </c:pt>
                <c:pt idx="7">
                  <c:v>2014 (N=1485)</c:v>
                </c:pt>
                <c:pt idx="8">
                  <c:v>2015 (N=1317)</c:v>
                </c:pt>
                <c:pt idx="9">
                  <c:v>2016 (N=1226)</c:v>
                </c:pt>
                <c:pt idx="10">
                  <c:v>2017 (N=1276)</c:v>
                </c:pt>
                <c:pt idx="11">
                  <c:v>2018 (N=1139)</c:v>
                </c:pt>
                <c:pt idx="12">
                  <c:v>2019 (N=984)</c:v>
                </c:pt>
                <c:pt idx="13">
                  <c:v>2020 (N=1163)</c:v>
                </c:pt>
                <c:pt idx="14">
                  <c:v>2021 (N=1334)</c:v>
                </c:pt>
                <c:pt idx="15">
                  <c:v>2022 (N=1326)</c:v>
                </c:pt>
                <c:pt idx="16">
                  <c:v>2023 (N=1321)</c:v>
                </c:pt>
                <c:pt idx="17">
                  <c:v>2024 (N=1361)</c:v>
                </c:pt>
                <c:pt idx="18">
                  <c:v>2025 (N=1353)</c:v>
                </c:pt>
                <c:pt idx="19">
                  <c:v>2026-May (N=538)</c:v>
                </c:pt>
              </c:strCache>
            </c:strRef>
          </c:cat>
          <c:val>
            <c:numRef>
              <c:f>Sheet1!$D$2:$D$21</c:f>
              <c:numCache>
                <c:formatCode>General</c:formatCode>
                <c:ptCount val="20"/>
                <c:pt idx="0">
                  <c:v>14.3</c:v>
                </c:pt>
                <c:pt idx="1">
                  <c:v>12.5</c:v>
                </c:pt>
                <c:pt idx="2">
                  <c:v>12</c:v>
                </c:pt>
                <c:pt idx="3">
                  <c:v>11.9</c:v>
                </c:pt>
                <c:pt idx="4">
                  <c:v>12.1</c:v>
                </c:pt>
                <c:pt idx="5">
                  <c:v>15.7</c:v>
                </c:pt>
                <c:pt idx="6">
                  <c:v>14.2</c:v>
                </c:pt>
                <c:pt idx="7">
                  <c:v>17</c:v>
                </c:pt>
                <c:pt idx="8">
                  <c:v>15.8</c:v>
                </c:pt>
                <c:pt idx="9">
                  <c:v>16.3</c:v>
                </c:pt>
                <c:pt idx="10">
                  <c:v>15.7</c:v>
                </c:pt>
                <c:pt idx="11">
                  <c:v>14.3</c:v>
                </c:pt>
                <c:pt idx="12">
                  <c:v>11.9</c:v>
                </c:pt>
                <c:pt idx="13">
                  <c:v>19.100000000000001</c:v>
                </c:pt>
                <c:pt idx="14">
                  <c:v>22.3</c:v>
                </c:pt>
                <c:pt idx="15">
                  <c:v>23.7</c:v>
                </c:pt>
                <c:pt idx="16">
                  <c:v>22.2</c:v>
                </c:pt>
                <c:pt idx="17">
                  <c:v>24.8</c:v>
                </c:pt>
                <c:pt idx="18">
                  <c:v>26.3</c:v>
                </c:pt>
                <c:pt idx="19">
                  <c:v>31.1</c:v>
                </c:pt>
              </c:numCache>
            </c:numRef>
          </c:val>
          <c:smooth val="0"/>
          <c:extLst>
            <c:ext xmlns:c16="http://schemas.microsoft.com/office/drawing/2014/chart" uri="{C3380CC4-5D6E-409C-BE32-E72D297353CC}">
              <c16:uniqueId val="{00000002-BF3B-44F1-99F4-841CB503C719}"/>
            </c:ext>
          </c:extLst>
        </c:ser>
        <c:dLbls>
          <c:showLegendKey val="0"/>
          <c:showVal val="0"/>
          <c:showCatName val="0"/>
          <c:showSerName val="0"/>
          <c:showPercent val="0"/>
          <c:showBubbleSize val="0"/>
        </c:dLbls>
        <c:smooth val="0"/>
        <c:axId val="42293504"/>
        <c:axId val="42303488"/>
      </c:lineChart>
      <c:catAx>
        <c:axId val="42293504"/>
        <c:scaling>
          <c:orientation val="minMax"/>
        </c:scaling>
        <c:delete val="0"/>
        <c:axPos val="b"/>
        <c:numFmt formatCode="General" sourceLinked="1"/>
        <c:majorTickMark val="out"/>
        <c:minorTickMark val="none"/>
        <c:tickLblPos val="nextTo"/>
        <c:txPr>
          <a:bodyPr rot="-2400000"/>
          <a:lstStyle/>
          <a:p>
            <a:pPr>
              <a:defRPr sz="1200"/>
            </a:pPr>
            <a:endParaRPr lang="en-US"/>
          </a:p>
        </c:txPr>
        <c:crossAx val="42303488"/>
        <c:crosses val="autoZero"/>
        <c:auto val="1"/>
        <c:lblAlgn val="ctr"/>
        <c:lblOffset val="100"/>
        <c:noMultiLvlLbl val="0"/>
      </c:catAx>
      <c:valAx>
        <c:axId val="42303488"/>
        <c:scaling>
          <c:orientation val="minMax"/>
          <c:max val="50"/>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42293504"/>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9.2879960842395054E-2"/>
          <c:y val="3.2224756738427063E-2"/>
          <c:w val="0.89346457709822502"/>
          <c:h val="0.70194480278652427"/>
        </c:manualLayout>
      </c:layout>
      <c:lineChart>
        <c:grouping val="standard"/>
        <c:varyColors val="0"/>
        <c:ser>
          <c:idx val="0"/>
          <c:order val="0"/>
          <c:tx>
            <c:strRef>
              <c:f>Sheet1!$B$1</c:f>
              <c:strCache>
                <c:ptCount val="1"/>
                <c:pt idx="0">
                  <c:v>Value</c:v>
                </c:pt>
              </c:strCache>
            </c:strRef>
          </c:tx>
          <c:spPr>
            <a:ln w="22225">
              <a:solidFill>
                <a:srgbClr val="9900CC"/>
              </a:solidFill>
            </a:ln>
          </c:spPr>
          <c:marker>
            <c:symbol val="none"/>
          </c:marker>
          <c:dLbls>
            <c:dLbl>
              <c:idx val="19"/>
              <c:layout>
                <c:manualLayout>
                  <c:x val="-3.1849603065706106E-3"/>
                  <c:y val="-2.9931497709906836E-2"/>
                </c:manualLayout>
              </c:layout>
              <c:dLblPos val="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6D7-4CC7-9635-87D7DDD06C1F}"/>
                </c:ext>
              </c:extLst>
            </c:dLbl>
            <c:numFmt formatCode="#,##0.0" sourceLinked="0"/>
            <c:spPr>
              <a:noFill/>
              <a:ln>
                <a:noFill/>
              </a:ln>
              <a:effectLst/>
            </c:spPr>
            <c:txPr>
              <a:bodyPr wrap="square" lIns="38100" tIns="19050" rIns="38100" bIns="19050" anchor="ctr">
                <a:spAutoFit/>
              </a:bodyPr>
              <a:lstStyle/>
              <a:p>
                <a:pPr>
                  <a:defRPr sz="1400"/>
                </a:pPr>
                <a:endParaRPr lang="en-US"/>
              </a:p>
            </c:txPr>
            <c:dLblPos val="t"/>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Sheet1!$A$2:$A$21</c:f>
              <c:strCache>
                <c:ptCount val="20"/>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(N=682)</c:v>
                </c:pt>
                <c:pt idx="19">
                  <c:v>2026-May (N=248)</c:v>
                </c:pt>
              </c:strCache>
            </c:strRef>
          </c:cat>
          <c:val>
            <c:numRef>
              <c:f>Sheet1!$B$2:$B$21</c:f>
              <c:numCache>
                <c:formatCode>General</c:formatCode>
                <c:ptCount val="20"/>
                <c:pt idx="0">
                  <c:v>50.5</c:v>
                </c:pt>
                <c:pt idx="1">
                  <c:v>45.5</c:v>
                </c:pt>
                <c:pt idx="2">
                  <c:v>44.9</c:v>
                </c:pt>
                <c:pt idx="3">
                  <c:v>41.7</c:v>
                </c:pt>
                <c:pt idx="4">
                  <c:v>39.200000000000003</c:v>
                </c:pt>
                <c:pt idx="5">
                  <c:v>39</c:v>
                </c:pt>
                <c:pt idx="6">
                  <c:v>40.700000000000003</c:v>
                </c:pt>
                <c:pt idx="7">
                  <c:v>38.200000000000003</c:v>
                </c:pt>
                <c:pt idx="8">
                  <c:v>31.6</c:v>
                </c:pt>
                <c:pt idx="9">
                  <c:v>33.9</c:v>
                </c:pt>
                <c:pt idx="10">
                  <c:v>32.200000000000003</c:v>
                </c:pt>
                <c:pt idx="11">
                  <c:v>32.299999999999997</c:v>
                </c:pt>
                <c:pt idx="12">
                  <c:v>27.7</c:v>
                </c:pt>
                <c:pt idx="13">
                  <c:v>48.4</c:v>
                </c:pt>
                <c:pt idx="14">
                  <c:v>50.7</c:v>
                </c:pt>
                <c:pt idx="15">
                  <c:v>47.9</c:v>
                </c:pt>
                <c:pt idx="16">
                  <c:v>48.5</c:v>
                </c:pt>
                <c:pt idx="17">
                  <c:v>49.5</c:v>
                </c:pt>
                <c:pt idx="18">
                  <c:v>44.1</c:v>
                </c:pt>
                <c:pt idx="19">
                  <c:v>46.3</c:v>
                </c:pt>
              </c:numCache>
            </c:numRef>
          </c:val>
          <c:smooth val="0"/>
          <c:extLst>
            <c:ext xmlns:c16="http://schemas.microsoft.com/office/drawing/2014/chart" uri="{C3380CC4-5D6E-409C-BE32-E72D297353CC}">
              <c16:uniqueId val="{00000000-FF56-400C-A340-16353C7D8D15}"/>
            </c:ext>
          </c:extLst>
        </c:ser>
        <c:ser>
          <c:idx val="1"/>
          <c:order val="1"/>
          <c:tx>
            <c:strRef>
              <c:f>Sheet1!$C$1</c:f>
              <c:strCache>
                <c:ptCount val="1"/>
                <c:pt idx="0">
                  <c:v>Upper 95% CI</c:v>
                </c:pt>
              </c:strCache>
            </c:strRef>
          </c:tx>
          <c:spPr>
            <a:ln w="22225">
              <a:solidFill>
                <a:srgbClr val="CC99FF"/>
              </a:solidFill>
            </a:ln>
          </c:spPr>
          <c:marker>
            <c:symbol val="none"/>
          </c:marker>
          <c:cat>
            <c:strRef>
              <c:f>Sheet1!$A$2:$A$21</c:f>
              <c:strCache>
                <c:ptCount val="20"/>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(N=682)</c:v>
                </c:pt>
                <c:pt idx="19">
                  <c:v>2026-May (N=248)</c:v>
                </c:pt>
              </c:strCache>
            </c:strRef>
          </c:cat>
          <c:val>
            <c:numRef>
              <c:f>Sheet1!$C$2:$C$21</c:f>
              <c:numCache>
                <c:formatCode>General</c:formatCode>
                <c:ptCount val="20"/>
                <c:pt idx="0">
                  <c:v>53.4</c:v>
                </c:pt>
                <c:pt idx="1">
                  <c:v>48.8</c:v>
                </c:pt>
                <c:pt idx="2">
                  <c:v>48.2</c:v>
                </c:pt>
                <c:pt idx="3">
                  <c:v>44.7</c:v>
                </c:pt>
                <c:pt idx="4">
                  <c:v>42.6</c:v>
                </c:pt>
                <c:pt idx="5">
                  <c:v>42.5</c:v>
                </c:pt>
                <c:pt idx="6">
                  <c:v>44.2</c:v>
                </c:pt>
                <c:pt idx="7">
                  <c:v>41.9</c:v>
                </c:pt>
                <c:pt idx="8">
                  <c:v>35.1</c:v>
                </c:pt>
                <c:pt idx="9">
                  <c:v>37.4</c:v>
                </c:pt>
                <c:pt idx="10">
                  <c:v>35.9</c:v>
                </c:pt>
                <c:pt idx="11">
                  <c:v>35.9</c:v>
                </c:pt>
                <c:pt idx="12">
                  <c:v>31.5</c:v>
                </c:pt>
                <c:pt idx="13">
                  <c:v>52.7</c:v>
                </c:pt>
                <c:pt idx="14">
                  <c:v>54.9</c:v>
                </c:pt>
                <c:pt idx="15">
                  <c:v>51.8</c:v>
                </c:pt>
                <c:pt idx="16">
                  <c:v>52.5</c:v>
                </c:pt>
                <c:pt idx="17">
                  <c:v>53.7</c:v>
                </c:pt>
                <c:pt idx="18">
                  <c:v>47.9</c:v>
                </c:pt>
                <c:pt idx="19">
                  <c:v>52.6</c:v>
                </c:pt>
              </c:numCache>
            </c:numRef>
          </c:val>
          <c:smooth val="0"/>
          <c:extLst>
            <c:ext xmlns:c16="http://schemas.microsoft.com/office/drawing/2014/chart" uri="{C3380CC4-5D6E-409C-BE32-E72D297353CC}">
              <c16:uniqueId val="{00000001-FF56-400C-A340-16353C7D8D15}"/>
            </c:ext>
          </c:extLst>
        </c:ser>
        <c:ser>
          <c:idx val="2"/>
          <c:order val="2"/>
          <c:tx>
            <c:strRef>
              <c:f>Sheet1!$D$1</c:f>
              <c:strCache>
                <c:ptCount val="1"/>
                <c:pt idx="0">
                  <c:v>Lower 95% CI</c:v>
                </c:pt>
              </c:strCache>
            </c:strRef>
          </c:tx>
          <c:spPr>
            <a:ln w="22225">
              <a:solidFill>
                <a:srgbClr val="CC99FF"/>
              </a:solidFill>
            </a:ln>
          </c:spPr>
          <c:marker>
            <c:symbol val="none"/>
          </c:marker>
          <c:cat>
            <c:strRef>
              <c:f>Sheet1!$A$2:$A$21</c:f>
              <c:strCache>
                <c:ptCount val="20"/>
                <c:pt idx="0">
                  <c:v>2007 (N=1075)</c:v>
                </c:pt>
                <c:pt idx="1">
                  <c:v>2008 (N=851)</c:v>
                </c:pt>
                <c:pt idx="2">
                  <c:v>2009 (N=895)</c:v>
                </c:pt>
                <c:pt idx="3">
                  <c:v>2010 (N=1017)</c:v>
                </c:pt>
                <c:pt idx="4">
                  <c:v>2011 (N=781)</c:v>
                </c:pt>
                <c:pt idx="5">
                  <c:v>2012 (N=774)</c:v>
                </c:pt>
                <c:pt idx="6">
                  <c:v>2013 (N=743)</c:v>
                </c:pt>
                <c:pt idx="7">
                  <c:v>2014 (N=660)</c:v>
                </c:pt>
                <c:pt idx="8">
                  <c:v>2015 (N=696)</c:v>
                </c:pt>
                <c:pt idx="9">
                  <c:v>2016 (N=674)</c:v>
                </c:pt>
                <c:pt idx="10">
                  <c:v>2017 (N=633)</c:v>
                </c:pt>
                <c:pt idx="11">
                  <c:v>2018 (N=626)</c:v>
                </c:pt>
                <c:pt idx="12">
                  <c:v>2019 (N=510)</c:v>
                </c:pt>
                <c:pt idx="13">
                  <c:v>2020 (N=542)</c:v>
                </c:pt>
                <c:pt idx="14">
                  <c:v>2021 (N=567)</c:v>
                </c:pt>
                <c:pt idx="15">
                  <c:v>2022 (N=614)</c:v>
                </c:pt>
                <c:pt idx="16">
                  <c:v>2023 (N=574)</c:v>
                </c:pt>
                <c:pt idx="17">
                  <c:v>2024 (N=561)</c:v>
                </c:pt>
                <c:pt idx="18">
                  <c:v>2025 (N=682)</c:v>
                </c:pt>
                <c:pt idx="19">
                  <c:v>2026-May (N=248)</c:v>
                </c:pt>
              </c:strCache>
            </c:strRef>
          </c:cat>
          <c:val>
            <c:numRef>
              <c:f>Sheet1!$D$2:$D$21</c:f>
              <c:numCache>
                <c:formatCode>General</c:formatCode>
                <c:ptCount val="20"/>
                <c:pt idx="0">
                  <c:v>47.4</c:v>
                </c:pt>
                <c:pt idx="1">
                  <c:v>42.1</c:v>
                </c:pt>
                <c:pt idx="2">
                  <c:v>41.7</c:v>
                </c:pt>
                <c:pt idx="3">
                  <c:v>38.700000000000003</c:v>
                </c:pt>
                <c:pt idx="4">
                  <c:v>35.799999999999997</c:v>
                </c:pt>
                <c:pt idx="5">
                  <c:v>35.6</c:v>
                </c:pt>
                <c:pt idx="6">
                  <c:v>37.1</c:v>
                </c:pt>
                <c:pt idx="7">
                  <c:v>34.5</c:v>
                </c:pt>
                <c:pt idx="8">
                  <c:v>28.2</c:v>
                </c:pt>
                <c:pt idx="9">
                  <c:v>30.3</c:v>
                </c:pt>
                <c:pt idx="10">
                  <c:v>28.6</c:v>
                </c:pt>
                <c:pt idx="11">
                  <c:v>28.6</c:v>
                </c:pt>
                <c:pt idx="12">
                  <c:v>23.8</c:v>
                </c:pt>
                <c:pt idx="13">
                  <c:v>44.3</c:v>
                </c:pt>
                <c:pt idx="14">
                  <c:v>46.7</c:v>
                </c:pt>
                <c:pt idx="15">
                  <c:v>43.9</c:v>
                </c:pt>
                <c:pt idx="16">
                  <c:v>44.3</c:v>
                </c:pt>
                <c:pt idx="17">
                  <c:v>45.4</c:v>
                </c:pt>
                <c:pt idx="18">
                  <c:v>40.4</c:v>
                </c:pt>
                <c:pt idx="19">
                  <c:v>40.200000000000003</c:v>
                </c:pt>
              </c:numCache>
            </c:numRef>
          </c:val>
          <c:smooth val="0"/>
          <c:extLst>
            <c:ext xmlns:c16="http://schemas.microsoft.com/office/drawing/2014/chart" uri="{C3380CC4-5D6E-409C-BE32-E72D297353CC}">
              <c16:uniqueId val="{00000002-FF56-400C-A340-16353C7D8D15}"/>
            </c:ext>
          </c:extLst>
        </c:ser>
        <c:dLbls>
          <c:showLegendKey val="0"/>
          <c:showVal val="0"/>
          <c:showCatName val="0"/>
          <c:showSerName val="0"/>
          <c:showPercent val="0"/>
          <c:showBubbleSize val="0"/>
        </c:dLbls>
        <c:smooth val="0"/>
        <c:axId val="122263040"/>
        <c:axId val="122264576"/>
      </c:lineChart>
      <c:catAx>
        <c:axId val="122263040"/>
        <c:scaling>
          <c:orientation val="minMax"/>
        </c:scaling>
        <c:delete val="0"/>
        <c:axPos val="b"/>
        <c:numFmt formatCode="General" sourceLinked="1"/>
        <c:majorTickMark val="out"/>
        <c:minorTickMark val="none"/>
        <c:tickLblPos val="nextTo"/>
        <c:txPr>
          <a:bodyPr rot="-2400000"/>
          <a:lstStyle/>
          <a:p>
            <a:pPr>
              <a:defRPr sz="1200"/>
            </a:pPr>
            <a:endParaRPr lang="en-US"/>
          </a:p>
        </c:txPr>
        <c:crossAx val="122264576"/>
        <c:crosses val="autoZero"/>
        <c:auto val="1"/>
        <c:lblAlgn val="ctr"/>
        <c:lblOffset val="100"/>
        <c:noMultiLvlLbl val="0"/>
      </c:catAx>
      <c:valAx>
        <c:axId val="122264576"/>
        <c:scaling>
          <c:orientation val="minMax"/>
        </c:scaling>
        <c:delete val="0"/>
        <c:axPos val="l"/>
        <c:title>
          <c:tx>
            <c:rich>
              <a:bodyPr rot="-5400000" vert="horz"/>
              <a:lstStyle/>
              <a:p>
                <a:pPr>
                  <a:defRPr sz="1400" b="0"/>
                </a:pPr>
                <a:r>
                  <a:rPr lang="en-GB" sz="1400" b="0" dirty="0" err="1"/>
                  <a:t>Percent</a:t>
                </a:r>
                <a:endParaRPr lang="en-GB" sz="1400" b="0" dirty="0"/>
              </a:p>
            </c:rich>
          </c:tx>
          <c:overlay val="0"/>
        </c:title>
        <c:numFmt formatCode="General" sourceLinked="1"/>
        <c:majorTickMark val="out"/>
        <c:minorTickMark val="none"/>
        <c:tickLblPos val="nextTo"/>
        <c:txPr>
          <a:bodyPr/>
          <a:lstStyle/>
          <a:p>
            <a:pPr>
              <a:defRPr sz="1400"/>
            </a:pPr>
            <a:endParaRPr lang="en-US"/>
          </a:p>
        </c:txPr>
        <c:crossAx val="122263040"/>
        <c:crosses val="autoZero"/>
        <c:crossBetween val="between"/>
      </c:valAx>
    </c:plotArea>
    <c:plotVisOnly val="1"/>
    <c:dispBlanksAs val="gap"/>
    <c:showDLblsOverMax val="0"/>
  </c:chart>
  <c:txPr>
    <a:bodyPr/>
    <a:lstStyle/>
    <a:p>
      <a:pPr>
        <a:defRPr sz="1800"/>
      </a:pPr>
      <a:endParaRPr lang="en-US"/>
    </a:p>
  </c:txPr>
  <c:externalData r:id="rId1">
    <c:autoUpdate val="0"/>
  </c:externalData>
</c:chartSpac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2131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142131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42131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142131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20389BDB-F580-4829-8FFD-45A97C633038}" type="slidenum">
              <a:rPr lang="en-US"/>
              <a:pPr>
                <a:defRPr/>
              </a:pPr>
              <a:t>‹#›</a:t>
            </a:fld>
            <a:endParaRPr lang="en-US"/>
          </a:p>
        </p:txBody>
      </p:sp>
    </p:spTree>
    <p:extLst>
      <p:ext uri="{BB962C8B-B14F-4D97-AF65-F5344CB8AC3E}">
        <p14:creationId xmlns:p14="http://schemas.microsoft.com/office/powerpoint/2010/main" val="12993428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pPr>
              <a:defRPr/>
            </a:pPr>
            <a:endParaRPr lang="en-US"/>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pPr>
              <a:defRPr/>
            </a:pPr>
            <a:endParaRPr lang="en-US"/>
          </a:p>
        </p:txBody>
      </p:sp>
      <p:sp>
        <p:nvSpPr>
          <p:cNvPr id="13316"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pPr>
              <a:defRPr/>
            </a:pPr>
            <a:endParaRPr lang="en-US"/>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pPr>
              <a:defRPr/>
            </a:pPr>
            <a:fld id="{59B7E678-72FF-49AE-B36E-380C0592BECF}" type="slidenum">
              <a:rPr lang="en-US"/>
              <a:pPr>
                <a:defRPr/>
              </a:pPr>
              <a:t>‹#›</a:t>
            </a:fld>
            <a:endParaRPr lang="en-US"/>
          </a:p>
        </p:txBody>
      </p:sp>
    </p:spTree>
    <p:extLst>
      <p:ext uri="{BB962C8B-B14F-4D97-AF65-F5344CB8AC3E}">
        <p14:creationId xmlns:p14="http://schemas.microsoft.com/office/powerpoint/2010/main" val="153866236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sldNum" sz="quarter" idx="5"/>
          </p:nvPr>
        </p:nvSpPr>
        <p:spPr>
          <a:noFill/>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5FDC56C8-7A83-4CE0-99AA-9186CFDA7527}" type="slidenum">
              <a:rPr lang="en-US" altLang="en-US" smtClean="0"/>
              <a:pPr>
                <a:spcBef>
                  <a:spcPct val="0"/>
                </a:spcBef>
              </a:pPr>
              <a:t>1</a:t>
            </a:fld>
            <a:endParaRPr lang="en-US" altLang="en-US"/>
          </a:p>
        </p:txBody>
      </p:sp>
      <p:sp>
        <p:nvSpPr>
          <p:cNvPr id="6147" name="Rectangle 2"/>
          <p:cNvSpPr>
            <a:spLocks noGrp="1" noRot="1" noChangeAspect="1" noChangeArrowheads="1" noTextEdit="1"/>
          </p:cNvSpPr>
          <p:nvPr>
            <p:ph type="sldImg"/>
          </p:nvPr>
        </p:nvSpPr>
        <p:spPr>
          <a:ln/>
        </p:spPr>
      </p:sp>
      <p:sp>
        <p:nvSpPr>
          <p:cNvPr id="6148" name="Rectangle 3"/>
          <p:cNvSpPr>
            <a:spLocks noGrp="1" noChangeArrowheads="1"/>
          </p:cNvSpPr>
          <p:nvPr>
            <p:ph type="body" idx="1"/>
          </p:nvPr>
        </p:nvSpPr>
        <p:spPr>
          <a:noFill/>
        </p:spPr>
        <p:txBody>
          <a:bodyPr/>
          <a:lstStyle/>
          <a:p>
            <a:pPr eaLnBrk="1" hangingPunct="1"/>
            <a:endParaRPr lang="en-GB" altLang="en-US"/>
          </a:p>
        </p:txBody>
      </p:sp>
    </p:spTree>
    <p:extLst>
      <p:ext uri="{BB962C8B-B14F-4D97-AF65-F5344CB8AC3E}">
        <p14:creationId xmlns:p14="http://schemas.microsoft.com/office/powerpoint/2010/main" val="2823196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2</a:t>
            </a:fld>
            <a:endParaRPr lang="en-US"/>
          </a:p>
        </p:txBody>
      </p:sp>
    </p:spTree>
    <p:extLst>
      <p:ext uri="{BB962C8B-B14F-4D97-AF65-F5344CB8AC3E}">
        <p14:creationId xmlns:p14="http://schemas.microsoft.com/office/powerpoint/2010/main" val="306186147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a:defRPr/>
            </a:pPr>
            <a:fld id="{59B7E678-72FF-49AE-B36E-380C0592BECF}" type="slidenum">
              <a:rPr lang="en-US" smtClean="0"/>
              <a:pPr>
                <a:defRPr/>
              </a:pPr>
              <a:t>3</a:t>
            </a:fld>
            <a:endParaRPr lang="en-US"/>
          </a:p>
        </p:txBody>
      </p:sp>
    </p:spTree>
    <p:extLst>
      <p:ext uri="{BB962C8B-B14F-4D97-AF65-F5344CB8AC3E}">
        <p14:creationId xmlns:p14="http://schemas.microsoft.com/office/powerpoint/2010/main" val="2447126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5</a:t>
            </a:fld>
            <a:endParaRPr lang="en-US"/>
          </a:p>
        </p:txBody>
      </p:sp>
    </p:spTree>
    <p:extLst>
      <p:ext uri="{BB962C8B-B14F-4D97-AF65-F5344CB8AC3E}">
        <p14:creationId xmlns:p14="http://schemas.microsoft.com/office/powerpoint/2010/main" val="1035254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6</a:t>
            </a:fld>
            <a:endParaRPr lang="en-US"/>
          </a:p>
        </p:txBody>
      </p:sp>
    </p:spTree>
    <p:extLst>
      <p:ext uri="{BB962C8B-B14F-4D97-AF65-F5344CB8AC3E}">
        <p14:creationId xmlns:p14="http://schemas.microsoft.com/office/powerpoint/2010/main" val="6312164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7</a:t>
            </a:fld>
            <a:endParaRPr lang="en-US"/>
          </a:p>
        </p:txBody>
      </p:sp>
    </p:spTree>
    <p:extLst>
      <p:ext uri="{BB962C8B-B14F-4D97-AF65-F5344CB8AC3E}">
        <p14:creationId xmlns:p14="http://schemas.microsoft.com/office/powerpoint/2010/main" val="2605956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10</a:t>
            </a:fld>
            <a:endParaRPr lang="en-US"/>
          </a:p>
        </p:txBody>
      </p:sp>
    </p:spTree>
    <p:extLst>
      <p:ext uri="{BB962C8B-B14F-4D97-AF65-F5344CB8AC3E}">
        <p14:creationId xmlns:p14="http://schemas.microsoft.com/office/powerpoint/2010/main" val="14733121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11</a:t>
            </a:fld>
            <a:endParaRPr lang="en-US"/>
          </a:p>
        </p:txBody>
      </p:sp>
    </p:spTree>
    <p:extLst>
      <p:ext uri="{BB962C8B-B14F-4D97-AF65-F5344CB8AC3E}">
        <p14:creationId xmlns:p14="http://schemas.microsoft.com/office/powerpoint/2010/main" val="22563006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d</a:t>
            </a:r>
          </a:p>
        </p:txBody>
      </p:sp>
      <p:sp>
        <p:nvSpPr>
          <p:cNvPr id="4" name="Slide Number Placeholder 3"/>
          <p:cNvSpPr>
            <a:spLocks noGrp="1"/>
          </p:cNvSpPr>
          <p:nvPr>
            <p:ph type="sldNum" sz="quarter" idx="10"/>
          </p:nvPr>
        </p:nvSpPr>
        <p:spPr/>
        <p:txBody>
          <a:bodyPr/>
          <a:lstStyle/>
          <a:p>
            <a:pPr>
              <a:defRPr/>
            </a:pPr>
            <a:fld id="{59B7E678-72FF-49AE-B36E-380C0592BECF}" type="slidenum">
              <a:rPr lang="en-US" smtClean="0"/>
              <a:pPr>
                <a:defRPr/>
              </a:pPr>
              <a:t>12</a:t>
            </a:fld>
            <a:endParaRPr lang="en-US"/>
          </a:p>
        </p:txBody>
      </p:sp>
    </p:spTree>
    <p:extLst>
      <p:ext uri="{BB962C8B-B14F-4D97-AF65-F5344CB8AC3E}">
        <p14:creationId xmlns:p14="http://schemas.microsoft.com/office/powerpoint/2010/main" val="22563006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0418" name="Rectangle 2"/>
          <p:cNvSpPr>
            <a:spLocks noGrp="1" noChangeArrowheads="1"/>
          </p:cNvSpPr>
          <p:nvPr>
            <p:ph type="ctrTitle"/>
          </p:nvPr>
        </p:nvSpPr>
        <p:spPr>
          <a:xfrm>
            <a:off x="685800" y="2130425"/>
            <a:ext cx="7772400" cy="1470025"/>
          </a:xfrm>
        </p:spPr>
        <p:txBody>
          <a:bodyPr/>
          <a:lstStyle>
            <a:lvl1pPr algn="ctr">
              <a:defRPr/>
            </a:lvl1pPr>
          </a:lstStyle>
          <a:p>
            <a:pPr lvl="0"/>
            <a:r>
              <a:rPr lang="en-US" noProof="0"/>
              <a:t>Click to edit Master title style</a:t>
            </a:r>
          </a:p>
        </p:txBody>
      </p:sp>
      <p:sp>
        <p:nvSpPr>
          <p:cNvPr id="60419"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pPr lvl="0"/>
            <a:r>
              <a:rPr lang="en-US" noProof="0"/>
              <a:t>Click to edit Master subtitle style</a:t>
            </a:r>
          </a:p>
        </p:txBody>
      </p:sp>
      <p:sp>
        <p:nvSpPr>
          <p:cNvPr id="4" name="Rectangle 4"/>
          <p:cNvSpPr>
            <a:spLocks noGrp="1" noChangeArrowheads="1"/>
          </p:cNvSpPr>
          <p:nvPr>
            <p:ph type="dt" sz="half" idx="10"/>
          </p:nvPr>
        </p:nvSpPr>
        <p:spPr/>
        <p:txBody>
          <a:bodyPr/>
          <a:lstStyle>
            <a:lvl1pPr>
              <a:defRPr/>
            </a:lvl1pPr>
          </a:lstStyle>
          <a:p>
            <a:pPr>
              <a:defRPr/>
            </a:pPr>
            <a:endParaRPr lang="en-US"/>
          </a:p>
        </p:txBody>
      </p:sp>
      <p:sp>
        <p:nvSpPr>
          <p:cNvPr id="5" name="Rectangle 5"/>
          <p:cNvSpPr>
            <a:spLocks noGrp="1" noChangeArrowheads="1"/>
          </p:cNvSpPr>
          <p:nvPr>
            <p:ph type="ftr" sz="quarter" idx="11"/>
          </p:nvPr>
        </p:nvSpPr>
        <p:spPr/>
        <p:txBody>
          <a:bodyPr/>
          <a:lstStyle>
            <a:lvl1pPr>
              <a:defRPr/>
            </a:lvl1pPr>
          </a:lstStyle>
          <a:p>
            <a:pPr>
              <a:defRPr/>
            </a:pPr>
            <a:endParaRPr lang="en-US"/>
          </a:p>
        </p:txBody>
      </p:sp>
      <p:sp>
        <p:nvSpPr>
          <p:cNvPr id="6" name="Rectangle 6"/>
          <p:cNvSpPr>
            <a:spLocks noGrp="1" noChangeArrowheads="1"/>
          </p:cNvSpPr>
          <p:nvPr>
            <p:ph type="sldNum" sz="quarter" idx="12"/>
          </p:nvPr>
        </p:nvSpPr>
        <p:spPr>
          <a:xfrm>
            <a:off x="6300788" y="6245225"/>
            <a:ext cx="2386012" cy="476250"/>
          </a:xfrm>
        </p:spPr>
        <p:txBody>
          <a:bodyPr/>
          <a:lstStyle>
            <a:lvl1pPr>
              <a:defRPr/>
            </a:lvl1pPr>
          </a:lstStyle>
          <a:p>
            <a:pPr>
              <a:defRPr/>
            </a:pPr>
            <a:fld id="{EC76CEE4-E1C3-4B47-8160-63DD4349C66D}" type="slidenum">
              <a:rPr lang="en-US"/>
              <a:pPr>
                <a:defRPr/>
              </a:pPr>
              <a:t>‹#›</a:t>
            </a:fld>
            <a:endParaRPr lang="en-US"/>
          </a:p>
        </p:txBody>
      </p:sp>
    </p:spTree>
    <p:extLst>
      <p:ext uri="{BB962C8B-B14F-4D97-AF65-F5344CB8AC3E}">
        <p14:creationId xmlns:p14="http://schemas.microsoft.com/office/powerpoint/2010/main" val="31301698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EF2FE7E-A546-412A-9141-D50EA7953D4A}" type="slidenum">
              <a:rPr lang="en-US"/>
              <a:pPr>
                <a:defRPr/>
              </a:pPr>
              <a:t>‹#›</a:t>
            </a:fld>
            <a:endParaRPr lang="en-US"/>
          </a:p>
        </p:txBody>
      </p:sp>
    </p:spTree>
    <p:extLst>
      <p:ext uri="{BB962C8B-B14F-4D97-AF65-F5344CB8AC3E}">
        <p14:creationId xmlns:p14="http://schemas.microsoft.com/office/powerpoint/2010/main" val="10044531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20273EB-AB1C-4116-A5EF-5AD21E31E40E}" type="slidenum">
              <a:rPr lang="en-US"/>
              <a:pPr>
                <a:defRPr/>
              </a:pPr>
              <a:t>‹#›</a:t>
            </a:fld>
            <a:endParaRPr lang="en-US"/>
          </a:p>
        </p:txBody>
      </p:sp>
    </p:spTree>
    <p:extLst>
      <p:ext uri="{BB962C8B-B14F-4D97-AF65-F5344CB8AC3E}">
        <p14:creationId xmlns:p14="http://schemas.microsoft.com/office/powerpoint/2010/main" val="42962746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Text Placeholder 2"/>
          <p:cNvSpPr>
            <a:spLocks noGrp="1"/>
          </p:cNvSpPr>
          <p:nvPr>
            <p:ph type="body" sz="half" idx="1"/>
          </p:nvPr>
        </p:nvSpPr>
        <p:spPr>
          <a:xfrm>
            <a:off x="457200" y="1600200"/>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lipArt Placeholder 3"/>
          <p:cNvSpPr>
            <a:spLocks noGrp="1"/>
          </p:cNvSpPr>
          <p:nvPr>
            <p:ph type="clipArt" sz="half" idx="2"/>
          </p:nvPr>
        </p:nvSpPr>
        <p:spPr>
          <a:xfrm>
            <a:off x="4648200" y="1600200"/>
            <a:ext cx="4038600" cy="4525963"/>
          </a:xfrm>
        </p:spPr>
        <p:txBody>
          <a:bodyPr/>
          <a:lstStyle/>
          <a:p>
            <a:pPr lvl="0"/>
            <a:endParaRPr lang="en-GB" noProof="0"/>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1AFA41E-0685-430A-81AD-7C5460BE0EEF}" type="slidenum">
              <a:rPr lang="en-US"/>
              <a:pPr>
                <a:defRPr/>
              </a:pPr>
              <a:t>‹#›</a:t>
            </a:fld>
            <a:endParaRPr lang="en-US"/>
          </a:p>
        </p:txBody>
      </p:sp>
    </p:spTree>
    <p:extLst>
      <p:ext uri="{BB962C8B-B14F-4D97-AF65-F5344CB8AC3E}">
        <p14:creationId xmlns:p14="http://schemas.microsoft.com/office/powerpoint/2010/main" val="193002474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210425" cy="1143000"/>
          </a:xfrm>
        </p:spPr>
        <p:txBody>
          <a:bodyPr/>
          <a:lstStyle/>
          <a:p>
            <a:r>
              <a:rPr lang="en-US"/>
              <a:t>Click to edit Master title style</a:t>
            </a:r>
            <a:endParaRPr lang="en-GB"/>
          </a:p>
        </p:txBody>
      </p:sp>
      <p:sp>
        <p:nvSpPr>
          <p:cNvPr id="3" name="Chart Placeholder 2"/>
          <p:cNvSpPr>
            <a:spLocks noGrp="1"/>
          </p:cNvSpPr>
          <p:nvPr>
            <p:ph type="chart" idx="1"/>
          </p:nvPr>
        </p:nvSpPr>
        <p:spPr>
          <a:xfrm>
            <a:off x="457200" y="1600200"/>
            <a:ext cx="8229600" cy="4525963"/>
          </a:xfrm>
        </p:spPr>
        <p:txBody>
          <a:bodyPr/>
          <a:lstStyle/>
          <a:p>
            <a:pPr lvl="0"/>
            <a:endParaRPr lang="en-GB" noProof="0"/>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B749108-8FB9-4E4E-AACB-FC741C520877}" type="slidenum">
              <a:rPr lang="en-US"/>
              <a:pPr>
                <a:defRPr/>
              </a:pPr>
              <a:t>‹#›</a:t>
            </a:fld>
            <a:endParaRPr lang="en-US"/>
          </a:p>
        </p:txBody>
      </p:sp>
    </p:spTree>
    <p:extLst>
      <p:ext uri="{BB962C8B-B14F-4D97-AF65-F5344CB8AC3E}">
        <p14:creationId xmlns:p14="http://schemas.microsoft.com/office/powerpoint/2010/main" val="3756530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66BA402D-9306-454E-B7F0-16FB89A6D0BB}" type="slidenum">
              <a:rPr lang="en-US"/>
              <a:pPr>
                <a:defRPr/>
              </a:pPr>
              <a:t>‹#›</a:t>
            </a:fld>
            <a:endParaRPr lang="en-US"/>
          </a:p>
        </p:txBody>
      </p:sp>
    </p:spTree>
    <p:extLst>
      <p:ext uri="{BB962C8B-B14F-4D97-AF65-F5344CB8AC3E}">
        <p14:creationId xmlns:p14="http://schemas.microsoft.com/office/powerpoint/2010/main" val="28079887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51B2E1B-2AEB-4AFD-A92C-C6BED7D60F80}" type="slidenum">
              <a:rPr lang="en-US"/>
              <a:pPr>
                <a:defRPr/>
              </a:pPr>
              <a:t>‹#›</a:t>
            </a:fld>
            <a:endParaRPr lang="en-US"/>
          </a:p>
        </p:txBody>
      </p:sp>
    </p:spTree>
    <p:extLst>
      <p:ext uri="{BB962C8B-B14F-4D97-AF65-F5344CB8AC3E}">
        <p14:creationId xmlns:p14="http://schemas.microsoft.com/office/powerpoint/2010/main" val="2242843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0ABB69B-C9A8-4B2D-A733-33689BD0CE78}" type="slidenum">
              <a:rPr lang="en-US"/>
              <a:pPr>
                <a:defRPr/>
              </a:pPr>
              <a:t>‹#›</a:t>
            </a:fld>
            <a:endParaRPr lang="en-US"/>
          </a:p>
        </p:txBody>
      </p:sp>
    </p:spTree>
    <p:extLst>
      <p:ext uri="{BB962C8B-B14F-4D97-AF65-F5344CB8AC3E}">
        <p14:creationId xmlns:p14="http://schemas.microsoft.com/office/powerpoint/2010/main" val="28026763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AFBC6407-15A5-4B8A-9E09-D247FFDC8C8B}" type="slidenum">
              <a:rPr lang="en-US"/>
              <a:pPr>
                <a:defRPr/>
              </a:pPr>
              <a:t>‹#›</a:t>
            </a:fld>
            <a:endParaRPr lang="en-US"/>
          </a:p>
        </p:txBody>
      </p:sp>
    </p:spTree>
    <p:extLst>
      <p:ext uri="{BB962C8B-B14F-4D97-AF65-F5344CB8AC3E}">
        <p14:creationId xmlns:p14="http://schemas.microsoft.com/office/powerpoint/2010/main" val="18732075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C9F1BB4-0238-4A5F-A4B0-AFC600CEF46E}" type="slidenum">
              <a:rPr lang="en-US"/>
              <a:pPr>
                <a:defRPr/>
              </a:pPr>
              <a:t>‹#›</a:t>
            </a:fld>
            <a:endParaRPr lang="en-US"/>
          </a:p>
        </p:txBody>
      </p:sp>
    </p:spTree>
    <p:extLst>
      <p:ext uri="{BB962C8B-B14F-4D97-AF65-F5344CB8AC3E}">
        <p14:creationId xmlns:p14="http://schemas.microsoft.com/office/powerpoint/2010/main" val="18255314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12772EA4-118C-43D4-AB71-8C345B3EEC14}" type="slidenum">
              <a:rPr lang="en-US"/>
              <a:pPr>
                <a:defRPr/>
              </a:pPr>
              <a:t>‹#›</a:t>
            </a:fld>
            <a:endParaRPr lang="en-US"/>
          </a:p>
        </p:txBody>
      </p:sp>
    </p:spTree>
    <p:extLst>
      <p:ext uri="{BB962C8B-B14F-4D97-AF65-F5344CB8AC3E}">
        <p14:creationId xmlns:p14="http://schemas.microsoft.com/office/powerpoint/2010/main" val="37273209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EBBB62A-BC7E-4A4E-B228-72928B67009D}" type="slidenum">
              <a:rPr lang="en-US"/>
              <a:pPr>
                <a:defRPr/>
              </a:pPr>
              <a:t>‹#›</a:t>
            </a:fld>
            <a:endParaRPr lang="en-US"/>
          </a:p>
        </p:txBody>
      </p:sp>
    </p:spTree>
    <p:extLst>
      <p:ext uri="{BB962C8B-B14F-4D97-AF65-F5344CB8AC3E}">
        <p14:creationId xmlns:p14="http://schemas.microsoft.com/office/powerpoint/2010/main" val="17721704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4CA539E-EDBA-4B9A-8EFD-7A6977A21DB0}" type="slidenum">
              <a:rPr lang="en-US"/>
              <a:pPr>
                <a:defRPr/>
              </a:pPr>
              <a:t>‹#›</a:t>
            </a:fld>
            <a:endParaRPr lang="en-US"/>
          </a:p>
        </p:txBody>
      </p:sp>
    </p:spTree>
    <p:extLst>
      <p:ext uri="{BB962C8B-B14F-4D97-AF65-F5344CB8AC3E}">
        <p14:creationId xmlns:p14="http://schemas.microsoft.com/office/powerpoint/2010/main" val="828968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9" name="Picture 8"/>
          <p:cNvPicPr>
            <a:picLocks noChangeAspect="1"/>
          </p:cNvPicPr>
          <p:nvPr userDrawn="1"/>
        </p:nvPicPr>
        <p:blipFill>
          <a:blip r:embed="rId15" cstate="print">
            <a:extLst>
              <a:ext uri="{28A0092B-C50C-407E-A947-70E740481C1C}">
                <a14:useLocalDpi xmlns:a14="http://schemas.microsoft.com/office/drawing/2010/main" val="0"/>
              </a:ext>
            </a:extLst>
          </a:blip>
          <a:stretch>
            <a:fillRect/>
          </a:stretch>
        </p:blipFill>
        <p:spPr>
          <a:xfrm>
            <a:off x="7667625" y="223838"/>
            <a:ext cx="1249241" cy="819871"/>
          </a:xfrm>
          <a:prstGeom prst="rect">
            <a:avLst/>
          </a:prstGeom>
        </p:spPr>
      </p:pic>
      <p:sp>
        <p:nvSpPr>
          <p:cNvPr id="1026" name="Rectangle 2"/>
          <p:cNvSpPr>
            <a:spLocks noGrp="1" noChangeArrowheads="1"/>
          </p:cNvSpPr>
          <p:nvPr>
            <p:ph type="title"/>
          </p:nvPr>
        </p:nvSpPr>
        <p:spPr bwMode="auto">
          <a:xfrm>
            <a:off x="457200" y="274638"/>
            <a:ext cx="721042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latin typeface="Arial" pitchFamily="34" charset="0"/>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latin typeface="Arial" pitchFamily="34" charset="0"/>
              </a:defRPr>
            </a:lvl1pPr>
          </a:lstStyle>
          <a:p>
            <a:pPr>
              <a:defRPr/>
            </a:pPr>
            <a:endParaRPr lang="en-US"/>
          </a:p>
        </p:txBody>
      </p:sp>
      <p:sp>
        <p:nvSpPr>
          <p:cNvPr id="1030" name="Rectangle 6"/>
          <p:cNvSpPr>
            <a:spLocks noGrp="1" noChangeArrowheads="1"/>
          </p:cNvSpPr>
          <p:nvPr>
            <p:ph type="sldNum" sz="quarter" idx="4"/>
          </p:nvPr>
        </p:nvSpPr>
        <p:spPr bwMode="auto">
          <a:xfrm>
            <a:off x="6156325" y="6245225"/>
            <a:ext cx="2530475"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latin typeface="Arial" pitchFamily="34" charset="0"/>
              </a:defRPr>
            </a:lvl1pPr>
          </a:lstStyle>
          <a:p>
            <a:pPr>
              <a:defRPr/>
            </a:pPr>
            <a:fld id="{1EC1A678-BB6E-4922-8324-CB6DEF6AA1D3}" type="slidenum">
              <a:rPr lang="en-US"/>
              <a:pPr>
                <a:defRPr/>
              </a:pPr>
              <a:t>‹#›</a:t>
            </a:fld>
            <a:endParaRPr lang="en-US"/>
          </a:p>
        </p:txBody>
      </p:sp>
      <p:sp>
        <p:nvSpPr>
          <p:cNvPr id="1031" name="Line 11"/>
          <p:cNvSpPr>
            <a:spLocks noChangeShapeType="1"/>
          </p:cNvSpPr>
          <p:nvPr/>
        </p:nvSpPr>
        <p:spPr bwMode="auto">
          <a:xfrm>
            <a:off x="468313" y="1412875"/>
            <a:ext cx="8207375" cy="0"/>
          </a:xfrm>
          <a:prstGeom prst="line">
            <a:avLst/>
          </a:prstGeom>
          <a:noFill/>
          <a:ln w="28575">
            <a:solidFill>
              <a:srgbClr val="333399"/>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GB"/>
          </a:p>
        </p:txBody>
      </p:sp>
    </p:spTree>
  </p:cSld>
  <p:clrMap bg1="lt1" tx1="dk1" bg2="lt2" tx2="dk2" accent1="accent1" accent2="accent2" accent3="accent3" accent4="accent4" accent5="accent5" accent6="accent6" hlink="hlink" folHlink="folHlink"/>
  <p:sldLayoutIdLst>
    <p:sldLayoutId id="2147483885" r:id="rId1"/>
    <p:sldLayoutId id="2147483873" r:id="rId2"/>
    <p:sldLayoutId id="2147483874" r:id="rId3"/>
    <p:sldLayoutId id="2147483875" r:id="rId4"/>
    <p:sldLayoutId id="2147483876" r:id="rId5"/>
    <p:sldLayoutId id="2147483877" r:id="rId6"/>
    <p:sldLayoutId id="2147483878" r:id="rId7"/>
    <p:sldLayoutId id="2147483879" r:id="rId8"/>
    <p:sldLayoutId id="2147483880" r:id="rId9"/>
    <p:sldLayoutId id="2147483881" r:id="rId10"/>
    <p:sldLayoutId id="2147483882" r:id="rId11"/>
    <p:sldLayoutId id="2147483883" r:id="rId12"/>
    <p:sldLayoutId id="2147483884" r:id="rId13"/>
  </p:sldLayoutIdLst>
  <p:hf hdr="0" ftr="0" dt="0"/>
  <p:txStyles>
    <p:titleStyle>
      <a:lvl1pPr algn="l" rtl="0" eaLnBrk="0" fontAlgn="base" hangingPunct="0">
        <a:spcBef>
          <a:spcPct val="0"/>
        </a:spcBef>
        <a:spcAft>
          <a:spcPct val="0"/>
        </a:spcAft>
        <a:defRPr sz="3200">
          <a:solidFill>
            <a:srgbClr val="000066"/>
          </a:solidFill>
          <a:latin typeface="+mj-lt"/>
          <a:ea typeface="+mj-ea"/>
          <a:cs typeface="+mj-cs"/>
        </a:defRPr>
      </a:lvl1pPr>
      <a:lvl2pPr algn="l" rtl="0" eaLnBrk="0" fontAlgn="base" hangingPunct="0">
        <a:spcBef>
          <a:spcPct val="0"/>
        </a:spcBef>
        <a:spcAft>
          <a:spcPct val="0"/>
        </a:spcAft>
        <a:defRPr sz="3200">
          <a:solidFill>
            <a:srgbClr val="000066"/>
          </a:solidFill>
          <a:latin typeface="Arial" pitchFamily="34" charset="0"/>
        </a:defRPr>
      </a:lvl2pPr>
      <a:lvl3pPr algn="l" rtl="0" eaLnBrk="0" fontAlgn="base" hangingPunct="0">
        <a:spcBef>
          <a:spcPct val="0"/>
        </a:spcBef>
        <a:spcAft>
          <a:spcPct val="0"/>
        </a:spcAft>
        <a:defRPr sz="3200">
          <a:solidFill>
            <a:srgbClr val="000066"/>
          </a:solidFill>
          <a:latin typeface="Arial" pitchFamily="34" charset="0"/>
        </a:defRPr>
      </a:lvl3pPr>
      <a:lvl4pPr algn="l" rtl="0" eaLnBrk="0" fontAlgn="base" hangingPunct="0">
        <a:spcBef>
          <a:spcPct val="0"/>
        </a:spcBef>
        <a:spcAft>
          <a:spcPct val="0"/>
        </a:spcAft>
        <a:defRPr sz="3200">
          <a:solidFill>
            <a:srgbClr val="000066"/>
          </a:solidFill>
          <a:latin typeface="Arial" pitchFamily="34" charset="0"/>
        </a:defRPr>
      </a:lvl4pPr>
      <a:lvl5pPr algn="l" rtl="0" eaLnBrk="0" fontAlgn="base" hangingPunct="0">
        <a:spcBef>
          <a:spcPct val="0"/>
        </a:spcBef>
        <a:spcAft>
          <a:spcPct val="0"/>
        </a:spcAft>
        <a:defRPr sz="3200">
          <a:solidFill>
            <a:srgbClr val="000066"/>
          </a:solidFill>
          <a:latin typeface="Arial" pitchFamily="34" charset="0"/>
        </a:defRPr>
      </a:lvl5pPr>
      <a:lvl6pPr marL="457200" algn="l" rtl="0" fontAlgn="base">
        <a:spcBef>
          <a:spcPct val="0"/>
        </a:spcBef>
        <a:spcAft>
          <a:spcPct val="0"/>
        </a:spcAft>
        <a:defRPr sz="3200">
          <a:solidFill>
            <a:srgbClr val="000066"/>
          </a:solidFill>
          <a:latin typeface="Arial" pitchFamily="34" charset="0"/>
        </a:defRPr>
      </a:lvl6pPr>
      <a:lvl7pPr marL="914400" algn="l" rtl="0" fontAlgn="base">
        <a:spcBef>
          <a:spcPct val="0"/>
        </a:spcBef>
        <a:spcAft>
          <a:spcPct val="0"/>
        </a:spcAft>
        <a:defRPr sz="3200">
          <a:solidFill>
            <a:srgbClr val="000066"/>
          </a:solidFill>
          <a:latin typeface="Arial" pitchFamily="34" charset="0"/>
        </a:defRPr>
      </a:lvl7pPr>
      <a:lvl8pPr marL="1371600" algn="l" rtl="0" fontAlgn="base">
        <a:spcBef>
          <a:spcPct val="0"/>
        </a:spcBef>
        <a:spcAft>
          <a:spcPct val="0"/>
        </a:spcAft>
        <a:defRPr sz="3200">
          <a:solidFill>
            <a:srgbClr val="000066"/>
          </a:solidFill>
          <a:latin typeface="Arial" pitchFamily="34" charset="0"/>
        </a:defRPr>
      </a:lvl8pPr>
      <a:lvl9pPr marL="1828800" algn="l" rtl="0" fontAlgn="base">
        <a:spcBef>
          <a:spcPct val="0"/>
        </a:spcBef>
        <a:spcAft>
          <a:spcPct val="0"/>
        </a:spcAft>
        <a:defRPr sz="3200">
          <a:solidFill>
            <a:srgbClr val="000066"/>
          </a:solidFill>
          <a:latin typeface="Arial" pitchFamily="34" charset="0"/>
        </a:defRPr>
      </a:lvl9pPr>
    </p:titleStyle>
    <p:bodyStyle>
      <a:lvl1pPr marL="342900" indent="-342900" algn="l" rtl="0" eaLnBrk="0" fontAlgn="base" hangingPunct="0">
        <a:spcBef>
          <a:spcPct val="20000"/>
        </a:spcBef>
        <a:spcAft>
          <a:spcPct val="0"/>
        </a:spcAft>
        <a:buChar char="•"/>
        <a:defRPr sz="2800">
          <a:solidFill>
            <a:srgbClr val="333333"/>
          </a:solidFill>
          <a:latin typeface="+mn-lt"/>
          <a:ea typeface="+mn-ea"/>
          <a:cs typeface="+mn-cs"/>
        </a:defRPr>
      </a:lvl1pPr>
      <a:lvl2pPr marL="742950" indent="-285750" algn="l" rtl="0" eaLnBrk="0" fontAlgn="base" hangingPunct="0">
        <a:spcBef>
          <a:spcPct val="20000"/>
        </a:spcBef>
        <a:spcAft>
          <a:spcPct val="0"/>
        </a:spcAft>
        <a:buChar char="–"/>
        <a:defRPr sz="2400">
          <a:solidFill>
            <a:srgbClr val="5F5F5F"/>
          </a:solidFill>
          <a:latin typeface="+mn-lt"/>
        </a:defRPr>
      </a:lvl2pPr>
      <a:lvl3pPr marL="1143000" indent="-228600" algn="l" rtl="0" eaLnBrk="0" fontAlgn="base" hangingPunct="0">
        <a:spcBef>
          <a:spcPct val="20000"/>
        </a:spcBef>
        <a:spcAft>
          <a:spcPct val="0"/>
        </a:spcAft>
        <a:buChar char="•"/>
        <a:defRPr sz="20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chart" Target="../charts/chart10.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smokinginengland.info/"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chart" Target="../charts/chart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ctrTitle"/>
          </p:nvPr>
        </p:nvSpPr>
        <p:spPr>
          <a:xfrm>
            <a:off x="128588" y="314325"/>
            <a:ext cx="8886825" cy="2241550"/>
          </a:xfrm>
        </p:spPr>
        <p:txBody>
          <a:bodyPr/>
          <a:lstStyle/>
          <a:p>
            <a:pPr eaLnBrk="1" hangingPunct="1"/>
            <a:r>
              <a:rPr lang="en-US" altLang="en-US" b="1" i="1" dirty="0"/>
              <a:t>Top-line findings on smoking in England</a:t>
            </a:r>
            <a:br>
              <a:rPr lang="en-US" altLang="en-US" b="1" i="1" dirty="0"/>
            </a:br>
            <a:r>
              <a:rPr lang="en-US" altLang="en-US" b="1" i="1" dirty="0"/>
              <a:t>from the Smoking Toolkit Study</a:t>
            </a:r>
            <a:endParaRPr lang="en-US" altLang="en-US" sz="2800" b="1" i="1" dirty="0"/>
          </a:p>
        </p:txBody>
      </p:sp>
      <p:pic>
        <p:nvPicPr>
          <p:cNvPr id="5123" name="Picture 4" descr="UCL open logo"/>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2413" y="6362700"/>
            <a:ext cx="3811587" cy="495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Rectangle 10"/>
          <p:cNvSpPr>
            <a:spLocks noChangeArrowheads="1"/>
          </p:cNvSpPr>
          <p:nvPr/>
        </p:nvSpPr>
        <p:spPr bwMode="auto">
          <a:xfrm>
            <a:off x="621190" y="4836687"/>
            <a:ext cx="3452812" cy="1227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lnSpc>
                <a:spcPct val="80000"/>
              </a:lnSpc>
              <a:buFontTx/>
              <a:buNone/>
            </a:pPr>
            <a:r>
              <a:rPr lang="en-GB" altLang="en-US" sz="2000" b="1" i="1" dirty="0">
                <a:solidFill>
                  <a:srgbClr val="333399"/>
                </a:solidFill>
              </a:rPr>
              <a:t>Vera Buss</a:t>
            </a:r>
          </a:p>
          <a:p>
            <a:pPr algn="ctr" eaLnBrk="1" hangingPunct="1">
              <a:lnSpc>
                <a:spcPct val="80000"/>
              </a:lnSpc>
              <a:buFontTx/>
              <a:buNone/>
            </a:pPr>
            <a:r>
              <a:rPr lang="en-GB" altLang="en-US" sz="2000" b="1" i="1" dirty="0">
                <a:solidFill>
                  <a:srgbClr val="333399"/>
                </a:solidFill>
              </a:rPr>
              <a:t>Robert West</a:t>
            </a:r>
          </a:p>
          <a:p>
            <a:pPr algn="ctr" eaLnBrk="1" hangingPunct="1">
              <a:lnSpc>
                <a:spcPct val="80000"/>
              </a:lnSpc>
              <a:buFontTx/>
              <a:buNone/>
            </a:pPr>
            <a:r>
              <a:rPr lang="en-GB" altLang="en-US" sz="2000" b="1" i="1" dirty="0">
                <a:solidFill>
                  <a:srgbClr val="333399"/>
                </a:solidFill>
              </a:rPr>
              <a:t>Dimitra Kale</a:t>
            </a:r>
          </a:p>
          <a:p>
            <a:pPr algn="ctr" eaLnBrk="1" hangingPunct="1">
              <a:lnSpc>
                <a:spcPct val="80000"/>
              </a:lnSpc>
              <a:buFontTx/>
              <a:buNone/>
            </a:pPr>
            <a:r>
              <a:rPr lang="en-US" altLang="en-US" sz="2000" b="1" i="1" dirty="0">
                <a:solidFill>
                  <a:srgbClr val="333399"/>
                </a:solidFill>
              </a:rPr>
              <a:t>Loren Kock</a:t>
            </a:r>
            <a:endParaRPr lang="en-GB" altLang="en-US" sz="2000" b="1" i="1" dirty="0">
              <a:solidFill>
                <a:srgbClr val="333399"/>
              </a:solidFill>
            </a:endParaRPr>
          </a:p>
          <a:p>
            <a:pPr algn="ctr">
              <a:lnSpc>
                <a:spcPct val="80000"/>
              </a:lnSpc>
              <a:buNone/>
            </a:pPr>
            <a:r>
              <a:rPr lang="en-GB" altLang="en-US" sz="2000" b="1" i="1" dirty="0">
                <a:solidFill>
                  <a:srgbClr val="333399"/>
                </a:solidFill>
              </a:rPr>
              <a:t>Jamie Brown</a:t>
            </a:r>
          </a:p>
          <a:p>
            <a:pPr eaLnBrk="1" hangingPunct="1">
              <a:lnSpc>
                <a:spcPct val="80000"/>
              </a:lnSpc>
              <a:buFontTx/>
              <a:buNone/>
            </a:pPr>
            <a:endParaRPr lang="en-US" altLang="en-US" sz="1800" i="1" dirty="0">
              <a:solidFill>
                <a:srgbClr val="333399"/>
              </a:solidFill>
            </a:endParaRPr>
          </a:p>
        </p:txBody>
      </p:sp>
      <p:sp>
        <p:nvSpPr>
          <p:cNvPr id="5128" name="Text Box 10"/>
          <p:cNvSpPr txBox="1">
            <a:spLocks noChangeArrowheads="1"/>
          </p:cNvSpPr>
          <p:nvPr/>
        </p:nvSpPr>
        <p:spPr bwMode="auto">
          <a:xfrm>
            <a:off x="5121656" y="4830763"/>
            <a:ext cx="3344185"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800">
                <a:solidFill>
                  <a:srgbClr val="333333"/>
                </a:solidFill>
                <a:latin typeface="Arial" panose="020B0604020202020204" pitchFamily="34" charset="0"/>
              </a:defRPr>
            </a:lvl1pPr>
            <a:lvl2pPr marL="742950" indent="-285750">
              <a:spcBef>
                <a:spcPct val="20000"/>
              </a:spcBef>
              <a:buChar char="–"/>
              <a:defRPr sz="2400">
                <a:solidFill>
                  <a:srgbClr val="5F5F5F"/>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GB" altLang="en-US" sz="1800" b="1" i="1" dirty="0">
                <a:solidFill>
                  <a:srgbClr val="333399"/>
                </a:solidFill>
              </a:rPr>
              <a:t>Last updated: 12</a:t>
            </a:r>
            <a:r>
              <a:rPr lang="en-GB" altLang="en-US" sz="1800" b="1" i="1" baseline="30000" dirty="0">
                <a:solidFill>
                  <a:srgbClr val="333399"/>
                </a:solidFill>
              </a:rPr>
              <a:t>th</a:t>
            </a:r>
            <a:r>
              <a:rPr lang="en-GB" altLang="en-US" sz="1800" b="1" i="1" dirty="0">
                <a:solidFill>
                  <a:srgbClr val="333399"/>
                </a:solidFill>
              </a:rPr>
              <a:t> June 2026</a:t>
            </a:r>
          </a:p>
          <a:p>
            <a:pPr algn="ctr">
              <a:lnSpc>
                <a:spcPct val="80000"/>
              </a:lnSpc>
              <a:buFontTx/>
              <a:buNone/>
            </a:pPr>
            <a:endParaRPr lang="en-GB" altLang="en-US" sz="1800" b="1" i="1" dirty="0">
              <a:solidFill>
                <a:srgbClr val="333399"/>
              </a:solidFill>
            </a:endParaRPr>
          </a:p>
          <a:p>
            <a:pPr algn="ctr">
              <a:lnSpc>
                <a:spcPct val="80000"/>
              </a:lnSpc>
              <a:buFontTx/>
              <a:buNone/>
            </a:pPr>
            <a:r>
              <a:rPr lang="en-GB" altLang="en-US" sz="1800" b="1" i="1" dirty="0">
                <a:solidFill>
                  <a:srgbClr val="333399"/>
                </a:solidFill>
              </a:rPr>
              <a:t>www.smokinginengland.info</a:t>
            </a:r>
          </a:p>
          <a:p>
            <a:pPr algn="ctr">
              <a:lnSpc>
                <a:spcPct val="80000"/>
              </a:lnSpc>
              <a:buFontTx/>
              <a:buNone/>
            </a:pPr>
            <a:r>
              <a:rPr lang="en-GB" altLang="en-US" sz="1800" b="1" i="1" dirty="0">
                <a:solidFill>
                  <a:srgbClr val="333399"/>
                </a:solidFill>
              </a:rPr>
              <a:t>jamie.brown@ucl.ac.uk</a:t>
            </a:r>
          </a:p>
        </p:txBody>
      </p:sp>
      <p:pic>
        <p:nvPicPr>
          <p:cNvPr id="9" name="Picture 8"/>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378695" y="2776256"/>
            <a:ext cx="2386595" cy="1566311"/>
          </a:xfrm>
          <a:prstGeom prst="rect">
            <a:avLst/>
          </a:prstGeom>
        </p:spPr>
      </p:pic>
      <p:pic>
        <p:nvPicPr>
          <p:cNvPr id="10" name="Picture 1"/>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5835" y="6207369"/>
            <a:ext cx="1337691" cy="6262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596032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Tried to stop smoking in past year (aged 18-24)</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114886360"/>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10</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29"/>
            <a:ext cx="2295821" cy="338554"/>
          </a:xfrm>
          <a:prstGeom prst="rect">
            <a:avLst/>
          </a:prstGeom>
          <a:noFill/>
        </p:spPr>
        <p:txBody>
          <a:bodyPr wrap="none" rtlCol="0">
            <a:spAutoFit/>
          </a:bodyPr>
          <a:lstStyle/>
          <a:p>
            <a:r>
              <a:rPr lang="en-GB" sz="1600" dirty="0"/>
              <a:t>Base: Smokers (18-24)</a:t>
            </a:r>
          </a:p>
        </p:txBody>
      </p:sp>
    </p:spTree>
    <p:extLst>
      <p:ext uri="{BB962C8B-B14F-4D97-AF65-F5344CB8AC3E}">
        <p14:creationId xmlns:p14="http://schemas.microsoft.com/office/powerpoint/2010/main" val="111716847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Success rate for stopping in those aged 18-24 who tried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27769785"/>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11</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29"/>
            <a:ext cx="5436104" cy="338554"/>
          </a:xfrm>
          <a:prstGeom prst="rect">
            <a:avLst/>
          </a:prstGeom>
          <a:noFill/>
        </p:spPr>
        <p:txBody>
          <a:bodyPr wrap="none" rtlCol="0">
            <a:spAutoFit/>
          </a:bodyPr>
          <a:lstStyle/>
          <a:p>
            <a:r>
              <a:rPr lang="en-GB" sz="1600" dirty="0"/>
              <a:t>Base: Smokers (18-24) who tried to stop in the past year</a:t>
            </a:r>
          </a:p>
        </p:txBody>
      </p:sp>
    </p:spTree>
    <p:extLst>
      <p:ext uri="{BB962C8B-B14F-4D97-AF65-F5344CB8AC3E}">
        <p14:creationId xmlns:p14="http://schemas.microsoft.com/office/powerpoint/2010/main" val="30095157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Uptake: prevalence of ever smoking in those aged 18-24</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429764313"/>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12</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1872500" cy="338554"/>
          </a:xfrm>
          <a:prstGeom prst="rect">
            <a:avLst/>
          </a:prstGeom>
          <a:noFill/>
        </p:spPr>
        <p:txBody>
          <a:bodyPr wrap="none" rtlCol="0">
            <a:spAutoFit/>
          </a:bodyPr>
          <a:lstStyle/>
          <a:p>
            <a:r>
              <a:rPr lang="en-GB" sz="1600" dirty="0"/>
              <a:t>Base: Aged 18-24 </a:t>
            </a:r>
          </a:p>
        </p:txBody>
      </p:sp>
    </p:spTree>
    <p:extLst>
      <p:ext uri="{BB962C8B-B14F-4D97-AF65-F5344CB8AC3E}">
        <p14:creationId xmlns:p14="http://schemas.microsoft.com/office/powerpoint/2010/main" val="13474415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Methods</a:t>
            </a:r>
          </a:p>
        </p:txBody>
      </p:sp>
      <p:sp>
        <p:nvSpPr>
          <p:cNvPr id="3" name="Content Placeholder 2"/>
          <p:cNvSpPr>
            <a:spLocks noGrp="1"/>
          </p:cNvSpPr>
          <p:nvPr>
            <p:ph idx="1"/>
          </p:nvPr>
        </p:nvSpPr>
        <p:spPr/>
        <p:txBody>
          <a:bodyPr/>
          <a:lstStyle/>
          <a:p>
            <a:r>
              <a:rPr lang="en-GB" sz="1800" dirty="0"/>
              <a:t>Monthly household surveys of representative samples of ~1700 adults (≥16 years old) in England</a:t>
            </a:r>
          </a:p>
          <a:p>
            <a:pPr lvl="1"/>
            <a:r>
              <a:rPr lang="en-US" sz="1400" dirty="0"/>
              <a:t>Due to the pandemic, from April 2020 to December 2021 surveys conducted by telephone (rather than face-to-face) and among adults aged 18 and over. From January 2022 data collection resumed among those aged 16 and over</a:t>
            </a:r>
          </a:p>
          <a:p>
            <a:pPr lvl="1"/>
            <a:r>
              <a:rPr lang="en-GB" sz="1400" b="0" i="0" dirty="0">
                <a:solidFill>
                  <a:srgbClr val="4A4A4A"/>
                </a:solidFill>
                <a:effectLst/>
                <a:latin typeface="Arial (body)"/>
              </a:rPr>
              <a:t>Between November 2020 and February 2022, ~0.8% of cases in England were incorrectly weighted 0. This has now been updated and some point estimates over this period have changed slightly (typically 1 d.p.) compared with earlier versions.</a:t>
            </a:r>
          </a:p>
          <a:p>
            <a:pPr lvl="1"/>
            <a:r>
              <a:rPr lang="en-GB" sz="1400" dirty="0">
                <a:solidFill>
                  <a:srgbClr val="4A4A4A"/>
                </a:solidFill>
                <a:latin typeface="Arial (body)"/>
              </a:rPr>
              <a:t>From April 2020 (switch to telephone), Ipsos started recording ~&lt;5% cases as missing for social grade. To derive weight variable (which uses social grade), Ipsos assumed missing = social grade C1. To ensure analyses using weight and social grade reflect target weighed profile, social grade was recoded to reflect this assumption. Different assumptions for missing social grade cases were explored in a parallel telephone and face-to-face (with no missing social grade) wave, and this assumption found least distorting.</a:t>
            </a:r>
            <a:endParaRPr lang="en-GB" sz="1400" b="0" i="0" dirty="0">
              <a:solidFill>
                <a:srgbClr val="4A4A4A"/>
              </a:solidFill>
              <a:effectLst/>
              <a:latin typeface="Arial (body)"/>
            </a:endParaRPr>
          </a:p>
          <a:p>
            <a:r>
              <a:rPr lang="en-GB" sz="1800" dirty="0"/>
              <a:t>Fieldwork by TNS/BMRB 2006 up to April 2013, then IPSOS MORI</a:t>
            </a:r>
          </a:p>
          <a:p>
            <a:r>
              <a:rPr lang="en-GB" sz="1800" dirty="0"/>
              <a:t>Sample weighted to match population in England on key socio-demographics</a:t>
            </a:r>
          </a:p>
          <a:p>
            <a:r>
              <a:rPr lang="en-GB" sz="1800" dirty="0"/>
              <a:t>Further details: </a:t>
            </a:r>
            <a:r>
              <a:rPr lang="en-GB" sz="1800" dirty="0">
                <a:hlinkClick r:id="rId2"/>
              </a:rPr>
              <a:t>www.smokinginengland.info</a:t>
            </a:r>
            <a:r>
              <a:rPr lang="en-GB" sz="1800" dirty="0"/>
              <a:t> </a:t>
            </a:r>
          </a:p>
          <a:p>
            <a:endParaRPr lang="en-GB" sz="1800" dirty="0"/>
          </a:p>
        </p:txBody>
      </p:sp>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13</a:t>
            </a:fld>
            <a:endParaRPr lang="en-US" dirty="0"/>
          </a:p>
        </p:txBody>
      </p:sp>
    </p:spTree>
    <p:extLst>
      <p:ext uri="{BB962C8B-B14F-4D97-AF65-F5344CB8AC3E}">
        <p14:creationId xmlns:p14="http://schemas.microsoft.com/office/powerpoint/2010/main" val="22545440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682905152"/>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2</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8300414" cy="338554"/>
          </a:xfrm>
          <a:prstGeom prst="rect">
            <a:avLst/>
          </a:prstGeom>
          <a:noFill/>
        </p:spPr>
        <p:txBody>
          <a:bodyPr wrap="none" rtlCol="0">
            <a:spAutoFit/>
          </a:bodyPr>
          <a:lstStyle/>
          <a:p>
            <a:r>
              <a:rPr lang="en-GB" sz="1600" dirty="0"/>
              <a:t>Base: Adults (16 and over till Feb 20; 18 and over from April 20; 16 and over from Jan 22)</a:t>
            </a:r>
          </a:p>
        </p:txBody>
      </p:sp>
    </p:spTree>
    <p:extLst>
      <p:ext uri="{BB962C8B-B14F-4D97-AF65-F5344CB8AC3E}">
        <p14:creationId xmlns:p14="http://schemas.microsoft.com/office/powerpoint/2010/main" val="7064376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16156219"/>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3</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642496"/>
            <a:ext cx="8300414" cy="584775"/>
          </a:xfrm>
          <a:prstGeom prst="rect">
            <a:avLst/>
          </a:prstGeom>
          <a:noFill/>
        </p:spPr>
        <p:txBody>
          <a:bodyPr wrap="none" rtlCol="0">
            <a:spAutoFit/>
          </a:bodyPr>
          <a:lstStyle/>
          <a:p>
            <a:r>
              <a:rPr lang="en-GB" sz="1600" dirty="0"/>
              <a:t>Base: Adults (16 and over till Feb 20; 18 and over from April 20; 16 and over from Jan 22)</a:t>
            </a:r>
          </a:p>
          <a:p>
            <a:r>
              <a:rPr lang="en-GB" sz="1600" dirty="0"/>
              <a:t>Any tobacco includes cigars, pipes, shishas, etc.</a:t>
            </a:r>
          </a:p>
        </p:txBody>
      </p:sp>
    </p:spTree>
    <p:extLst>
      <p:ext uri="{BB962C8B-B14F-4D97-AF65-F5344CB8AC3E}">
        <p14:creationId xmlns:p14="http://schemas.microsoft.com/office/powerpoint/2010/main" val="23348838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Change in cigarette smoking prevalence</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166411843"/>
              </p:ext>
            </p:extLst>
          </p:nvPr>
        </p:nvGraphicFramePr>
        <p:xfrm>
          <a:off x="457200" y="1600200"/>
          <a:ext cx="8229600" cy="4525963"/>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4</a:t>
            </a:fld>
            <a:endParaRPr lang="en-US"/>
          </a:p>
        </p:txBody>
      </p:sp>
      <p:sp>
        <p:nvSpPr>
          <p:cNvPr id="7" name="TextBox 6"/>
          <p:cNvSpPr txBox="1"/>
          <p:nvPr/>
        </p:nvSpPr>
        <p:spPr>
          <a:xfrm>
            <a:off x="729205" y="6119418"/>
            <a:ext cx="7016408" cy="338554"/>
          </a:xfrm>
          <a:prstGeom prst="rect">
            <a:avLst/>
          </a:prstGeom>
          <a:noFill/>
        </p:spPr>
        <p:txBody>
          <a:bodyPr wrap="none" rtlCol="0">
            <a:spAutoFit/>
          </a:bodyPr>
          <a:lstStyle/>
          <a:p>
            <a:r>
              <a:rPr lang="en-GB" sz="1600" dirty="0"/>
              <a:t>Base: Adults (16 and over till Feb 20; 18 and over April 20-December 2021)</a:t>
            </a:r>
          </a:p>
        </p:txBody>
      </p:sp>
    </p:spTree>
    <p:extLst>
      <p:ext uri="{BB962C8B-B14F-4D97-AF65-F5344CB8AC3E}">
        <p14:creationId xmlns:p14="http://schemas.microsoft.com/office/powerpoint/2010/main" val="6330777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 in </a:t>
            </a:r>
            <a:br>
              <a:rPr lang="en-GB" dirty="0"/>
            </a:br>
            <a:r>
              <a:rPr lang="en-GB" dirty="0"/>
              <a:t>18-to-21-year-olds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828326426"/>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5</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1814792" cy="338554"/>
          </a:xfrm>
          <a:prstGeom prst="rect">
            <a:avLst/>
          </a:prstGeom>
          <a:noFill/>
        </p:spPr>
        <p:txBody>
          <a:bodyPr wrap="none" rtlCol="0">
            <a:spAutoFit/>
          </a:bodyPr>
          <a:lstStyle/>
          <a:p>
            <a:r>
              <a:rPr lang="en-GB" sz="1600" dirty="0"/>
              <a:t>Base: Aged 18-21</a:t>
            </a:r>
          </a:p>
        </p:txBody>
      </p:sp>
    </p:spTree>
    <p:extLst>
      <p:ext uri="{BB962C8B-B14F-4D97-AF65-F5344CB8AC3E}">
        <p14:creationId xmlns:p14="http://schemas.microsoft.com/office/powerpoint/2010/main" val="122994845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Cigarette smoking prevalence in </a:t>
            </a:r>
            <a:br>
              <a:rPr lang="en-GB" dirty="0"/>
            </a:br>
            <a:r>
              <a:rPr lang="en-GB" dirty="0"/>
              <a:t>16-to-17-year-olds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799240077"/>
              </p:ext>
            </p:extLst>
          </p:nvPr>
        </p:nvGraphicFramePr>
        <p:xfrm>
          <a:off x="323557" y="1600200"/>
          <a:ext cx="8370277"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6</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3" name="TextBox 2"/>
          <p:cNvSpPr txBox="1"/>
          <p:nvPr/>
        </p:nvSpPr>
        <p:spPr>
          <a:xfrm>
            <a:off x="729205" y="5864437"/>
            <a:ext cx="5508111" cy="338554"/>
          </a:xfrm>
          <a:prstGeom prst="rect">
            <a:avLst/>
          </a:prstGeom>
          <a:noFill/>
        </p:spPr>
        <p:txBody>
          <a:bodyPr wrap="none" rtlCol="0">
            <a:spAutoFit/>
          </a:bodyPr>
          <a:lstStyle/>
          <a:p>
            <a:r>
              <a:rPr lang="en-GB" sz="1600" dirty="0"/>
              <a:t>Base: Aged 16-17; NB data collection stopped in Feb 2020</a:t>
            </a:r>
          </a:p>
        </p:txBody>
      </p:sp>
    </p:spTree>
    <p:extLst>
      <p:ext uri="{BB962C8B-B14F-4D97-AF65-F5344CB8AC3E}">
        <p14:creationId xmlns:p14="http://schemas.microsoft.com/office/powerpoint/2010/main" val="29877575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Stopped smoking in past 12 months</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482634014"/>
              </p:ext>
            </p:extLst>
          </p:nvPr>
        </p:nvGraphicFramePr>
        <p:xfrm>
          <a:off x="457200" y="1600200"/>
          <a:ext cx="8250702" cy="4264237"/>
        </p:xfrm>
        <a:graphic>
          <a:graphicData uri="http://schemas.openxmlformats.org/drawingml/2006/chart">
            <c:chart xmlns:c="http://schemas.openxmlformats.org/drawingml/2006/chart" xmlns:r="http://schemas.openxmlformats.org/officeDocument/2006/relationships" r:id="rId3"/>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7</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347295163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Tried to stop smoking in past year</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863022945"/>
              </p:ext>
            </p:extLst>
          </p:nvPr>
        </p:nvGraphicFramePr>
        <p:xfrm>
          <a:off x="337625" y="1600201"/>
          <a:ext cx="8328073" cy="4264236"/>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8</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3994876" cy="338554"/>
          </a:xfrm>
          <a:prstGeom prst="rect">
            <a:avLst/>
          </a:prstGeom>
          <a:noFill/>
        </p:spPr>
        <p:txBody>
          <a:bodyPr wrap="none" rtlCol="0">
            <a:spAutoFit/>
          </a:bodyPr>
          <a:lstStyle/>
          <a:p>
            <a:r>
              <a:rPr lang="en-GB" sz="1600" dirty="0"/>
              <a:t>Base: Adults who smoked in the past year</a:t>
            </a:r>
          </a:p>
        </p:txBody>
      </p:sp>
    </p:spTree>
    <p:extLst>
      <p:ext uri="{BB962C8B-B14F-4D97-AF65-F5344CB8AC3E}">
        <p14:creationId xmlns:p14="http://schemas.microsoft.com/office/powerpoint/2010/main" val="41943419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143750" cy="1143000"/>
          </a:xfrm>
        </p:spPr>
        <p:txBody>
          <a:bodyPr/>
          <a:lstStyle/>
          <a:p>
            <a:r>
              <a:rPr lang="en-GB" dirty="0"/>
              <a:t>Success rate for stopping in those who tried</a:t>
            </a:r>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3360150135"/>
              </p:ext>
            </p:extLst>
          </p:nvPr>
        </p:nvGraphicFramePr>
        <p:xfrm>
          <a:off x="457200" y="1600200"/>
          <a:ext cx="8321040" cy="4264237"/>
        </p:xfrm>
        <a:graphic>
          <a:graphicData uri="http://schemas.openxmlformats.org/drawingml/2006/chart">
            <c:chart xmlns:c="http://schemas.openxmlformats.org/drawingml/2006/chart" xmlns:r="http://schemas.openxmlformats.org/officeDocument/2006/relationships" r:id="rId2"/>
          </a:graphicData>
        </a:graphic>
      </p:graphicFrame>
      <p:sp>
        <p:nvSpPr>
          <p:cNvPr id="4" name="Slide Number Placeholder 3"/>
          <p:cNvSpPr>
            <a:spLocks noGrp="1"/>
          </p:cNvSpPr>
          <p:nvPr>
            <p:ph type="sldNum" sz="quarter" idx="12"/>
          </p:nvPr>
        </p:nvSpPr>
        <p:spPr/>
        <p:txBody>
          <a:bodyPr/>
          <a:lstStyle/>
          <a:p>
            <a:pPr>
              <a:defRPr/>
            </a:pPr>
            <a:fld id="{66BA402D-9306-454E-B7F0-16FB89A6D0BB}" type="slidenum">
              <a:rPr lang="en-US" smtClean="0"/>
              <a:pPr>
                <a:defRPr/>
              </a:pPr>
              <a:t>9</a:t>
            </a:fld>
            <a:endParaRPr lang="en-US"/>
          </a:p>
        </p:txBody>
      </p:sp>
      <p:sp>
        <p:nvSpPr>
          <p:cNvPr id="6" name="Rounded Rectangle 5"/>
          <p:cNvSpPr/>
          <p:nvPr/>
        </p:nvSpPr>
        <p:spPr>
          <a:xfrm>
            <a:off x="729205" y="6238754"/>
            <a:ext cx="7523544" cy="451413"/>
          </a:xfrm>
          <a:prstGeom prst="roundRect">
            <a:avLst/>
          </a:prstGeom>
        </p:spPr>
        <p:style>
          <a:lnRef idx="2">
            <a:schemeClr val="accent2"/>
          </a:lnRef>
          <a:fillRef idx="1">
            <a:schemeClr val="lt1"/>
          </a:fillRef>
          <a:effectRef idx="0">
            <a:schemeClr val="accent2"/>
          </a:effectRef>
          <a:fontRef idx="minor">
            <a:schemeClr val="dk1"/>
          </a:fontRef>
        </p:style>
        <p:txBody>
          <a:bodyPr rtlCol="0" anchor="ctr"/>
          <a:lstStyle/>
          <a:p>
            <a:r>
              <a:rPr lang="en-GB" sz="1600" dirty="0"/>
              <a:t>Graph shows prevalence estimate and upper and lower 95% confidence intervals</a:t>
            </a:r>
          </a:p>
        </p:txBody>
      </p:sp>
      <p:sp>
        <p:nvSpPr>
          <p:cNvPr id="7" name="TextBox 6"/>
          <p:cNvSpPr txBox="1"/>
          <p:nvPr/>
        </p:nvSpPr>
        <p:spPr>
          <a:xfrm>
            <a:off x="729205" y="5864437"/>
            <a:ext cx="5344733" cy="338554"/>
          </a:xfrm>
          <a:prstGeom prst="rect">
            <a:avLst/>
          </a:prstGeom>
          <a:noFill/>
        </p:spPr>
        <p:txBody>
          <a:bodyPr wrap="none" rtlCol="0">
            <a:spAutoFit/>
          </a:bodyPr>
          <a:lstStyle/>
          <a:p>
            <a:r>
              <a:rPr lang="en-GB" sz="1600" dirty="0"/>
              <a:t>Base: Smokers (adults) who tried to stop in the past year</a:t>
            </a:r>
          </a:p>
        </p:txBody>
      </p:sp>
    </p:spTree>
    <p:extLst>
      <p:ext uri="{BB962C8B-B14F-4D97-AF65-F5344CB8AC3E}">
        <p14:creationId xmlns:p14="http://schemas.microsoft.com/office/powerpoint/2010/main" val="2370126118"/>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DD9147DCE5D39448439BAC925F17EAF" ma:contentTypeVersion="13" ma:contentTypeDescription="Create a new document." ma:contentTypeScope="" ma:versionID="98a36182e80fce830f6c1959f67f732d">
  <xsd:schema xmlns:xsd="http://www.w3.org/2001/XMLSchema" xmlns:xs="http://www.w3.org/2001/XMLSchema" xmlns:p="http://schemas.microsoft.com/office/2006/metadata/properties" xmlns:ns2="7b517193-b76b-4847-86d0-f7effd00a065" xmlns:ns3="64cf4f3d-fe9c-4791-a736-5ffb6a9cf343" targetNamespace="http://schemas.microsoft.com/office/2006/metadata/properties" ma:root="true" ma:fieldsID="432d58a1b050dac85319da7bffcb1962" ns2:_="" ns3:_="">
    <xsd:import namespace="7b517193-b76b-4847-86d0-f7effd00a065"/>
    <xsd:import namespace="64cf4f3d-fe9c-4791-a736-5ffb6a9cf343"/>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ObjectDetectorVersions" minOccurs="0"/>
                <xsd:element ref="ns3:SharedWithUsers" minOccurs="0"/>
                <xsd:element ref="ns3:SharedWithDetails" minOccurs="0"/>
                <xsd:element ref="ns2:MediaServiceSearchProperties" minOccurs="0"/>
                <xsd:element ref="ns2:MediaServiceDateTake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517193-b76b-4847-86d0-f7effd00a06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579a89b1-2c2c-4f7f-9bd7-7914fb13a02b"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6"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64cf4f3d-fe9c-4791-a736-5ffb6a9cf343"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147fe9c4-542b-4744-b805-c419a5587213}" ma:internalName="TaxCatchAll" ma:showField="CatchAllData" ma:web="64cf4f3d-fe9c-4791-a736-5ffb6a9cf343">
      <xsd:complexType>
        <xsd:complexContent>
          <xsd:extension base="dms:MultiChoiceLookup">
            <xsd:sequence>
              <xsd:element name="Value" type="dms:Lookup" maxOccurs="unbounded" minOccurs="0" nillable="true"/>
            </xsd:sequence>
          </xsd:extension>
        </xsd:complexContent>
      </xsd:complexType>
    </xsd:element>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7b517193-b76b-4847-86d0-f7effd00a065">
      <Terms xmlns="http://schemas.microsoft.com/office/infopath/2007/PartnerControls"/>
    </lcf76f155ced4ddcb4097134ff3c332f>
    <TaxCatchAll xmlns="64cf4f3d-fe9c-4791-a736-5ffb6a9cf343" xsi:nil="true"/>
  </documentManagement>
</p:properties>
</file>

<file path=customXml/itemProps1.xml><?xml version="1.0" encoding="utf-8"?>
<ds:datastoreItem xmlns:ds="http://schemas.openxmlformats.org/officeDocument/2006/customXml" ds:itemID="{4A6B7FCA-06EF-4A7D-BE43-38E9F430851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7b517193-b76b-4847-86d0-f7effd00a065"/>
    <ds:schemaRef ds:uri="64cf4f3d-fe9c-4791-a736-5ffb6a9cf3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732F272-75DA-424D-B4EE-9DAB72323132}">
  <ds:schemaRefs>
    <ds:schemaRef ds:uri="http://schemas.microsoft.com/sharepoint/v3/contenttype/forms"/>
  </ds:schemaRefs>
</ds:datastoreItem>
</file>

<file path=customXml/itemProps3.xml><?xml version="1.0" encoding="utf-8"?>
<ds:datastoreItem xmlns:ds="http://schemas.openxmlformats.org/officeDocument/2006/customXml" ds:itemID="{D050CBE3-1E2F-4C4E-BB31-9F031A2B5343}">
  <ds:schemaRefs>
    <ds:schemaRef ds:uri="http://schemas.microsoft.com/office/2006/metadata/properties"/>
    <ds:schemaRef ds:uri="http://schemas.microsoft.com/office/infopath/2007/PartnerControls"/>
    <ds:schemaRef ds:uri="7b517193-b76b-4847-86d0-f7effd00a065"/>
    <ds:schemaRef ds:uri="64cf4f3d-fe9c-4791-a736-5ffb6a9cf343"/>
  </ds:schemaRefs>
</ds:datastoreItem>
</file>

<file path=docMetadata/LabelInfo.xml><?xml version="1.0" encoding="utf-8"?>
<clbl:labelList xmlns:clbl="http://schemas.microsoft.com/office/2020/mipLabelMetadata">
  <clbl:label id="{1faf88fe-a998-4c5b-93c9-210a11d9a5c2}" enabled="0" method="" siteId="{1faf88fe-a998-4c5b-93c9-210a11d9a5c2}" removed="1"/>
</clbl:labelList>
</file>

<file path=docProps/app.xml><?xml version="1.0" encoding="utf-8"?>
<Properties xmlns="http://schemas.openxmlformats.org/officeDocument/2006/extended-properties" xmlns:vt="http://schemas.openxmlformats.org/officeDocument/2006/docPropsVTypes">
  <TotalTime>33038</TotalTime>
  <Words>672</Words>
  <Application>Microsoft Office PowerPoint</Application>
  <PresentationFormat>On-screen Show (4:3)</PresentationFormat>
  <Paragraphs>107</Paragraphs>
  <Slides>13</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13</vt:i4>
      </vt:variant>
    </vt:vector>
  </HeadingPairs>
  <TitlesOfParts>
    <vt:vector size="16" baseType="lpstr">
      <vt:lpstr>Arial</vt:lpstr>
      <vt:lpstr>Arial (body)</vt:lpstr>
      <vt:lpstr>Default Design</vt:lpstr>
      <vt:lpstr>Top-line findings on smoking in England from the Smoking Toolkit Study</vt:lpstr>
      <vt:lpstr>Cigarette smoking prevalence</vt:lpstr>
      <vt:lpstr>Smoking prevalence</vt:lpstr>
      <vt:lpstr>Change in cigarette smoking prevalence</vt:lpstr>
      <vt:lpstr>Cigarette smoking prevalence in  18-to-21-year-olds</vt:lpstr>
      <vt:lpstr>Cigarette smoking prevalence in  16-to-17-year-olds</vt:lpstr>
      <vt:lpstr>Stopped smoking in past 12 months</vt:lpstr>
      <vt:lpstr>Tried to stop smoking in past year</vt:lpstr>
      <vt:lpstr>Success rate for stopping in those who tried</vt:lpstr>
      <vt:lpstr>Tried to stop smoking in past year (aged 18-24)</vt:lpstr>
      <vt:lpstr>Success rate for stopping in those aged 18-24 who tried</vt:lpstr>
      <vt:lpstr>Uptake: prevalence of ever smoking in those aged 18-24</vt:lpstr>
      <vt:lpstr>Methods</vt:lpstr>
    </vt:vector>
  </TitlesOfParts>
  <Company>UCL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STS top lines</dc:title>
  <dc:creator>J Brown</dc:creator>
  <cp:lastModifiedBy>Vera Buss</cp:lastModifiedBy>
  <cp:revision>1300</cp:revision>
  <dcterms:created xsi:type="dcterms:W3CDTF">2006-06-19T10:26:17Z</dcterms:created>
  <dcterms:modified xsi:type="dcterms:W3CDTF">2026-06-12T10:51:59Z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0x0101006DD9147DCE5D39448439BAC925F17EAF</vt:lpwstr>
  </property>
  <property fmtid="{D5CDD505-2E9C-101B-9397-08002B2CF9AE}" pid="3" name="MediaServiceImageTags">
    <vt:lpwstr/>
  </property>
</Properties>
</file>