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notesSlides/notesSlide13.xml" ContentType="application/vnd.openxmlformats-officedocument.presentationml.notesSlide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notesSlides/notesSlide14.xml" ContentType="application/vnd.openxmlformats-officedocument.presentationml.notesSlide+xml"/>
  <Override PartName="/ppt/charts/chart31.xml" ContentType="application/vnd.openxmlformats-officedocument.drawingml.chart+xml"/>
  <Override PartName="/ppt/notesSlides/notesSlide15.xml" ContentType="application/vnd.openxmlformats-officedocument.presentationml.notesSlide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9"/>
  </p:notesMasterIdLst>
  <p:handoutMasterIdLst>
    <p:handoutMasterId r:id="rId50"/>
  </p:handoutMasterIdLst>
  <p:sldIdLst>
    <p:sldId id="367" r:id="rId5"/>
    <p:sldId id="460" r:id="rId6"/>
    <p:sldId id="461" r:id="rId7"/>
    <p:sldId id="439" r:id="rId8"/>
    <p:sldId id="498" r:id="rId9"/>
    <p:sldId id="501" r:id="rId10"/>
    <p:sldId id="519" r:id="rId11"/>
    <p:sldId id="440" r:id="rId12"/>
    <p:sldId id="537" r:id="rId13"/>
    <p:sldId id="546" r:id="rId14"/>
    <p:sldId id="504" r:id="rId15"/>
    <p:sldId id="502" r:id="rId16"/>
    <p:sldId id="517" r:id="rId17"/>
    <p:sldId id="506" r:id="rId18"/>
    <p:sldId id="530" r:id="rId19"/>
    <p:sldId id="509" r:id="rId20"/>
    <p:sldId id="536" r:id="rId21"/>
    <p:sldId id="507" r:id="rId22"/>
    <p:sldId id="531" r:id="rId23"/>
    <p:sldId id="508" r:id="rId24"/>
    <p:sldId id="532" r:id="rId25"/>
    <p:sldId id="520" r:id="rId26"/>
    <p:sldId id="533" r:id="rId27"/>
    <p:sldId id="511" r:id="rId28"/>
    <p:sldId id="534" r:id="rId29"/>
    <p:sldId id="512" r:id="rId30"/>
    <p:sldId id="535" r:id="rId31"/>
    <p:sldId id="539" r:id="rId32"/>
    <p:sldId id="540" r:id="rId33"/>
    <p:sldId id="516" r:id="rId34"/>
    <p:sldId id="441" r:id="rId35"/>
    <p:sldId id="442" r:id="rId36"/>
    <p:sldId id="443" r:id="rId37"/>
    <p:sldId id="497" r:id="rId38"/>
    <p:sldId id="515" r:id="rId39"/>
    <p:sldId id="503" r:id="rId40"/>
    <p:sldId id="538" r:id="rId41"/>
    <p:sldId id="463" r:id="rId42"/>
    <p:sldId id="543" r:id="rId43"/>
    <p:sldId id="544" r:id="rId44"/>
    <p:sldId id="545" r:id="rId45"/>
    <p:sldId id="513" r:id="rId46"/>
    <p:sldId id="518" r:id="rId47"/>
    <p:sldId id="452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3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CBBFAE4-39D8-C8CF-F4F0-56192B5124BD}" name="Buss, Vera" initials="VB" userId="S::rmjlvbu@ucl.ac.uk::a79c05a7-0a4c-47fe-9032-eb4ecc8bbc2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33333"/>
    <a:srgbClr val="EC419F"/>
    <a:srgbClr val="272880"/>
    <a:srgbClr val="1977C0"/>
    <a:srgbClr val="8182B5"/>
    <a:srgbClr val="FFFFFF"/>
    <a:srgbClr val="333399"/>
    <a:srgbClr val="E5007B"/>
    <a:srgbClr val="E40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1B525F-2138-4D0C-88B5-A6882499143A}" v="14" dt="2026-07-21T18:27:45.5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3979" autoAdjust="0"/>
  </p:normalViewPr>
  <p:slideViewPr>
    <p:cSldViewPr snapToGrid="0">
      <p:cViewPr varScale="1">
        <p:scale>
          <a:sx n="111" d="100"/>
          <a:sy n="111" d="100"/>
        </p:scale>
        <p:origin x="1644" y="96"/>
      </p:cViewPr>
      <p:guideLst>
        <p:guide orient="horz"/>
        <p:guide pos="3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7" d="100"/>
          <a:sy n="47" d="100"/>
        </p:scale>
        <p:origin x="-2323" y="-9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a Buss" userId="a79c05a7-0a4c-47fe-9032-eb4ecc8bbc26" providerId="ADAL" clId="{5CF203BF-B5A8-42DD-B7A7-5333B64E27AC}"/>
    <pc:docChg chg="modSld">
      <pc:chgData name="Vera Buss" userId="a79c05a7-0a4c-47fe-9032-eb4ecc8bbc26" providerId="ADAL" clId="{5CF203BF-B5A8-42DD-B7A7-5333B64E27AC}" dt="2026-07-21T18:29:01.387" v="519" actId="27918"/>
      <pc:docMkLst>
        <pc:docMk/>
      </pc:docMkLst>
      <pc:sldChg chg="modSp mod">
        <pc:chgData name="Vera Buss" userId="a79c05a7-0a4c-47fe-9032-eb4ecc8bbc26" providerId="ADAL" clId="{5CF203BF-B5A8-42DD-B7A7-5333B64E27AC}" dt="2026-07-21T18:00:53.112" v="289" actId="20577"/>
        <pc:sldMkLst>
          <pc:docMk/>
          <pc:sldMk cId="0" sldId="367"/>
        </pc:sldMkLst>
        <pc:spChg chg="mod">
          <ac:chgData name="Vera Buss" userId="a79c05a7-0a4c-47fe-9032-eb4ecc8bbc26" providerId="ADAL" clId="{5CF203BF-B5A8-42DD-B7A7-5333B64E27AC}" dt="2026-07-21T18:00:53.112" v="289" actId="20577"/>
          <ac:spMkLst>
            <pc:docMk/>
            <pc:sldMk cId="0" sldId="367"/>
            <ac:spMk id="3075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06:38.579" v="366" actId="27918"/>
        <pc:sldMkLst>
          <pc:docMk/>
          <pc:sldMk cId="3312915049" sldId="440"/>
        </pc:sldMkLst>
        <pc:spChg chg="mod">
          <ac:chgData name="Vera Buss" userId="a79c05a7-0a4c-47fe-9032-eb4ecc8bbc26" providerId="ADAL" clId="{5CF203BF-B5A8-42DD-B7A7-5333B64E27AC}" dt="2026-07-21T18:06:21.192" v="359" actId="20577"/>
          <ac:spMkLst>
            <pc:docMk/>
            <pc:sldMk cId="3312915049" sldId="440"/>
            <ac:spMk id="7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18:06.416" v="435" actId="27918"/>
        <pc:sldMkLst>
          <pc:docMk/>
          <pc:sldMk cId="117410865" sldId="441"/>
        </pc:sldMkLst>
        <pc:spChg chg="mod">
          <ac:chgData name="Vera Buss" userId="a79c05a7-0a4c-47fe-9032-eb4ecc8bbc26" providerId="ADAL" clId="{5CF203BF-B5A8-42DD-B7A7-5333B64E27AC}" dt="2026-07-21T18:17:47.647" v="429" actId="20577"/>
          <ac:spMkLst>
            <pc:docMk/>
            <pc:sldMk cId="117410865" sldId="441"/>
            <ac:spMk id="5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19:06.956" v="444" actId="27918"/>
        <pc:sldMkLst>
          <pc:docMk/>
          <pc:sldMk cId="1002169913" sldId="442"/>
        </pc:sldMkLst>
        <pc:spChg chg="mod">
          <ac:chgData name="Vera Buss" userId="a79c05a7-0a4c-47fe-9032-eb4ecc8bbc26" providerId="ADAL" clId="{5CF203BF-B5A8-42DD-B7A7-5333B64E27AC}" dt="2026-07-21T18:18:48.965" v="438" actId="20577"/>
          <ac:spMkLst>
            <pc:docMk/>
            <pc:sldMk cId="1002169913" sldId="442"/>
            <ac:spMk id="5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21:36.544" v="467" actId="27918"/>
        <pc:sldMkLst>
          <pc:docMk/>
          <pc:sldMk cId="2212734440" sldId="443"/>
        </pc:sldMkLst>
        <pc:spChg chg="mod">
          <ac:chgData name="Vera Buss" userId="a79c05a7-0a4c-47fe-9032-eb4ecc8bbc26" providerId="ADAL" clId="{5CF203BF-B5A8-42DD-B7A7-5333B64E27AC}" dt="2026-07-21T18:21:06.863" v="456" actId="20577"/>
          <ac:spMkLst>
            <pc:docMk/>
            <pc:sldMk cId="2212734440" sldId="443"/>
            <ac:spMk id="5" creationId="{00000000-0000-0000-0000-000000000000}"/>
          </ac:spMkLst>
        </pc:spChg>
      </pc:sldChg>
      <pc:sldChg chg="mod">
        <pc:chgData name="Vera Buss" userId="a79c05a7-0a4c-47fe-9032-eb4ecc8bbc26" providerId="ADAL" clId="{5CF203BF-B5A8-42DD-B7A7-5333B64E27AC}" dt="2026-07-21T18:23:14.916" v="472" actId="27918"/>
        <pc:sldMkLst>
          <pc:docMk/>
          <pc:sldMk cId="706437633" sldId="463"/>
        </pc:sldMkLst>
      </pc:sldChg>
      <pc:sldChg chg="modSp mod">
        <pc:chgData name="Vera Buss" userId="a79c05a7-0a4c-47fe-9032-eb4ecc8bbc26" providerId="ADAL" clId="{5CF203BF-B5A8-42DD-B7A7-5333B64E27AC}" dt="2026-07-21T18:02:41.625" v="315" actId="20577"/>
        <pc:sldMkLst>
          <pc:docMk/>
          <pc:sldMk cId="1769597980" sldId="498"/>
        </pc:sldMkLst>
        <pc:spChg chg="mod">
          <ac:chgData name="Vera Buss" userId="a79c05a7-0a4c-47fe-9032-eb4ecc8bbc26" providerId="ADAL" clId="{5CF203BF-B5A8-42DD-B7A7-5333B64E27AC}" dt="2026-07-21T18:02:41.625" v="315" actId="20577"/>
          <ac:spMkLst>
            <pc:docMk/>
            <pc:sldMk cId="1769597980" sldId="498"/>
            <ac:spMk id="9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04:37.432" v="329" actId="20577"/>
        <pc:sldMkLst>
          <pc:docMk/>
          <pc:sldMk cId="2961966482" sldId="501"/>
        </pc:sldMkLst>
        <pc:spChg chg="mod">
          <ac:chgData name="Vera Buss" userId="a79c05a7-0a4c-47fe-9032-eb4ecc8bbc26" providerId="ADAL" clId="{5CF203BF-B5A8-42DD-B7A7-5333B64E27AC}" dt="2026-07-21T18:04:37.432" v="329" actId="20577"/>
          <ac:spMkLst>
            <pc:docMk/>
            <pc:sldMk cId="2961966482" sldId="501"/>
            <ac:spMk id="9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14:58.029" v="425" actId="20577"/>
        <pc:sldMkLst>
          <pc:docMk/>
          <pc:sldMk cId="788693833" sldId="502"/>
        </pc:sldMkLst>
        <pc:spChg chg="mod">
          <ac:chgData name="Vera Buss" userId="a79c05a7-0a4c-47fe-9032-eb4ecc8bbc26" providerId="ADAL" clId="{5CF203BF-B5A8-42DD-B7A7-5333B64E27AC}" dt="2026-07-21T18:14:58.029" v="425" actId="20577"/>
          <ac:spMkLst>
            <pc:docMk/>
            <pc:sldMk cId="788693833" sldId="502"/>
            <ac:spMk id="7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25:14.310" v="492" actId="27918"/>
        <pc:sldMkLst>
          <pc:docMk/>
          <pc:sldMk cId="1904447621" sldId="503"/>
        </pc:sldMkLst>
        <pc:spChg chg="mod">
          <ac:chgData name="Vera Buss" userId="a79c05a7-0a4c-47fe-9032-eb4ecc8bbc26" providerId="ADAL" clId="{5CF203BF-B5A8-42DD-B7A7-5333B64E27AC}" dt="2026-07-21T18:24:53.291" v="486" actId="20577"/>
          <ac:spMkLst>
            <pc:docMk/>
            <pc:sldMk cId="1904447621" sldId="503"/>
            <ac:spMk id="5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13:41.642" v="412" actId="27918"/>
        <pc:sldMkLst>
          <pc:docMk/>
          <pc:sldMk cId="3119246364" sldId="504"/>
        </pc:sldMkLst>
        <pc:spChg chg="mod">
          <ac:chgData name="Vera Buss" userId="a79c05a7-0a4c-47fe-9032-eb4ecc8bbc26" providerId="ADAL" clId="{5CF203BF-B5A8-42DD-B7A7-5333B64E27AC}" dt="2026-07-21T18:13:21.786" v="406" actId="20577"/>
          <ac:spMkLst>
            <pc:docMk/>
            <pc:sldMk cId="3119246364" sldId="504"/>
            <ac:spMk id="7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27:59.721" v="516" actId="27918"/>
        <pc:sldMkLst>
          <pc:docMk/>
          <pc:sldMk cId="1852431358" sldId="513"/>
        </pc:sldMkLst>
        <pc:spChg chg="mod">
          <ac:chgData name="Vera Buss" userId="a79c05a7-0a4c-47fe-9032-eb4ecc8bbc26" providerId="ADAL" clId="{5CF203BF-B5A8-42DD-B7A7-5333B64E27AC}" dt="2026-07-21T18:27:33.066" v="507" actId="20577"/>
          <ac:spMkLst>
            <pc:docMk/>
            <pc:sldMk cId="1852431358" sldId="513"/>
            <ac:spMk id="11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06:06.744" v="347" actId="20577"/>
        <pc:sldMkLst>
          <pc:docMk/>
          <pc:sldMk cId="3689483089" sldId="519"/>
        </pc:sldMkLst>
        <pc:spChg chg="mod">
          <ac:chgData name="Vera Buss" userId="a79c05a7-0a4c-47fe-9032-eb4ecc8bbc26" providerId="ADAL" clId="{5CF203BF-B5A8-42DD-B7A7-5333B64E27AC}" dt="2026-07-21T18:06:06.744" v="347" actId="20577"/>
          <ac:spMkLst>
            <pc:docMk/>
            <pc:sldMk cId="3689483089" sldId="519"/>
            <ac:spMk id="9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08:34.759" v="382" actId="27918"/>
        <pc:sldMkLst>
          <pc:docMk/>
          <pc:sldMk cId="2376862185" sldId="537"/>
        </pc:sldMkLst>
        <pc:spChg chg="mod">
          <ac:chgData name="Vera Buss" userId="a79c05a7-0a4c-47fe-9032-eb4ecc8bbc26" providerId="ADAL" clId="{5CF203BF-B5A8-42DD-B7A7-5333B64E27AC}" dt="2026-07-21T18:08:02.008" v="371" actId="20577"/>
          <ac:spMkLst>
            <pc:docMk/>
            <pc:sldMk cId="2376862185" sldId="537"/>
            <ac:spMk id="7" creationId="{00000000-0000-0000-0000-000000000000}"/>
          </ac:spMkLst>
        </pc:spChg>
      </pc:sldChg>
      <pc:sldChg chg="modSp mod">
        <pc:chgData name="Vera Buss" userId="a79c05a7-0a4c-47fe-9032-eb4ecc8bbc26" providerId="ADAL" clId="{5CF203BF-B5A8-42DD-B7A7-5333B64E27AC}" dt="2026-07-21T18:29:01.387" v="519" actId="27918"/>
        <pc:sldMkLst>
          <pc:docMk/>
          <pc:sldMk cId="1564047062" sldId="538"/>
        </pc:sldMkLst>
        <pc:spChg chg="mod">
          <ac:chgData name="Vera Buss" userId="a79c05a7-0a4c-47fe-9032-eb4ecc8bbc26" providerId="ADAL" clId="{5CF203BF-B5A8-42DD-B7A7-5333B64E27AC}" dt="2026-07-21T18:26:00.565" v="497" actId="20577"/>
          <ac:spMkLst>
            <pc:docMk/>
            <pc:sldMk cId="1564047062" sldId="538"/>
            <ac:spMk id="5" creationId="{00000000-0000-0000-0000-000000000000}"/>
          </ac:spMkLst>
        </pc:spChg>
      </pc:sldChg>
      <pc:sldChg chg="mod">
        <pc:chgData name="Vera Buss" userId="a79c05a7-0a4c-47fe-9032-eb4ecc8bbc26" providerId="ADAL" clId="{5CF203BF-B5A8-42DD-B7A7-5333B64E27AC}" dt="2026-07-21T18:23:43.106" v="475" actId="27918"/>
        <pc:sldMkLst>
          <pc:docMk/>
          <pc:sldMk cId="831157767" sldId="543"/>
        </pc:sldMkLst>
      </pc:sldChg>
      <pc:sldChg chg="mod">
        <pc:chgData name="Vera Buss" userId="a79c05a7-0a4c-47fe-9032-eb4ecc8bbc26" providerId="ADAL" clId="{5CF203BF-B5A8-42DD-B7A7-5333B64E27AC}" dt="2026-07-21T18:24:05.617" v="478" actId="27918"/>
        <pc:sldMkLst>
          <pc:docMk/>
          <pc:sldMk cId="1337018383" sldId="544"/>
        </pc:sldMkLst>
      </pc:sldChg>
      <pc:sldChg chg="mod">
        <pc:chgData name="Vera Buss" userId="a79c05a7-0a4c-47fe-9032-eb4ecc8bbc26" providerId="ADAL" clId="{5CF203BF-B5A8-42DD-B7A7-5333B64E27AC}" dt="2026-07-21T18:24:27.428" v="481" actId="27918"/>
        <pc:sldMkLst>
          <pc:docMk/>
          <pc:sldMk cId="3974399786" sldId="545"/>
        </pc:sldMkLst>
      </pc:sldChg>
      <pc:sldChg chg="modSp mod">
        <pc:chgData name="Vera Buss" userId="a79c05a7-0a4c-47fe-9032-eb4ecc8bbc26" providerId="ADAL" clId="{5CF203BF-B5A8-42DD-B7A7-5333B64E27AC}" dt="2026-07-21T18:12:22.055" v="397" actId="27918"/>
        <pc:sldMkLst>
          <pc:docMk/>
          <pc:sldMk cId="1358051019" sldId="546"/>
        </pc:sldMkLst>
        <pc:spChg chg="mod">
          <ac:chgData name="Vera Buss" userId="a79c05a7-0a4c-47fe-9032-eb4ecc8bbc26" providerId="ADAL" clId="{5CF203BF-B5A8-42DD-B7A7-5333B64E27AC}" dt="2026-07-21T18:11:56.565" v="387" actId="20577"/>
          <ac:spMkLst>
            <pc:docMk/>
            <pc:sldMk cId="1358051019" sldId="546"/>
            <ac:spMk id="7" creationId="{6823FD41-41FA-E5DC-DF8F-22E46504008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80698940410236E-2"/>
          <c:y val="5.0663030166176785E-2"/>
          <c:w val="0.88204144478535096"/>
          <c:h val="0.7326959280698748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</c:v>
                </c:pt>
              </c:strCache>
            </c:strRef>
          </c:tx>
          <c:spPr>
            <a:ln w="22225">
              <a:solidFill>
                <a:srgbClr val="2F2F98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5.2</c:v>
                </c:pt>
                <c:pt idx="1">
                  <c:v>4.7</c:v>
                </c:pt>
                <c:pt idx="2">
                  <c:v>5.0999999999999996</c:v>
                </c:pt>
                <c:pt idx="3">
                  <c:v>5.3</c:v>
                </c:pt>
                <c:pt idx="4">
                  <c:v>4.5</c:v>
                </c:pt>
                <c:pt idx="5">
                  <c:v>5.5</c:v>
                </c:pt>
                <c:pt idx="6">
                  <c:v>5.4</c:v>
                </c:pt>
                <c:pt idx="7">
                  <c:v>6.3</c:v>
                </c:pt>
                <c:pt idx="8">
                  <c:v>5.6</c:v>
                </c:pt>
                <c:pt idx="9">
                  <c:v>5.6</c:v>
                </c:pt>
                <c:pt idx="10">
                  <c:v>5.6</c:v>
                </c:pt>
                <c:pt idx="11">
                  <c:v>6.4</c:v>
                </c:pt>
                <c:pt idx="12">
                  <c:v>5.4</c:v>
                </c:pt>
                <c:pt idx="13">
                  <c:v>5.5</c:v>
                </c:pt>
                <c:pt idx="14">
                  <c:v>5.6</c:v>
                </c:pt>
                <c:pt idx="15">
                  <c:v>5.7</c:v>
                </c:pt>
                <c:pt idx="16">
                  <c:v>5.7</c:v>
                </c:pt>
                <c:pt idx="17">
                  <c:v>5.2</c:v>
                </c:pt>
                <c:pt idx="18">
                  <c:v>6</c:v>
                </c:pt>
                <c:pt idx="19">
                  <c:v>5.7</c:v>
                </c:pt>
                <c:pt idx="20">
                  <c:v>4.9000000000000004</c:v>
                </c:pt>
                <c:pt idx="21">
                  <c:v>5.0999999999999996</c:v>
                </c:pt>
                <c:pt idx="22">
                  <c:v>5.4</c:v>
                </c:pt>
                <c:pt idx="23">
                  <c:v>5.5</c:v>
                </c:pt>
                <c:pt idx="24">
                  <c:v>5</c:v>
                </c:pt>
                <c:pt idx="25">
                  <c:v>4.8</c:v>
                </c:pt>
                <c:pt idx="26">
                  <c:v>6.3</c:v>
                </c:pt>
                <c:pt idx="27">
                  <c:v>7</c:v>
                </c:pt>
                <c:pt idx="28">
                  <c:v>6.3</c:v>
                </c:pt>
                <c:pt idx="29">
                  <c:v>6.8</c:v>
                </c:pt>
                <c:pt idx="30">
                  <c:v>6.7</c:v>
                </c:pt>
                <c:pt idx="31">
                  <c:v>7.3</c:v>
                </c:pt>
                <c:pt idx="32">
                  <c:v>7.1</c:v>
                </c:pt>
                <c:pt idx="33">
                  <c:v>7.7</c:v>
                </c:pt>
                <c:pt idx="34">
                  <c:v>9.3000000000000007</c:v>
                </c:pt>
                <c:pt idx="35">
                  <c:v>9.6</c:v>
                </c:pt>
                <c:pt idx="36">
                  <c:v>11.1</c:v>
                </c:pt>
                <c:pt idx="37">
                  <c:v>11</c:v>
                </c:pt>
                <c:pt idx="38">
                  <c:v>11.8</c:v>
                </c:pt>
                <c:pt idx="39">
                  <c:v>12.3</c:v>
                </c:pt>
                <c:pt idx="40">
                  <c:v>12.2</c:v>
                </c:pt>
                <c:pt idx="41">
                  <c:v>11.8</c:v>
                </c:pt>
                <c:pt idx="42">
                  <c:v>14</c:v>
                </c:pt>
                <c:pt idx="43">
                  <c:v>12.5</c:v>
                </c:pt>
                <c:pt idx="44">
                  <c:v>12.7</c:v>
                </c:pt>
                <c:pt idx="45">
                  <c:v>14.8</c:v>
                </c:pt>
                <c:pt idx="46">
                  <c:v>14.3</c:v>
                </c:pt>
                <c:pt idx="47">
                  <c:v>14.3</c:v>
                </c:pt>
                <c:pt idx="48">
                  <c:v>14.2</c:v>
                </c:pt>
                <c:pt idx="49">
                  <c:v>13.7</c:v>
                </c:pt>
                <c:pt idx="50">
                  <c:v>13.3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CC-4510-812E-4D5D2F7B08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HTP</c:v>
                </c:pt>
              </c:strCache>
            </c:strRef>
          </c:tx>
          <c:spPr>
            <a:ln w="22225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12">
                  <c:v>0.1</c:v>
                </c:pt>
                <c:pt idx="13">
                  <c:v>0.1</c:v>
                </c:pt>
                <c:pt idx="14">
                  <c:v>0.1</c:v>
                </c:pt>
                <c:pt idx="15">
                  <c:v>0.1</c:v>
                </c:pt>
                <c:pt idx="16">
                  <c:v>0.1</c:v>
                </c:pt>
                <c:pt idx="17">
                  <c:v>0.2</c:v>
                </c:pt>
                <c:pt idx="18">
                  <c:v>0.2</c:v>
                </c:pt>
                <c:pt idx="19">
                  <c:v>0</c:v>
                </c:pt>
                <c:pt idx="20">
                  <c:v>0.1</c:v>
                </c:pt>
                <c:pt idx="21">
                  <c:v>0</c:v>
                </c:pt>
                <c:pt idx="22">
                  <c:v>0.1</c:v>
                </c:pt>
                <c:pt idx="23">
                  <c:v>0.1</c:v>
                </c:pt>
                <c:pt idx="24">
                  <c:v>0.2</c:v>
                </c:pt>
                <c:pt idx="25">
                  <c:v>0.2</c:v>
                </c:pt>
                <c:pt idx="26">
                  <c:v>0.1</c:v>
                </c:pt>
                <c:pt idx="27">
                  <c:v>0.1</c:v>
                </c:pt>
                <c:pt idx="28">
                  <c:v>0.2</c:v>
                </c:pt>
                <c:pt idx="29">
                  <c:v>0.2</c:v>
                </c:pt>
                <c:pt idx="30">
                  <c:v>0.3</c:v>
                </c:pt>
                <c:pt idx="31">
                  <c:v>0.3</c:v>
                </c:pt>
                <c:pt idx="32">
                  <c:v>0.3</c:v>
                </c:pt>
                <c:pt idx="33">
                  <c:v>0.3</c:v>
                </c:pt>
                <c:pt idx="34">
                  <c:v>0.2</c:v>
                </c:pt>
                <c:pt idx="35">
                  <c:v>0.4</c:v>
                </c:pt>
                <c:pt idx="36">
                  <c:v>0.3</c:v>
                </c:pt>
                <c:pt idx="37">
                  <c:v>0.2</c:v>
                </c:pt>
                <c:pt idx="38">
                  <c:v>0.2</c:v>
                </c:pt>
                <c:pt idx="39">
                  <c:v>0.4</c:v>
                </c:pt>
                <c:pt idx="40">
                  <c:v>0.2</c:v>
                </c:pt>
                <c:pt idx="41">
                  <c:v>0.2</c:v>
                </c:pt>
                <c:pt idx="42">
                  <c:v>0.2</c:v>
                </c:pt>
                <c:pt idx="43">
                  <c:v>0.3</c:v>
                </c:pt>
                <c:pt idx="44">
                  <c:v>0.3</c:v>
                </c:pt>
                <c:pt idx="45">
                  <c:v>0.2</c:v>
                </c:pt>
                <c:pt idx="46">
                  <c:v>0.4</c:v>
                </c:pt>
                <c:pt idx="47">
                  <c:v>0.3</c:v>
                </c:pt>
                <c:pt idx="48">
                  <c:v>0.3</c:v>
                </c:pt>
                <c:pt idx="49">
                  <c:v>0.4</c:v>
                </c:pt>
                <c:pt idx="50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63D-4C43-A3A7-576D2967765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Pouch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Sheet1!$D$2:$D$52</c:f>
              <c:numCache>
                <c:formatCode>General</c:formatCode>
                <c:ptCount val="51"/>
                <c:pt idx="28">
                  <c:v>0.2</c:v>
                </c:pt>
                <c:pt idx="29">
                  <c:v>0.2</c:v>
                </c:pt>
                <c:pt idx="30">
                  <c:v>0.3</c:v>
                </c:pt>
                <c:pt idx="31">
                  <c:v>0.3</c:v>
                </c:pt>
                <c:pt idx="32">
                  <c:v>0.4</c:v>
                </c:pt>
                <c:pt idx="33">
                  <c:v>0.4</c:v>
                </c:pt>
                <c:pt idx="34">
                  <c:v>0.2</c:v>
                </c:pt>
                <c:pt idx="35">
                  <c:v>0.4</c:v>
                </c:pt>
                <c:pt idx="36">
                  <c:v>0.3</c:v>
                </c:pt>
                <c:pt idx="37">
                  <c:v>0.4</c:v>
                </c:pt>
                <c:pt idx="38">
                  <c:v>0.3</c:v>
                </c:pt>
                <c:pt idx="39">
                  <c:v>0.6</c:v>
                </c:pt>
                <c:pt idx="40">
                  <c:v>1</c:v>
                </c:pt>
                <c:pt idx="41">
                  <c:v>0.7</c:v>
                </c:pt>
                <c:pt idx="42">
                  <c:v>1.1000000000000001</c:v>
                </c:pt>
                <c:pt idx="43">
                  <c:v>0.9</c:v>
                </c:pt>
                <c:pt idx="44">
                  <c:v>0.9</c:v>
                </c:pt>
                <c:pt idx="45">
                  <c:v>1</c:v>
                </c:pt>
                <c:pt idx="46">
                  <c:v>1.5</c:v>
                </c:pt>
                <c:pt idx="47">
                  <c:v>1.9</c:v>
                </c:pt>
                <c:pt idx="48">
                  <c:v>1.6</c:v>
                </c:pt>
                <c:pt idx="49">
                  <c:v>1.7</c:v>
                </c:pt>
                <c:pt idx="50">
                  <c:v>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63D-4C43-A3A7-576D29677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086200"/>
        <c:axId val="270087376"/>
      </c:lineChart>
      <c:catAx>
        <c:axId val="270086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70087376"/>
        <c:crosses val="autoZero"/>
        <c:auto val="1"/>
        <c:lblAlgn val="ctr"/>
        <c:lblOffset val="100"/>
        <c:noMultiLvlLbl val="0"/>
      </c:catAx>
      <c:valAx>
        <c:axId val="270087376"/>
        <c:scaling>
          <c:orientation val="minMax"/>
          <c:max val="5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GB" sz="1600" b="0" dirty="0"/>
                  <a:t>Percent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70086200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82338300741218773"/>
          <c:y val="6.74556007297403E-2"/>
          <c:w val="0.11651961736875353"/>
          <c:h val="0.24638510574845451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 smoked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43.5</c:v>
                </c:pt>
                <c:pt idx="1">
                  <c:v>77.3</c:v>
                </c:pt>
                <c:pt idx="2">
                  <c:v>82.3</c:v>
                </c:pt>
                <c:pt idx="3">
                  <c:v>67.3</c:v>
                </c:pt>
                <c:pt idx="4">
                  <c:v>73.400000000000006</c:v>
                </c:pt>
                <c:pt idx="5">
                  <c:v>74</c:v>
                </c:pt>
                <c:pt idx="6">
                  <c:v>78.8</c:v>
                </c:pt>
                <c:pt idx="7">
                  <c:v>85.2</c:v>
                </c:pt>
                <c:pt idx="8">
                  <c:v>79.2</c:v>
                </c:pt>
                <c:pt idx="9">
                  <c:v>77</c:v>
                </c:pt>
                <c:pt idx="10">
                  <c:v>66.7</c:v>
                </c:pt>
                <c:pt idx="11">
                  <c:v>81.2</c:v>
                </c:pt>
                <c:pt idx="12">
                  <c:v>84.1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F5-47C6-821A-78721A7D37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Stopped &gt;1y ago</c:v>
                </c:pt>
              </c:strCache>
            </c:strRef>
          </c:tx>
          <c:spPr>
            <a:ln w="28575" cap="rnd">
              <a:solidFill>
                <a:srgbClr val="27288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72.599999999999994</c:v>
                </c:pt>
                <c:pt idx="1">
                  <c:v>84.8</c:v>
                </c:pt>
                <c:pt idx="2">
                  <c:v>76.900000000000006</c:v>
                </c:pt>
                <c:pt idx="3">
                  <c:v>95.4</c:v>
                </c:pt>
                <c:pt idx="4">
                  <c:v>92.2</c:v>
                </c:pt>
                <c:pt idx="5">
                  <c:v>92.5</c:v>
                </c:pt>
                <c:pt idx="6">
                  <c:v>90.3</c:v>
                </c:pt>
                <c:pt idx="7">
                  <c:v>89</c:v>
                </c:pt>
                <c:pt idx="8">
                  <c:v>92.2</c:v>
                </c:pt>
                <c:pt idx="9">
                  <c:v>87.7</c:v>
                </c:pt>
                <c:pt idx="10">
                  <c:v>89.6</c:v>
                </c:pt>
                <c:pt idx="11">
                  <c:v>88.1</c:v>
                </c:pt>
                <c:pt idx="12">
                  <c:v>89.7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F5-47C6-821A-78721A7D37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Stopped in last year</c:v>
                </c:pt>
              </c:strCache>
            </c:strRef>
          </c:tx>
          <c:spPr>
            <a:ln w="28575" cap="rnd">
              <a:solidFill>
                <a:srgbClr val="EC419F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71.5</c:v>
                </c:pt>
                <c:pt idx="1">
                  <c:v>89.9</c:v>
                </c:pt>
                <c:pt idx="2">
                  <c:v>84.7</c:v>
                </c:pt>
                <c:pt idx="3">
                  <c:v>93.6</c:v>
                </c:pt>
                <c:pt idx="4">
                  <c:v>87.5</c:v>
                </c:pt>
                <c:pt idx="5">
                  <c:v>82.2</c:v>
                </c:pt>
                <c:pt idx="6">
                  <c:v>81.5</c:v>
                </c:pt>
                <c:pt idx="7">
                  <c:v>87.3</c:v>
                </c:pt>
                <c:pt idx="8">
                  <c:v>90.9</c:v>
                </c:pt>
                <c:pt idx="9">
                  <c:v>89.7</c:v>
                </c:pt>
                <c:pt idx="10">
                  <c:v>90.9</c:v>
                </c:pt>
                <c:pt idx="11">
                  <c:v>83.2</c:v>
                </c:pt>
                <c:pt idx="12">
                  <c:v>93.7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69-474B-9671-D300FD30DFA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Smoking</c:v>
                </c:pt>
              </c:strCache>
            </c:strRef>
          </c:tx>
          <c:spPr>
            <a:ln w="28575" cap="rnd">
              <a:solidFill>
                <a:srgbClr val="1977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Sheet1!$E$2:$E$14</c:f>
              <c:numCache>
                <c:formatCode>General</c:formatCode>
                <c:ptCount val="13"/>
                <c:pt idx="0">
                  <c:v>47.2</c:v>
                </c:pt>
                <c:pt idx="1">
                  <c:v>60.3</c:v>
                </c:pt>
                <c:pt idx="2">
                  <c:v>60.3</c:v>
                </c:pt>
                <c:pt idx="3">
                  <c:v>63.2</c:v>
                </c:pt>
                <c:pt idx="4">
                  <c:v>58.9</c:v>
                </c:pt>
                <c:pt idx="5">
                  <c:v>64.3</c:v>
                </c:pt>
                <c:pt idx="6">
                  <c:v>68.7</c:v>
                </c:pt>
                <c:pt idx="7">
                  <c:v>69.7</c:v>
                </c:pt>
                <c:pt idx="8">
                  <c:v>67.099999999999994</c:v>
                </c:pt>
                <c:pt idx="9">
                  <c:v>71.3</c:v>
                </c:pt>
                <c:pt idx="10">
                  <c:v>73</c:v>
                </c:pt>
                <c:pt idx="11">
                  <c:v>74.599999999999994</c:v>
                </c:pt>
                <c:pt idx="12">
                  <c:v>69.099999999999994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69-474B-9671-D300FD30DF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8224"/>
        <c:axId val="1027808"/>
      </c:lineChart>
      <c:catAx>
        <c:axId val="102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7808"/>
        <c:crosses val="autoZero"/>
        <c:auto val="1"/>
        <c:lblAlgn val="ctr"/>
        <c:lblOffset val="100"/>
        <c:noMultiLvlLbl val="0"/>
      </c:catAx>
      <c:valAx>
        <c:axId val="1027808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dirty="0">
                    <a:solidFill>
                      <a:schemeClr val="tx1"/>
                    </a:solidFill>
                  </a:rPr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135802469135799"/>
          <c:y val="0.48483405631022614"/>
          <c:w val="0.27160493827160492"/>
          <c:h val="0.313423242744140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149217458928746E-2"/>
          <c:y val="4.4308474804869047E-2"/>
          <c:w val="0.8589003110722272"/>
          <c:h val="0.70673476117676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 smoked</c:v>
                </c:pt>
              </c:strCache>
            </c:strRef>
          </c:tx>
          <c:spPr>
            <a:ln w="508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Nicotine containing</c:v>
                </c:pt>
                <c:pt idx="1">
                  <c:v>Disposable</c:v>
                </c:pt>
                <c:pt idx="2">
                  <c:v>Rechargeable with pre-filled cartridges</c:v>
                </c:pt>
                <c:pt idx="3">
                  <c:v>Rechargeable with tank to refill</c:v>
                </c:pt>
                <c:pt idx="4">
                  <c:v>Mod system</c:v>
                </c:pt>
                <c:pt idx="5">
                  <c:v>Unknown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95.2</c:v>
                </c:pt>
                <c:pt idx="1">
                  <c:v>23.4</c:v>
                </c:pt>
                <c:pt idx="2">
                  <c:v>26.2</c:v>
                </c:pt>
                <c:pt idx="3">
                  <c:v>34.9</c:v>
                </c:pt>
                <c:pt idx="4" formatCode="0.0">
                  <c:v>14.2</c:v>
                </c:pt>
                <c:pt idx="5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F5-47C3-98E9-2AD0EC2789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Stopped &gt;1y ago</c:v>
                </c:pt>
              </c:strCache>
            </c:strRef>
          </c:tx>
          <c:spPr>
            <a:solidFill>
              <a:srgbClr val="272880"/>
            </a:solidFill>
            <a:ln w="50800"/>
          </c:spPr>
          <c:invertIfNegative val="0"/>
          <c:cat>
            <c:strRef>
              <c:f>Sheet1!$A$2:$A$7</c:f>
              <c:strCache>
                <c:ptCount val="6"/>
                <c:pt idx="0">
                  <c:v>Nicotine containing</c:v>
                </c:pt>
                <c:pt idx="1">
                  <c:v>Disposable</c:v>
                </c:pt>
                <c:pt idx="2">
                  <c:v>Rechargeable with pre-filled cartridges</c:v>
                </c:pt>
                <c:pt idx="3">
                  <c:v>Rechargeable with tank to refill</c:v>
                </c:pt>
                <c:pt idx="4">
                  <c:v>Mod system</c:v>
                </c:pt>
                <c:pt idx="5">
                  <c:v>Unknown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86.9</c:v>
                </c:pt>
                <c:pt idx="1">
                  <c:v>12.1</c:v>
                </c:pt>
                <c:pt idx="2">
                  <c:v>21.7</c:v>
                </c:pt>
                <c:pt idx="3">
                  <c:v>47</c:v>
                </c:pt>
                <c:pt idx="4">
                  <c:v>18</c:v>
                </c:pt>
                <c:pt idx="5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F5-47C3-98E9-2AD0EC2789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Stopped in last year</c:v>
                </c:pt>
              </c:strCache>
            </c:strRef>
          </c:tx>
          <c:spPr>
            <a:solidFill>
              <a:srgbClr val="EC419F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Nicotine containing</c:v>
                </c:pt>
                <c:pt idx="1">
                  <c:v>Disposable</c:v>
                </c:pt>
                <c:pt idx="2">
                  <c:v>Rechargeable with pre-filled cartridges</c:v>
                </c:pt>
                <c:pt idx="3">
                  <c:v>Rechargeable with tank to refill</c:v>
                </c:pt>
                <c:pt idx="4">
                  <c:v>Mod system</c:v>
                </c:pt>
                <c:pt idx="5">
                  <c:v>Unknown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93.3</c:v>
                </c:pt>
                <c:pt idx="1">
                  <c:v>18.899999999999999</c:v>
                </c:pt>
                <c:pt idx="2">
                  <c:v>25.5</c:v>
                </c:pt>
                <c:pt idx="3">
                  <c:v>40.299999999999997</c:v>
                </c:pt>
                <c:pt idx="4">
                  <c:v>15.3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68-4882-913F-26DA9974C48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Smoking</c:v>
                </c:pt>
              </c:strCache>
            </c:strRef>
          </c:tx>
          <c:spPr>
            <a:solidFill>
              <a:srgbClr val="1977C0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Nicotine containing</c:v>
                </c:pt>
                <c:pt idx="1">
                  <c:v>Disposable</c:v>
                </c:pt>
                <c:pt idx="2">
                  <c:v>Rechargeable with pre-filled cartridges</c:v>
                </c:pt>
                <c:pt idx="3">
                  <c:v>Rechargeable with tank to refill</c:v>
                </c:pt>
                <c:pt idx="4">
                  <c:v>Mod system</c:v>
                </c:pt>
                <c:pt idx="5">
                  <c:v>Unknown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91</c:v>
                </c:pt>
                <c:pt idx="1">
                  <c:v>24.8</c:v>
                </c:pt>
                <c:pt idx="2">
                  <c:v>24.4</c:v>
                </c:pt>
                <c:pt idx="3">
                  <c:v>35.5</c:v>
                </c:pt>
                <c:pt idx="4">
                  <c:v>11.7</c:v>
                </c:pt>
                <c:pt idx="5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68-4882-913F-26DA9974C4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6280"/>
        <c:axId val="324165104"/>
      </c:barChart>
      <c:catAx>
        <c:axId val="324166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/>
          <a:lstStyle/>
          <a:p>
            <a:pPr>
              <a:defRPr sz="1200"/>
            </a:pPr>
            <a:endParaRPr lang="en-US"/>
          </a:p>
        </c:txPr>
        <c:crossAx val="324165104"/>
        <c:crosses val="autoZero"/>
        <c:auto val="1"/>
        <c:lblAlgn val="ctr"/>
        <c:lblOffset val="100"/>
        <c:noMultiLvlLbl val="0"/>
      </c:catAx>
      <c:valAx>
        <c:axId val="324165104"/>
        <c:scaling>
          <c:orientation val="minMax"/>
          <c:max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 err="1"/>
                  <a:t>Percent</a:t>
                </a:r>
                <a:endParaRPr lang="en-GB" sz="16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4166280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71742405463205983"/>
          <c:y val="2.3485931869801916E-2"/>
          <c:w val="0.28257594536794012"/>
          <c:h val="0.30500982693881296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Disposable</c:v>
                </c:pt>
              </c:strCache>
            </c:strRef>
          </c:tx>
          <c:spPr>
            <a:ln w="28575" cap="rnd">
              <a:solidFill>
                <a:srgbClr val="E5007B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7.7</c:v>
                </c:pt>
                <c:pt idx="1">
                  <c:v>4.3</c:v>
                </c:pt>
                <c:pt idx="2">
                  <c:v>4.9000000000000004</c:v>
                </c:pt>
                <c:pt idx="3">
                  <c:v>5</c:v>
                </c:pt>
                <c:pt idx="4">
                  <c:v>3.3</c:v>
                </c:pt>
                <c:pt idx="5">
                  <c:v>7.2</c:v>
                </c:pt>
                <c:pt idx="6">
                  <c:v>33</c:v>
                </c:pt>
                <c:pt idx="7">
                  <c:v>41.6</c:v>
                </c:pt>
                <c:pt idx="8">
                  <c:v>35.700000000000003</c:v>
                </c:pt>
                <c:pt idx="9">
                  <c:v>18.899999999999999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F5-47C6-821A-78721A7D37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Rechargable with pre-filled cartridges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15</c:v>
                </c:pt>
                <c:pt idx="1">
                  <c:v>16</c:v>
                </c:pt>
                <c:pt idx="2">
                  <c:v>17</c:v>
                </c:pt>
                <c:pt idx="3">
                  <c:v>15.6</c:v>
                </c:pt>
                <c:pt idx="4">
                  <c:v>15.8</c:v>
                </c:pt>
                <c:pt idx="5">
                  <c:v>14.8</c:v>
                </c:pt>
                <c:pt idx="6">
                  <c:v>11.1</c:v>
                </c:pt>
                <c:pt idx="7">
                  <c:v>10.6</c:v>
                </c:pt>
                <c:pt idx="8">
                  <c:v>11.8</c:v>
                </c:pt>
                <c:pt idx="9">
                  <c:v>23.6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F5-47C6-821A-78721A7D37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Rechargable with tank to re-fill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52.9</c:v>
                </c:pt>
                <c:pt idx="1">
                  <c:v>55.3</c:v>
                </c:pt>
                <c:pt idx="2">
                  <c:v>53.8</c:v>
                </c:pt>
                <c:pt idx="3">
                  <c:v>52</c:v>
                </c:pt>
                <c:pt idx="4">
                  <c:v>58.4</c:v>
                </c:pt>
                <c:pt idx="5">
                  <c:v>57.4</c:v>
                </c:pt>
                <c:pt idx="6">
                  <c:v>39.799999999999997</c:v>
                </c:pt>
                <c:pt idx="7">
                  <c:v>33.9</c:v>
                </c:pt>
                <c:pt idx="8">
                  <c:v>38.9</c:v>
                </c:pt>
                <c:pt idx="9">
                  <c:v>40.6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34-4C7E-999D-8C77FAF9CDC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Mod system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Sheet1!$E$2:$E$11</c:f>
              <c:numCache>
                <c:formatCode>General</c:formatCode>
                <c:ptCount val="10"/>
                <c:pt idx="0">
                  <c:v>23.3</c:v>
                </c:pt>
                <c:pt idx="1">
                  <c:v>23.7</c:v>
                </c:pt>
                <c:pt idx="2">
                  <c:v>23.1</c:v>
                </c:pt>
                <c:pt idx="3">
                  <c:v>25.5</c:v>
                </c:pt>
                <c:pt idx="4">
                  <c:v>21.5</c:v>
                </c:pt>
                <c:pt idx="5">
                  <c:v>19.100000000000001</c:v>
                </c:pt>
                <c:pt idx="6">
                  <c:v>13.7</c:v>
                </c:pt>
                <c:pt idx="7">
                  <c:v>11.3</c:v>
                </c:pt>
                <c:pt idx="8">
                  <c:v>12.1</c:v>
                </c:pt>
                <c:pt idx="9">
                  <c:v>14.9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334-4C7E-999D-8C77FAF9C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8224"/>
        <c:axId val="1027808"/>
      </c:lineChart>
      <c:catAx>
        <c:axId val="102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7808"/>
        <c:crosses val="autoZero"/>
        <c:auto val="1"/>
        <c:lblAlgn val="ctr"/>
        <c:lblOffset val="100"/>
        <c:noMultiLvlLbl val="0"/>
      </c:catAx>
      <c:valAx>
        <c:axId val="1027808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dirty="0">
                    <a:solidFill>
                      <a:schemeClr val="tx1"/>
                    </a:solidFill>
                  </a:rPr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381610284825508"/>
          <c:y val="1.9032634601741111E-2"/>
          <c:w val="0.40681223874793426"/>
          <c:h val="0.329967788070737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062797705842326E-2"/>
          <c:y val="4.4308474804869047E-2"/>
          <c:w val="0.89130771847963453"/>
          <c:h val="0.70673476117676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 smoked</c:v>
                </c:pt>
              </c:strCache>
            </c:strRef>
          </c:tx>
          <c:spPr>
            <a:ln w="50800"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6mg (0.6%) or less</c:v>
                </c:pt>
                <c:pt idx="1">
                  <c:v>7mg (0.7%) to 11mg (1.1%)</c:v>
                </c:pt>
                <c:pt idx="2">
                  <c:v>12mg (1.2%) to 19mg (1.9%)</c:v>
                </c:pt>
                <c:pt idx="3">
                  <c:v>20mg (2.0%) or more</c:v>
                </c:pt>
                <c:pt idx="4">
                  <c:v>Unsure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22.2</c:v>
                </c:pt>
                <c:pt idx="1">
                  <c:v>15.2</c:v>
                </c:pt>
                <c:pt idx="2">
                  <c:v>2.9</c:v>
                </c:pt>
                <c:pt idx="3">
                  <c:v>46.5</c:v>
                </c:pt>
                <c:pt idx="4">
                  <c:v>13.3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F5-47C3-98E9-2AD0EC2789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Stopped &gt;1y ago</c:v>
                </c:pt>
              </c:strCache>
            </c:strRef>
          </c:tx>
          <c:spPr>
            <a:solidFill>
              <a:srgbClr val="272880"/>
            </a:solidFill>
            <a:ln w="50800"/>
          </c:spPr>
          <c:invertIfNegative val="0"/>
          <c:cat>
            <c:strRef>
              <c:f>Sheet1!$A$2:$A$6</c:f>
              <c:strCache>
                <c:ptCount val="5"/>
                <c:pt idx="0">
                  <c:v>6mg (0.6%) or less</c:v>
                </c:pt>
                <c:pt idx="1">
                  <c:v>7mg (0.7%) to 11mg (1.1%)</c:v>
                </c:pt>
                <c:pt idx="2">
                  <c:v>12mg (1.2%) to 19mg (1.9%)</c:v>
                </c:pt>
                <c:pt idx="3">
                  <c:v>20mg (2.0%) or more</c:v>
                </c:pt>
                <c:pt idx="4">
                  <c:v>Unsure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34.799999999999997</c:v>
                </c:pt>
                <c:pt idx="1">
                  <c:v>19.600000000000001</c:v>
                </c:pt>
                <c:pt idx="2">
                  <c:v>10.1</c:v>
                </c:pt>
                <c:pt idx="3">
                  <c:v>28.8</c:v>
                </c:pt>
                <c:pt idx="4">
                  <c:v>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F5-47C3-98E9-2AD0EC2789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Stopped in last year</c:v>
                </c:pt>
              </c:strCache>
            </c:strRef>
          </c:tx>
          <c:spPr>
            <a:solidFill>
              <a:srgbClr val="EC419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6mg (0.6%) or less</c:v>
                </c:pt>
                <c:pt idx="1">
                  <c:v>7mg (0.7%) to 11mg (1.1%)</c:v>
                </c:pt>
                <c:pt idx="2">
                  <c:v>12mg (1.2%) to 19mg (1.9%)</c:v>
                </c:pt>
                <c:pt idx="3">
                  <c:v>20mg (2.0%) or more</c:v>
                </c:pt>
                <c:pt idx="4">
                  <c:v>Unsure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21.3</c:v>
                </c:pt>
                <c:pt idx="1">
                  <c:v>17.899999999999999</c:v>
                </c:pt>
                <c:pt idx="2">
                  <c:v>14.8</c:v>
                </c:pt>
                <c:pt idx="3">
                  <c:v>33</c:v>
                </c:pt>
                <c:pt idx="4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24-41E2-9C9D-B73E0841AC2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Smoking</c:v>
                </c:pt>
              </c:strCache>
            </c:strRef>
          </c:tx>
          <c:spPr>
            <a:solidFill>
              <a:srgbClr val="1977C0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6mg (0.6%) or less</c:v>
                </c:pt>
                <c:pt idx="1">
                  <c:v>7mg (0.7%) to 11mg (1.1%)</c:v>
                </c:pt>
                <c:pt idx="2">
                  <c:v>12mg (1.2%) to 19mg (1.9%)</c:v>
                </c:pt>
                <c:pt idx="3">
                  <c:v>20mg (2.0%) or more</c:v>
                </c:pt>
                <c:pt idx="4">
                  <c:v>Unsure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18</c:v>
                </c:pt>
                <c:pt idx="1">
                  <c:v>12.9</c:v>
                </c:pt>
                <c:pt idx="2">
                  <c:v>9.6</c:v>
                </c:pt>
                <c:pt idx="3">
                  <c:v>36.6</c:v>
                </c:pt>
                <c:pt idx="4">
                  <c:v>22.9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24-41E2-9C9D-B73E0841AC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3144"/>
        <c:axId val="324164320"/>
      </c:barChart>
      <c:catAx>
        <c:axId val="324163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/>
          <a:lstStyle/>
          <a:p>
            <a:pPr>
              <a:defRPr sz="1100"/>
            </a:pPr>
            <a:endParaRPr lang="en-US"/>
          </a:p>
        </c:txPr>
        <c:crossAx val="324164320"/>
        <c:crosses val="autoZero"/>
        <c:auto val="1"/>
        <c:lblAlgn val="ctr"/>
        <c:lblOffset val="100"/>
        <c:noMultiLvlLbl val="0"/>
      </c:catAx>
      <c:valAx>
        <c:axId val="324164320"/>
        <c:scaling>
          <c:orientation val="minMax"/>
          <c:max val="5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 err="1"/>
                  <a:t>Percent</a:t>
                </a:r>
                <a:endParaRPr lang="en-GB" sz="16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4163144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77606602994070195"/>
          <c:y val="2.8842372471686588E-3"/>
          <c:w val="0.22347440944881891"/>
          <c:h val="0.25291372617451097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 smoked</c:v>
                </c:pt>
              </c:strCache>
            </c:strRef>
          </c:tx>
          <c:spPr>
            <a:ln w="28575" cap="rnd">
              <a:solidFill>
                <a:schemeClr val="accent1">
                  <a:lumMod val="9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5.5</c:v>
                </c:pt>
                <c:pt idx="1">
                  <c:v>9.6999999999999993</c:v>
                </c:pt>
                <c:pt idx="2">
                  <c:v>13.8</c:v>
                </c:pt>
                <c:pt idx="3">
                  <c:v>6.6</c:v>
                </c:pt>
                <c:pt idx="4">
                  <c:v>4.3</c:v>
                </c:pt>
                <c:pt idx="5">
                  <c:v>8</c:v>
                </c:pt>
                <c:pt idx="6">
                  <c:v>29.6</c:v>
                </c:pt>
                <c:pt idx="7">
                  <c:v>45.5</c:v>
                </c:pt>
                <c:pt idx="8">
                  <c:v>53.5</c:v>
                </c:pt>
                <c:pt idx="9">
                  <c:v>46.5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F5-47C6-821A-78721A7D37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Stopped &gt;1y ago</c:v>
                </c:pt>
              </c:strCache>
            </c:strRef>
          </c:tx>
          <c:spPr>
            <a:ln w="28575" cap="rnd">
              <a:solidFill>
                <a:srgbClr val="27288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7</c:v>
                </c:pt>
                <c:pt idx="1">
                  <c:v>5.0999999999999996</c:v>
                </c:pt>
                <c:pt idx="2">
                  <c:v>3.2</c:v>
                </c:pt>
                <c:pt idx="3">
                  <c:v>3.3</c:v>
                </c:pt>
                <c:pt idx="4">
                  <c:v>2.2000000000000002</c:v>
                </c:pt>
                <c:pt idx="5">
                  <c:v>2.4</c:v>
                </c:pt>
                <c:pt idx="6">
                  <c:v>12.5</c:v>
                </c:pt>
                <c:pt idx="7">
                  <c:v>18.8</c:v>
                </c:pt>
                <c:pt idx="8">
                  <c:v>21.2</c:v>
                </c:pt>
                <c:pt idx="9">
                  <c:v>28.8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F5-47C6-821A-78721A7D37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Stopped in last year</c:v>
                </c:pt>
              </c:strCache>
            </c:strRef>
          </c:tx>
          <c:spPr>
            <a:ln w="28575" cap="rnd">
              <a:solidFill>
                <a:srgbClr val="EC419F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1.7</c:v>
                </c:pt>
                <c:pt idx="1">
                  <c:v>7.4</c:v>
                </c:pt>
                <c:pt idx="2">
                  <c:v>3.5</c:v>
                </c:pt>
                <c:pt idx="3">
                  <c:v>3.8</c:v>
                </c:pt>
                <c:pt idx="4">
                  <c:v>8.5</c:v>
                </c:pt>
                <c:pt idx="5">
                  <c:v>14</c:v>
                </c:pt>
                <c:pt idx="6">
                  <c:v>26.3</c:v>
                </c:pt>
                <c:pt idx="7">
                  <c:v>34.700000000000003</c:v>
                </c:pt>
                <c:pt idx="8">
                  <c:v>37.9</c:v>
                </c:pt>
                <c:pt idx="9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E4-4D54-B382-78BA7A51FE6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Smoking</c:v>
                </c:pt>
              </c:strCache>
            </c:strRef>
          </c:tx>
          <c:spPr>
            <a:ln w="28575" cap="rnd">
              <a:solidFill>
                <a:srgbClr val="1977C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Sheet1!$E$2:$E$11</c:f>
              <c:numCache>
                <c:formatCode>General</c:formatCode>
                <c:ptCount val="10"/>
                <c:pt idx="0">
                  <c:v>5.0999999999999996</c:v>
                </c:pt>
                <c:pt idx="1">
                  <c:v>3.4</c:v>
                </c:pt>
                <c:pt idx="2">
                  <c:v>4.5999999999999996</c:v>
                </c:pt>
                <c:pt idx="3">
                  <c:v>4.3</c:v>
                </c:pt>
                <c:pt idx="4">
                  <c:v>5.6</c:v>
                </c:pt>
                <c:pt idx="5">
                  <c:v>10.9</c:v>
                </c:pt>
                <c:pt idx="6">
                  <c:v>25.2</c:v>
                </c:pt>
                <c:pt idx="7">
                  <c:v>34.1</c:v>
                </c:pt>
                <c:pt idx="8">
                  <c:v>37.6</c:v>
                </c:pt>
                <c:pt idx="9">
                  <c:v>36.6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9E4-4D54-B382-78BA7A51F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8224"/>
        <c:axId val="1027808"/>
      </c:lineChart>
      <c:catAx>
        <c:axId val="102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7808"/>
        <c:crosses val="autoZero"/>
        <c:auto val="1"/>
        <c:lblAlgn val="ctr"/>
        <c:lblOffset val="100"/>
        <c:noMultiLvlLbl val="0"/>
      </c:catAx>
      <c:valAx>
        <c:axId val="10278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dirty="0">
                    <a:solidFill>
                      <a:schemeClr val="tx1"/>
                    </a:solidFill>
                  </a:rPr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147042383590937"/>
          <c:y val="3.3062797906213547E-2"/>
          <c:w val="0.26080246913580246"/>
          <c:h val="0.30500514476145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062797705842326E-2"/>
          <c:y val="4.4308474804869047E-2"/>
          <c:w val="0.8589003110722272"/>
          <c:h val="0.759710547349252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 smoked</c:v>
                </c:pt>
              </c:strCache>
            </c:strRef>
          </c:tx>
          <c:spPr>
            <a:ln w="50800">
              <a:noFill/>
            </a:ln>
          </c:spPr>
          <c:invertIfNegative val="0"/>
          <c:cat>
            <c:strRef>
              <c:f>Sheet1!$A$2:$A$10</c:f>
              <c:strCache>
                <c:ptCount val="9"/>
                <c:pt idx="0">
                  <c:v>Specialist ('vape shop')</c:v>
                </c:pt>
                <c:pt idx="1">
                  <c:v>Online specialist ('vape shop')</c:v>
                </c:pt>
                <c:pt idx="2">
                  <c:v>Other online</c:v>
                </c:pt>
                <c:pt idx="3">
                  <c:v>Newsagent</c:v>
                </c:pt>
                <c:pt idx="4">
                  <c:v>Petrol garage</c:v>
                </c:pt>
                <c:pt idx="5">
                  <c:v>Supermarket</c:v>
                </c:pt>
                <c:pt idx="6">
                  <c:v>Friends</c:v>
                </c:pt>
                <c:pt idx="7">
                  <c:v>Other</c:v>
                </c:pt>
                <c:pt idx="8">
                  <c:v>Unknown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31.2</c:v>
                </c:pt>
                <c:pt idx="1">
                  <c:v>7.6</c:v>
                </c:pt>
                <c:pt idx="2">
                  <c:v>3</c:v>
                </c:pt>
                <c:pt idx="3">
                  <c:v>42</c:v>
                </c:pt>
                <c:pt idx="4">
                  <c:v>4.9000000000000004</c:v>
                </c:pt>
                <c:pt idx="5">
                  <c:v>6.7</c:v>
                </c:pt>
                <c:pt idx="6">
                  <c:v>2.9</c:v>
                </c:pt>
                <c:pt idx="7">
                  <c:v>0.6</c:v>
                </c:pt>
                <c:pt idx="8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F5-47C3-98E9-2AD0EC2789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Stopped &gt;1y ago</c:v>
                </c:pt>
              </c:strCache>
            </c:strRef>
          </c:tx>
          <c:spPr>
            <a:solidFill>
              <a:srgbClr val="272880"/>
            </a:solidFill>
            <a:ln w="50800"/>
          </c:spPr>
          <c:invertIfNegative val="0"/>
          <c:cat>
            <c:strRef>
              <c:f>Sheet1!$A$2:$A$10</c:f>
              <c:strCache>
                <c:ptCount val="9"/>
                <c:pt idx="0">
                  <c:v>Specialist ('vape shop')</c:v>
                </c:pt>
                <c:pt idx="1">
                  <c:v>Online specialist ('vape shop')</c:v>
                </c:pt>
                <c:pt idx="2">
                  <c:v>Other online</c:v>
                </c:pt>
                <c:pt idx="3">
                  <c:v>Newsagent</c:v>
                </c:pt>
                <c:pt idx="4">
                  <c:v>Petrol garage</c:v>
                </c:pt>
                <c:pt idx="5">
                  <c:v>Supermarket</c:v>
                </c:pt>
                <c:pt idx="6">
                  <c:v>Friends</c:v>
                </c:pt>
                <c:pt idx="7">
                  <c:v>Other</c:v>
                </c:pt>
                <c:pt idx="8">
                  <c:v>Unknown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27.5</c:v>
                </c:pt>
                <c:pt idx="1">
                  <c:v>27.8</c:v>
                </c:pt>
                <c:pt idx="2">
                  <c:v>4.4000000000000004</c:v>
                </c:pt>
                <c:pt idx="3">
                  <c:v>22.5</c:v>
                </c:pt>
                <c:pt idx="4">
                  <c:v>2.2999999999999998</c:v>
                </c:pt>
                <c:pt idx="5">
                  <c:v>10.4</c:v>
                </c:pt>
                <c:pt idx="6">
                  <c:v>0.5</c:v>
                </c:pt>
                <c:pt idx="7">
                  <c:v>3.8</c:v>
                </c:pt>
                <c:pt idx="8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F5-47C3-98E9-2AD0EC2789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Stopped in last year</c:v>
                </c:pt>
              </c:strCache>
            </c:strRef>
          </c:tx>
          <c:spPr>
            <a:solidFill>
              <a:srgbClr val="EC419F"/>
            </a:solidFill>
          </c:spPr>
          <c:invertIfNegative val="0"/>
          <c:cat>
            <c:strRef>
              <c:f>Sheet1!$A$2:$A$10</c:f>
              <c:strCache>
                <c:ptCount val="9"/>
                <c:pt idx="0">
                  <c:v>Specialist ('vape shop')</c:v>
                </c:pt>
                <c:pt idx="1">
                  <c:v>Online specialist ('vape shop')</c:v>
                </c:pt>
                <c:pt idx="2">
                  <c:v>Other online</c:v>
                </c:pt>
                <c:pt idx="3">
                  <c:v>Newsagent</c:v>
                </c:pt>
                <c:pt idx="4">
                  <c:v>Petrol garage</c:v>
                </c:pt>
                <c:pt idx="5">
                  <c:v>Supermarket</c:v>
                </c:pt>
                <c:pt idx="6">
                  <c:v>Friends</c:v>
                </c:pt>
                <c:pt idx="7">
                  <c:v>Other</c:v>
                </c:pt>
                <c:pt idx="8">
                  <c:v>Unknown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24.2</c:v>
                </c:pt>
                <c:pt idx="1">
                  <c:v>20.3</c:v>
                </c:pt>
                <c:pt idx="2">
                  <c:v>6</c:v>
                </c:pt>
                <c:pt idx="3">
                  <c:v>21.9</c:v>
                </c:pt>
                <c:pt idx="4">
                  <c:v>7</c:v>
                </c:pt>
                <c:pt idx="5">
                  <c:v>15.8</c:v>
                </c:pt>
                <c:pt idx="6">
                  <c:v>0</c:v>
                </c:pt>
                <c:pt idx="7">
                  <c:v>4.8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9-471D-BD28-F282F7874E2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Smoking</c:v>
                </c:pt>
              </c:strCache>
            </c:strRef>
          </c:tx>
          <c:spPr>
            <a:solidFill>
              <a:srgbClr val="1977C0"/>
            </a:solidFill>
          </c:spPr>
          <c:invertIfNegative val="0"/>
          <c:cat>
            <c:strRef>
              <c:f>Sheet1!$A$2:$A$10</c:f>
              <c:strCache>
                <c:ptCount val="9"/>
                <c:pt idx="0">
                  <c:v>Specialist ('vape shop')</c:v>
                </c:pt>
                <c:pt idx="1">
                  <c:v>Online specialist ('vape shop')</c:v>
                </c:pt>
                <c:pt idx="2">
                  <c:v>Other online</c:v>
                </c:pt>
                <c:pt idx="3">
                  <c:v>Newsagent</c:v>
                </c:pt>
                <c:pt idx="4">
                  <c:v>Petrol garage</c:v>
                </c:pt>
                <c:pt idx="5">
                  <c:v>Supermarket</c:v>
                </c:pt>
                <c:pt idx="6">
                  <c:v>Friends</c:v>
                </c:pt>
                <c:pt idx="7">
                  <c:v>Other</c:v>
                </c:pt>
                <c:pt idx="8">
                  <c:v>Unknown</c:v>
                </c:pt>
              </c:strCache>
            </c:strRef>
          </c:cat>
          <c:val>
            <c:numRef>
              <c:f>Sheet1!$E$2:$E$10</c:f>
              <c:numCache>
                <c:formatCode>General</c:formatCode>
                <c:ptCount val="9"/>
                <c:pt idx="0">
                  <c:v>28.6</c:v>
                </c:pt>
                <c:pt idx="1">
                  <c:v>12.2</c:v>
                </c:pt>
                <c:pt idx="2">
                  <c:v>3.1</c:v>
                </c:pt>
                <c:pt idx="3">
                  <c:v>32.799999999999997</c:v>
                </c:pt>
                <c:pt idx="4">
                  <c:v>3.8</c:v>
                </c:pt>
                <c:pt idx="5">
                  <c:v>11.2</c:v>
                </c:pt>
                <c:pt idx="6">
                  <c:v>2.5</c:v>
                </c:pt>
                <c:pt idx="7">
                  <c:v>4.3</c:v>
                </c:pt>
                <c:pt idx="8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C9-471D-BD28-F282F7874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5496"/>
        <c:axId val="324165888"/>
      </c:barChart>
      <c:catAx>
        <c:axId val="324165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/>
          <a:lstStyle/>
          <a:p>
            <a:pPr>
              <a:defRPr sz="1100"/>
            </a:pPr>
            <a:endParaRPr lang="en-US"/>
          </a:p>
        </c:txPr>
        <c:crossAx val="324165888"/>
        <c:crosses val="autoZero"/>
        <c:auto val="1"/>
        <c:lblAlgn val="ctr"/>
        <c:lblOffset val="100"/>
        <c:noMultiLvlLbl val="0"/>
      </c:catAx>
      <c:valAx>
        <c:axId val="324165888"/>
        <c:scaling>
          <c:orientation val="minMax"/>
          <c:max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en-GB" sz="1200" b="0" dirty="0" err="1"/>
                  <a:t>Percent</a:t>
                </a:r>
                <a:endParaRPr lang="en-GB" sz="12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4165496"/>
        <c:crosses val="autoZero"/>
        <c:crossBetween val="between"/>
        <c:majorUnit val="10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68371181337276077"/>
          <c:y val="5.8803122651458962E-2"/>
          <c:w val="0.20745099602670641"/>
          <c:h val="0.25291372617451097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939462428307556E-2"/>
          <c:y val="6.1503306010982681E-2"/>
          <c:w val="0.89417164868280352"/>
          <c:h val="0.792933413812696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Specialist vape shop</c:v>
                </c:pt>
              </c:strCache>
            </c:strRef>
          </c:tx>
          <c:spPr>
            <a:ln w="28575" cap="rnd">
              <a:solidFill>
                <a:srgbClr val="E5007B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38.9</c:v>
                </c:pt>
                <c:pt idx="1">
                  <c:v>42.5</c:v>
                </c:pt>
                <c:pt idx="2">
                  <c:v>45.9</c:v>
                </c:pt>
                <c:pt idx="3">
                  <c:v>43.4</c:v>
                </c:pt>
                <c:pt idx="4">
                  <c:v>33.1</c:v>
                </c:pt>
                <c:pt idx="5">
                  <c:v>28.8</c:v>
                </c:pt>
                <c:pt idx="6">
                  <c:v>25.5</c:v>
                </c:pt>
                <c:pt idx="7">
                  <c:v>25</c:v>
                </c:pt>
                <c:pt idx="8">
                  <c:v>27</c:v>
                </c:pt>
                <c:pt idx="9">
                  <c:v>28.2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F5-47C6-821A-78721A7D37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Non-specialist shop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35</c:v>
                </c:pt>
                <c:pt idx="1">
                  <c:v>28.5</c:v>
                </c:pt>
                <c:pt idx="2">
                  <c:v>27.4</c:v>
                </c:pt>
                <c:pt idx="3">
                  <c:v>30.2</c:v>
                </c:pt>
                <c:pt idx="4">
                  <c:v>28.8</c:v>
                </c:pt>
                <c:pt idx="5">
                  <c:v>33</c:v>
                </c:pt>
                <c:pt idx="6">
                  <c:v>44.3</c:v>
                </c:pt>
                <c:pt idx="7">
                  <c:v>46.3</c:v>
                </c:pt>
                <c:pt idx="8">
                  <c:v>45.2</c:v>
                </c:pt>
                <c:pt idx="9">
                  <c:v>43.5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F5-47C6-821A-78721A7D37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Online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16.3</c:v>
                </c:pt>
                <c:pt idx="1">
                  <c:v>21.8</c:v>
                </c:pt>
                <c:pt idx="2">
                  <c:v>19.899999999999999</c:v>
                </c:pt>
                <c:pt idx="3">
                  <c:v>19.3</c:v>
                </c:pt>
                <c:pt idx="4">
                  <c:v>31.4</c:v>
                </c:pt>
                <c:pt idx="5">
                  <c:v>31.4</c:v>
                </c:pt>
                <c:pt idx="6">
                  <c:v>23.6</c:v>
                </c:pt>
                <c:pt idx="7">
                  <c:v>21.6</c:v>
                </c:pt>
                <c:pt idx="8">
                  <c:v>23.8</c:v>
                </c:pt>
                <c:pt idx="9">
                  <c:v>22.1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34-4C7E-999D-8C77FAF9CDC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Other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Sheet1!$E$2:$E$11</c:f>
              <c:numCache>
                <c:formatCode>General</c:formatCode>
                <c:ptCount val="10"/>
                <c:pt idx="0">
                  <c:v>9.8000000000000007</c:v>
                </c:pt>
                <c:pt idx="1">
                  <c:v>7.2</c:v>
                </c:pt>
                <c:pt idx="2">
                  <c:v>6.8</c:v>
                </c:pt>
                <c:pt idx="3">
                  <c:v>7.1</c:v>
                </c:pt>
                <c:pt idx="4">
                  <c:v>6.7</c:v>
                </c:pt>
                <c:pt idx="5">
                  <c:v>6.8</c:v>
                </c:pt>
                <c:pt idx="6">
                  <c:v>6.6</c:v>
                </c:pt>
                <c:pt idx="7">
                  <c:v>7.1</c:v>
                </c:pt>
                <c:pt idx="8">
                  <c:v>4</c:v>
                </c:pt>
                <c:pt idx="9">
                  <c:v>6.2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334-4C7E-999D-8C77FAF9C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8224"/>
        <c:axId val="1027808"/>
      </c:lineChart>
      <c:catAx>
        <c:axId val="102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7808"/>
        <c:crosses val="autoZero"/>
        <c:auto val="1"/>
        <c:lblAlgn val="ctr"/>
        <c:lblOffset val="100"/>
        <c:noMultiLvlLbl val="0"/>
      </c:catAx>
      <c:valAx>
        <c:axId val="1027808"/>
        <c:scaling>
          <c:orientation val="minMax"/>
          <c:max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dirty="0">
                    <a:solidFill>
                      <a:schemeClr val="tx1"/>
                    </a:solidFill>
                  </a:rPr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369264605813161"/>
          <c:y val="6.2423936187991401E-3"/>
          <c:w val="0.87594804121707004"/>
          <c:h val="0.117787331971475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65847671818799"/>
          <c:y val="4.3587306719124752E-2"/>
          <c:w val="0.80273014484300576"/>
          <c:h val="0.837099525640468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16-24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65+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28.1</c:v>
                </c:pt>
                <c:pt idx="1">
                  <c:v>22.5</c:v>
                </c:pt>
                <c:pt idx="2">
                  <c:v>15.4</c:v>
                </c:pt>
                <c:pt idx="3">
                  <c:v>12.4</c:v>
                </c:pt>
                <c:pt idx="4">
                  <c:v>9.6999999999999993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26-433C-8E69-49C68EF7CE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16-24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65+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3.9</c:v>
                </c:pt>
                <c:pt idx="1">
                  <c:v>3.2</c:v>
                </c:pt>
                <c:pt idx="2">
                  <c:v>3.1</c:v>
                </c:pt>
                <c:pt idx="3">
                  <c:v>3.3</c:v>
                </c:pt>
                <c:pt idx="4">
                  <c:v>2.8</c:v>
                </c:pt>
                <c:pt idx="5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26-433C-8E69-49C68EF7CE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32672"/>
        <c:axId val="325228360"/>
      </c:barChart>
      <c:catAx>
        <c:axId val="325232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28360"/>
        <c:crosses val="autoZero"/>
        <c:auto val="1"/>
        <c:lblAlgn val="ctr"/>
        <c:lblOffset val="100"/>
        <c:noMultiLvlLbl val="0"/>
      </c:catAx>
      <c:valAx>
        <c:axId val="325228360"/>
        <c:scaling>
          <c:orientation val="minMax"/>
          <c:max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 using</a:t>
                </a:r>
                <a:r>
                  <a:rPr lang="en-GB" sz="1600" b="0" baseline="0" dirty="0"/>
                  <a:t> the product</a:t>
                </a:r>
                <a:endParaRPr lang="en-GB" sz="1600" b="0" dirty="0"/>
              </a:p>
            </c:rich>
          </c:tx>
          <c:layout>
            <c:manualLayout>
              <c:xMode val="edge"/>
              <c:yMode val="edge"/>
              <c:x val="1.7175804413337221E-2"/>
              <c:y val="0.2335252487909033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32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220496743462618"/>
          <c:y val="3.0220946150205874E-2"/>
          <c:w val="0.14828885972586758"/>
          <c:h val="0.17356489514813175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31897054534848"/>
          <c:y val="3.1020801539915373E-2"/>
          <c:w val="0.87653288130650342"/>
          <c:h val="0.7692749587214919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Vaping</c:v>
                </c:pt>
              </c:strCache>
            </c:strRef>
          </c:tx>
          <c:spPr>
            <a:ln w="28575" cap="rnd">
              <a:solidFill>
                <a:srgbClr val="E40075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5.2</c:v>
                </c:pt>
                <c:pt idx="1">
                  <c:v>4.7</c:v>
                </c:pt>
                <c:pt idx="2">
                  <c:v>5.8</c:v>
                </c:pt>
                <c:pt idx="3">
                  <c:v>6.5</c:v>
                </c:pt>
                <c:pt idx="4">
                  <c:v>5.7</c:v>
                </c:pt>
                <c:pt idx="5">
                  <c:v>5</c:v>
                </c:pt>
                <c:pt idx="6">
                  <c:v>5.2</c:v>
                </c:pt>
                <c:pt idx="7">
                  <c:v>7.7</c:v>
                </c:pt>
                <c:pt idx="8">
                  <c:v>11.8</c:v>
                </c:pt>
                <c:pt idx="9">
                  <c:v>18.100000000000001</c:v>
                </c:pt>
                <c:pt idx="10">
                  <c:v>23.8</c:v>
                </c:pt>
                <c:pt idx="11">
                  <c:v>25</c:v>
                </c:pt>
                <c:pt idx="12">
                  <c:v>28.1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F5-47C6-821A-78721A7D37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 use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2.5</c:v>
                </c:pt>
                <c:pt idx="1">
                  <c:v>1.5</c:v>
                </c:pt>
                <c:pt idx="2">
                  <c:v>2.1</c:v>
                </c:pt>
                <c:pt idx="3">
                  <c:v>1.6</c:v>
                </c:pt>
                <c:pt idx="4">
                  <c:v>1.5</c:v>
                </c:pt>
                <c:pt idx="5">
                  <c:v>1.3</c:v>
                </c:pt>
                <c:pt idx="6">
                  <c:v>1.2</c:v>
                </c:pt>
                <c:pt idx="7">
                  <c:v>1.9</c:v>
                </c:pt>
                <c:pt idx="8">
                  <c:v>3.7</c:v>
                </c:pt>
                <c:pt idx="9">
                  <c:v>3</c:v>
                </c:pt>
                <c:pt idx="10">
                  <c:v>3.1</c:v>
                </c:pt>
                <c:pt idx="11">
                  <c:v>3.5</c:v>
                </c:pt>
                <c:pt idx="12">
                  <c:v>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F5-47C6-821A-78721A7D37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8224"/>
        <c:axId val="1027808"/>
      </c:lineChart>
      <c:catAx>
        <c:axId val="102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7808"/>
        <c:crosses val="autoZero"/>
        <c:auto val="1"/>
        <c:lblAlgn val="ctr"/>
        <c:lblOffset val="100"/>
        <c:noMultiLvlLbl val="0"/>
      </c:catAx>
      <c:valAx>
        <c:axId val="1027808"/>
        <c:scaling>
          <c:orientation val="minMax"/>
          <c:max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dirty="0">
                    <a:solidFill>
                      <a:schemeClr val="tx1"/>
                    </a:solidFill>
                  </a:rPr>
                  <a:t>Percent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406301642850202"/>
          <c:y val="3.8674863228002523E-2"/>
          <c:w val="0.24168878195781079"/>
          <c:h val="0.170023926399751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65847671818799"/>
          <c:y val="3.1182558337724646E-2"/>
          <c:w val="0.7008782929911539"/>
          <c:h val="0.837099525640468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Men</c:v>
                </c:pt>
                <c:pt idx="1">
                  <c:v>Women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15.1</c:v>
                </c:pt>
                <c:pt idx="1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DB-4235-BA45-C33AD4883D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 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Men</c:v>
                </c:pt>
                <c:pt idx="1">
                  <c:v>Women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3.2</c:v>
                </c:pt>
                <c:pt idx="1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DB-4235-BA45-C33AD4883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27184"/>
        <c:axId val="325233456"/>
      </c:barChart>
      <c:catAx>
        <c:axId val="325227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33456"/>
        <c:crosses val="autoZero"/>
        <c:auto val="1"/>
        <c:lblAlgn val="ctr"/>
        <c:lblOffset val="100"/>
        <c:noMultiLvlLbl val="0"/>
      </c:catAx>
      <c:valAx>
        <c:axId val="325233456"/>
        <c:scaling>
          <c:orientation val="minMax"/>
          <c:max val="2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 using</a:t>
                </a:r>
                <a:r>
                  <a:rPr lang="en-GB" sz="1600" b="0" baseline="0" dirty="0"/>
                  <a:t> the product</a:t>
                </a:r>
                <a:endParaRPr lang="en-GB" sz="1600" b="0" dirty="0"/>
              </a:p>
            </c:rich>
          </c:tx>
          <c:layout>
            <c:manualLayout>
              <c:xMode val="edge"/>
              <c:yMode val="edge"/>
              <c:x val="2.7978273549139687E-2"/>
              <c:y val="0.218019313314153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27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609385632351524"/>
          <c:y val="6.4334004199056161E-2"/>
          <c:w val="0.1637209584912997"/>
          <c:h val="0.18286845643418181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80698940410236E-2"/>
          <c:y val="5.0663030166176785E-2"/>
          <c:w val="0.86241902483347399"/>
          <c:h val="0.7475909105742349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Never: vapes</c:v>
                </c:pt>
              </c:strCache>
            </c:strRef>
          </c:tx>
          <c:spPr>
            <a:ln w="22225">
              <a:solidFill>
                <a:srgbClr val="2F2F98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0.3</c:v>
                </c:pt>
                <c:pt idx="1">
                  <c:v>0.1</c:v>
                </c:pt>
                <c:pt idx="2">
                  <c:v>0.3</c:v>
                </c:pt>
                <c:pt idx="3">
                  <c:v>0.3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0.4</c:v>
                </c:pt>
                <c:pt idx="8">
                  <c:v>0.4</c:v>
                </c:pt>
                <c:pt idx="9">
                  <c:v>0.4</c:v>
                </c:pt>
                <c:pt idx="10">
                  <c:v>0.2</c:v>
                </c:pt>
                <c:pt idx="11">
                  <c:v>0.5</c:v>
                </c:pt>
                <c:pt idx="12">
                  <c:v>0.5</c:v>
                </c:pt>
                <c:pt idx="13">
                  <c:v>0.8</c:v>
                </c:pt>
                <c:pt idx="14">
                  <c:v>0.3</c:v>
                </c:pt>
                <c:pt idx="15">
                  <c:v>0.6</c:v>
                </c:pt>
                <c:pt idx="16">
                  <c:v>0.5</c:v>
                </c:pt>
                <c:pt idx="17">
                  <c:v>0.2</c:v>
                </c:pt>
                <c:pt idx="18">
                  <c:v>0.6</c:v>
                </c:pt>
                <c:pt idx="19">
                  <c:v>0.5</c:v>
                </c:pt>
                <c:pt idx="20">
                  <c:v>0.6</c:v>
                </c:pt>
                <c:pt idx="21">
                  <c:v>0.5</c:v>
                </c:pt>
                <c:pt idx="22">
                  <c:v>0.5</c:v>
                </c:pt>
                <c:pt idx="23">
                  <c:v>0.7</c:v>
                </c:pt>
                <c:pt idx="24">
                  <c:v>0.5</c:v>
                </c:pt>
                <c:pt idx="25">
                  <c:v>0.7</c:v>
                </c:pt>
                <c:pt idx="26">
                  <c:v>0.6</c:v>
                </c:pt>
                <c:pt idx="27">
                  <c:v>0.6</c:v>
                </c:pt>
                <c:pt idx="28">
                  <c:v>0.9</c:v>
                </c:pt>
                <c:pt idx="29">
                  <c:v>0.6</c:v>
                </c:pt>
                <c:pt idx="30">
                  <c:v>0.4</c:v>
                </c:pt>
                <c:pt idx="31">
                  <c:v>0.9</c:v>
                </c:pt>
                <c:pt idx="32">
                  <c:v>1</c:v>
                </c:pt>
                <c:pt idx="33">
                  <c:v>1.6</c:v>
                </c:pt>
                <c:pt idx="34">
                  <c:v>2</c:v>
                </c:pt>
                <c:pt idx="35">
                  <c:v>1.8</c:v>
                </c:pt>
                <c:pt idx="36">
                  <c:v>1.9</c:v>
                </c:pt>
                <c:pt idx="37">
                  <c:v>2.9</c:v>
                </c:pt>
                <c:pt idx="38">
                  <c:v>2.7</c:v>
                </c:pt>
                <c:pt idx="39">
                  <c:v>2.8</c:v>
                </c:pt>
                <c:pt idx="40">
                  <c:v>3.1</c:v>
                </c:pt>
                <c:pt idx="41">
                  <c:v>3.7</c:v>
                </c:pt>
                <c:pt idx="42">
                  <c:v>4</c:v>
                </c:pt>
                <c:pt idx="43">
                  <c:v>3.8</c:v>
                </c:pt>
                <c:pt idx="44">
                  <c:v>3.3</c:v>
                </c:pt>
                <c:pt idx="45">
                  <c:v>3.8</c:v>
                </c:pt>
                <c:pt idx="46">
                  <c:v>3.7</c:v>
                </c:pt>
                <c:pt idx="47">
                  <c:v>3.6</c:v>
                </c:pt>
                <c:pt idx="48">
                  <c:v>4.2</c:v>
                </c:pt>
                <c:pt idx="49">
                  <c:v>3.8</c:v>
                </c:pt>
                <c:pt idx="50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F0-42C5-98D5-1CB9E399A0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Long-term ex: vapes</c:v>
                </c:pt>
              </c:strCache>
            </c:strRef>
          </c:tx>
          <c:spPr>
            <a:ln w="22225">
              <a:prstDash val="sysDash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1.8</c:v>
                </c:pt>
                <c:pt idx="1">
                  <c:v>2.1</c:v>
                </c:pt>
                <c:pt idx="2">
                  <c:v>4.2</c:v>
                </c:pt>
                <c:pt idx="3">
                  <c:v>3.3</c:v>
                </c:pt>
                <c:pt idx="4">
                  <c:v>3.8</c:v>
                </c:pt>
                <c:pt idx="5">
                  <c:v>4.4000000000000004</c:v>
                </c:pt>
                <c:pt idx="6">
                  <c:v>4.4000000000000004</c:v>
                </c:pt>
                <c:pt idx="7">
                  <c:v>6</c:v>
                </c:pt>
                <c:pt idx="8">
                  <c:v>3.5</c:v>
                </c:pt>
                <c:pt idx="9">
                  <c:v>6.1</c:v>
                </c:pt>
                <c:pt idx="10">
                  <c:v>5.6</c:v>
                </c:pt>
                <c:pt idx="11">
                  <c:v>7.6</c:v>
                </c:pt>
                <c:pt idx="12">
                  <c:v>8.5</c:v>
                </c:pt>
                <c:pt idx="13">
                  <c:v>7.4</c:v>
                </c:pt>
                <c:pt idx="14">
                  <c:v>8.1</c:v>
                </c:pt>
                <c:pt idx="15">
                  <c:v>9.6999999999999993</c:v>
                </c:pt>
                <c:pt idx="16">
                  <c:v>10.1</c:v>
                </c:pt>
                <c:pt idx="17">
                  <c:v>7.7</c:v>
                </c:pt>
                <c:pt idx="18">
                  <c:v>11.4</c:v>
                </c:pt>
                <c:pt idx="19">
                  <c:v>10.1</c:v>
                </c:pt>
                <c:pt idx="20">
                  <c:v>8.4</c:v>
                </c:pt>
                <c:pt idx="21">
                  <c:v>8.1</c:v>
                </c:pt>
                <c:pt idx="22">
                  <c:v>11.7</c:v>
                </c:pt>
                <c:pt idx="23">
                  <c:v>11.5</c:v>
                </c:pt>
                <c:pt idx="24">
                  <c:v>10.1</c:v>
                </c:pt>
                <c:pt idx="25">
                  <c:v>9</c:v>
                </c:pt>
                <c:pt idx="26">
                  <c:v>9.6999999999999993</c:v>
                </c:pt>
                <c:pt idx="27">
                  <c:v>10.8</c:v>
                </c:pt>
                <c:pt idx="28">
                  <c:v>9.4</c:v>
                </c:pt>
                <c:pt idx="29">
                  <c:v>10.3</c:v>
                </c:pt>
                <c:pt idx="30">
                  <c:v>10.4</c:v>
                </c:pt>
                <c:pt idx="31">
                  <c:v>9.1999999999999993</c:v>
                </c:pt>
                <c:pt idx="32">
                  <c:v>9.6</c:v>
                </c:pt>
                <c:pt idx="33">
                  <c:v>10.7</c:v>
                </c:pt>
                <c:pt idx="34">
                  <c:v>12.4</c:v>
                </c:pt>
                <c:pt idx="35">
                  <c:v>13.7</c:v>
                </c:pt>
                <c:pt idx="36">
                  <c:v>15.4</c:v>
                </c:pt>
                <c:pt idx="37">
                  <c:v>13.3</c:v>
                </c:pt>
                <c:pt idx="38">
                  <c:v>15.6</c:v>
                </c:pt>
                <c:pt idx="39">
                  <c:v>18.100000000000001</c:v>
                </c:pt>
                <c:pt idx="40">
                  <c:v>17.600000000000001</c:v>
                </c:pt>
                <c:pt idx="41">
                  <c:v>16.7</c:v>
                </c:pt>
                <c:pt idx="42">
                  <c:v>20.7</c:v>
                </c:pt>
                <c:pt idx="43">
                  <c:v>18.5</c:v>
                </c:pt>
                <c:pt idx="44">
                  <c:v>20.399999999999999</c:v>
                </c:pt>
                <c:pt idx="45">
                  <c:v>22.2</c:v>
                </c:pt>
                <c:pt idx="46">
                  <c:v>23.1</c:v>
                </c:pt>
                <c:pt idx="47">
                  <c:v>21.7</c:v>
                </c:pt>
                <c:pt idx="48">
                  <c:v>20.7</c:v>
                </c:pt>
                <c:pt idx="49">
                  <c:v>23.3</c:v>
                </c:pt>
                <c:pt idx="50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F0-42C5-98D5-1CB9E399A0A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Never: NRT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Sheet1!$D$2:$D$52</c:f>
              <c:numCache>
                <c:formatCode>General</c:formatCode>
                <c:ptCount val="51"/>
                <c:pt idx="0">
                  <c:v>0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0.2</c:v>
                </c:pt>
                <c:pt idx="7">
                  <c:v>0.1</c:v>
                </c:pt>
                <c:pt idx="8">
                  <c:v>0.2</c:v>
                </c:pt>
                <c:pt idx="9">
                  <c:v>0.1</c:v>
                </c:pt>
                <c:pt idx="10">
                  <c:v>0.2</c:v>
                </c:pt>
                <c:pt idx="11">
                  <c:v>0.1</c:v>
                </c:pt>
                <c:pt idx="12">
                  <c:v>0.2</c:v>
                </c:pt>
                <c:pt idx="13">
                  <c:v>0.3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  <c:pt idx="17">
                  <c:v>0.3</c:v>
                </c:pt>
                <c:pt idx="18">
                  <c:v>0.2</c:v>
                </c:pt>
                <c:pt idx="19">
                  <c:v>0.2</c:v>
                </c:pt>
                <c:pt idx="20">
                  <c:v>0.1</c:v>
                </c:pt>
                <c:pt idx="21">
                  <c:v>0.2</c:v>
                </c:pt>
                <c:pt idx="22">
                  <c:v>0.1</c:v>
                </c:pt>
                <c:pt idx="23">
                  <c:v>0</c:v>
                </c:pt>
                <c:pt idx="24">
                  <c:v>0.4</c:v>
                </c:pt>
                <c:pt idx="25">
                  <c:v>0.2</c:v>
                </c:pt>
                <c:pt idx="26">
                  <c:v>0.1</c:v>
                </c:pt>
                <c:pt idx="27">
                  <c:v>0.2</c:v>
                </c:pt>
                <c:pt idx="28">
                  <c:v>0.2</c:v>
                </c:pt>
                <c:pt idx="29">
                  <c:v>0.1</c:v>
                </c:pt>
                <c:pt idx="30">
                  <c:v>0.2</c:v>
                </c:pt>
                <c:pt idx="31">
                  <c:v>0</c:v>
                </c:pt>
                <c:pt idx="32">
                  <c:v>0.2</c:v>
                </c:pt>
                <c:pt idx="33">
                  <c:v>0.2</c:v>
                </c:pt>
                <c:pt idx="34">
                  <c:v>0.2</c:v>
                </c:pt>
                <c:pt idx="35">
                  <c:v>0.3</c:v>
                </c:pt>
                <c:pt idx="36">
                  <c:v>0.4</c:v>
                </c:pt>
                <c:pt idx="37">
                  <c:v>0.3</c:v>
                </c:pt>
                <c:pt idx="38">
                  <c:v>0.1</c:v>
                </c:pt>
                <c:pt idx="39">
                  <c:v>0.2</c:v>
                </c:pt>
                <c:pt idx="40">
                  <c:v>0.2</c:v>
                </c:pt>
                <c:pt idx="41">
                  <c:v>0.2</c:v>
                </c:pt>
                <c:pt idx="42">
                  <c:v>0.3</c:v>
                </c:pt>
                <c:pt idx="43">
                  <c:v>0.3</c:v>
                </c:pt>
                <c:pt idx="44">
                  <c:v>0.3</c:v>
                </c:pt>
                <c:pt idx="45">
                  <c:v>0.2</c:v>
                </c:pt>
                <c:pt idx="46">
                  <c:v>0.5</c:v>
                </c:pt>
                <c:pt idx="47">
                  <c:v>0.3</c:v>
                </c:pt>
                <c:pt idx="48">
                  <c:v>0.5</c:v>
                </c:pt>
                <c:pt idx="49">
                  <c:v>0.3</c:v>
                </c:pt>
                <c:pt idx="50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2F0-42C5-98D5-1CB9E399A0A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Long-term ex: NRT</c:v>
                </c:pt>
              </c:strCache>
            </c:strRef>
          </c:tx>
          <c:spPr>
            <a:ln w="22225">
              <a:solidFill>
                <a:srgbClr val="008000"/>
              </a:solidFill>
              <a:prstDash val="sysDash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Sheet1!$E$2:$E$52</c:f>
              <c:numCache>
                <c:formatCode>General</c:formatCode>
                <c:ptCount val="51"/>
                <c:pt idx="0">
                  <c:v>3.2</c:v>
                </c:pt>
                <c:pt idx="1">
                  <c:v>2.9</c:v>
                </c:pt>
                <c:pt idx="2">
                  <c:v>4.2</c:v>
                </c:pt>
                <c:pt idx="3">
                  <c:v>4.0999999999999996</c:v>
                </c:pt>
                <c:pt idx="4">
                  <c:v>2.9</c:v>
                </c:pt>
                <c:pt idx="5">
                  <c:v>3.2</c:v>
                </c:pt>
                <c:pt idx="6">
                  <c:v>3.7</c:v>
                </c:pt>
                <c:pt idx="7">
                  <c:v>3.3</c:v>
                </c:pt>
                <c:pt idx="8">
                  <c:v>2.8</c:v>
                </c:pt>
                <c:pt idx="9">
                  <c:v>3.1</c:v>
                </c:pt>
                <c:pt idx="10">
                  <c:v>3.1</c:v>
                </c:pt>
                <c:pt idx="11">
                  <c:v>2.4</c:v>
                </c:pt>
                <c:pt idx="12">
                  <c:v>3.2</c:v>
                </c:pt>
                <c:pt idx="13">
                  <c:v>3.8</c:v>
                </c:pt>
                <c:pt idx="14">
                  <c:v>3.1</c:v>
                </c:pt>
                <c:pt idx="15">
                  <c:v>3.3</c:v>
                </c:pt>
                <c:pt idx="16">
                  <c:v>2.4</c:v>
                </c:pt>
                <c:pt idx="17">
                  <c:v>2.2999999999999998</c:v>
                </c:pt>
                <c:pt idx="18">
                  <c:v>3.4</c:v>
                </c:pt>
                <c:pt idx="19">
                  <c:v>3.1</c:v>
                </c:pt>
                <c:pt idx="20">
                  <c:v>2.4</c:v>
                </c:pt>
                <c:pt idx="21">
                  <c:v>2.7</c:v>
                </c:pt>
                <c:pt idx="22">
                  <c:v>2.6</c:v>
                </c:pt>
                <c:pt idx="23">
                  <c:v>2.2000000000000002</c:v>
                </c:pt>
                <c:pt idx="24">
                  <c:v>2.6</c:v>
                </c:pt>
                <c:pt idx="25">
                  <c:v>1.6</c:v>
                </c:pt>
                <c:pt idx="26">
                  <c:v>2.7</c:v>
                </c:pt>
                <c:pt idx="27">
                  <c:v>1.6</c:v>
                </c:pt>
                <c:pt idx="28">
                  <c:v>2.4</c:v>
                </c:pt>
                <c:pt idx="29">
                  <c:v>2.2000000000000002</c:v>
                </c:pt>
                <c:pt idx="30">
                  <c:v>2</c:v>
                </c:pt>
                <c:pt idx="31">
                  <c:v>2.1</c:v>
                </c:pt>
                <c:pt idx="32">
                  <c:v>2.2999999999999998</c:v>
                </c:pt>
                <c:pt idx="33">
                  <c:v>3.1</c:v>
                </c:pt>
                <c:pt idx="34">
                  <c:v>2.8</c:v>
                </c:pt>
                <c:pt idx="35">
                  <c:v>2.9</c:v>
                </c:pt>
                <c:pt idx="36">
                  <c:v>2.9</c:v>
                </c:pt>
                <c:pt idx="37">
                  <c:v>2.1</c:v>
                </c:pt>
                <c:pt idx="38">
                  <c:v>1.9</c:v>
                </c:pt>
                <c:pt idx="39">
                  <c:v>2</c:v>
                </c:pt>
                <c:pt idx="40">
                  <c:v>3.2</c:v>
                </c:pt>
                <c:pt idx="41">
                  <c:v>2.5</c:v>
                </c:pt>
                <c:pt idx="42">
                  <c:v>2.6</c:v>
                </c:pt>
                <c:pt idx="43">
                  <c:v>1.9</c:v>
                </c:pt>
                <c:pt idx="44">
                  <c:v>3</c:v>
                </c:pt>
                <c:pt idx="45">
                  <c:v>2.4</c:v>
                </c:pt>
                <c:pt idx="46">
                  <c:v>2.2000000000000002</c:v>
                </c:pt>
                <c:pt idx="47">
                  <c:v>1.7</c:v>
                </c:pt>
                <c:pt idx="48">
                  <c:v>3.5</c:v>
                </c:pt>
                <c:pt idx="49">
                  <c:v>2.1</c:v>
                </c:pt>
                <c:pt idx="50">
                  <c:v>2.2999999999999998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2F0-42C5-98D5-1CB9E399A0A2}"/>
            </c:ext>
          </c:extLst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2225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2E-4EC0-B92D-DFA6BA9EC7D4}"/>
            </c:ext>
          </c:extLst>
        </c:ser>
        <c:ser>
          <c:idx val="5"/>
          <c:order val="5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>
              <a:solidFill>
                <a:srgbClr val="FF0000"/>
              </a:solidFill>
              <a:prstDash val="sysDash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32E-4EC0-B92D-DFA6BA9EC7D4}"/>
            </c:ext>
          </c:extLst>
        </c:ser>
        <c:ser>
          <c:idx val="6"/>
          <c:order val="6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2225">
              <a:solidFill>
                <a:srgbClr val="FF9900"/>
              </a:solidFill>
              <a:prstDash val="solid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32E-4EC0-B92D-DFA6BA9EC7D4}"/>
            </c:ext>
          </c:extLst>
        </c:ser>
        <c:ser>
          <c:idx val="7"/>
          <c:order val="7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>
              <a:solidFill>
                <a:srgbClr val="FF9900"/>
              </a:solidFill>
              <a:prstDash val="dash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32E-4EC0-B92D-DFA6BA9EC7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090512"/>
        <c:axId val="270085416"/>
      </c:lineChart>
      <c:catAx>
        <c:axId val="270090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70085416"/>
        <c:crosses val="autoZero"/>
        <c:auto val="1"/>
        <c:lblAlgn val="ctr"/>
        <c:lblOffset val="100"/>
        <c:noMultiLvlLbl val="0"/>
      </c:catAx>
      <c:valAx>
        <c:axId val="270085416"/>
        <c:scaling>
          <c:orientation val="minMax"/>
          <c:max val="5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Percent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70090512"/>
        <c:crosses val="autoZero"/>
        <c:crossBetween val="between"/>
        <c:majorUnit val="5"/>
      </c:valAx>
    </c:plotArea>
    <c:legend>
      <c:legendPos val="r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69803330106508976"/>
          <c:y val="1.0642764682207311E-3"/>
          <c:w val="0.29217165279369894"/>
          <c:h val="0.36645331824955679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 (Men)</c:v>
                </c:pt>
              </c:strCache>
            </c:strRef>
          </c:tx>
          <c:spPr>
            <a:ln w="28575" cap="rnd">
              <a:solidFill>
                <a:srgbClr val="27288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4.3</c:v>
                </c:pt>
                <c:pt idx="1">
                  <c:v>5.0999999999999996</c:v>
                </c:pt>
                <c:pt idx="2">
                  <c:v>6</c:v>
                </c:pt>
                <c:pt idx="3">
                  <c:v>6.7</c:v>
                </c:pt>
                <c:pt idx="4">
                  <c:v>6.2</c:v>
                </c:pt>
                <c:pt idx="5">
                  <c:v>6.1</c:v>
                </c:pt>
                <c:pt idx="6">
                  <c:v>6.2</c:v>
                </c:pt>
                <c:pt idx="7">
                  <c:v>7.2</c:v>
                </c:pt>
                <c:pt idx="8">
                  <c:v>7.7</c:v>
                </c:pt>
                <c:pt idx="9">
                  <c:v>9.9</c:v>
                </c:pt>
                <c:pt idx="10">
                  <c:v>12.4</c:v>
                </c:pt>
                <c:pt idx="11">
                  <c:v>12.9</c:v>
                </c:pt>
                <c:pt idx="12">
                  <c:v>15.1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F5-47C6-821A-78721A7D37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Vape (Women)</c:v>
                </c:pt>
              </c:strCache>
            </c:strRef>
          </c:tx>
          <c:spPr>
            <a:ln w="28575" cap="rnd">
              <a:solidFill>
                <a:srgbClr val="EC419F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3.9</c:v>
                </c:pt>
                <c:pt idx="1">
                  <c:v>4.7</c:v>
                </c:pt>
                <c:pt idx="2">
                  <c:v>5.4</c:v>
                </c:pt>
                <c:pt idx="3">
                  <c:v>4.8</c:v>
                </c:pt>
                <c:pt idx="4">
                  <c:v>5</c:v>
                </c:pt>
                <c:pt idx="5">
                  <c:v>4.8</c:v>
                </c:pt>
                <c:pt idx="6">
                  <c:v>4.3</c:v>
                </c:pt>
                <c:pt idx="7">
                  <c:v>5.3</c:v>
                </c:pt>
                <c:pt idx="8">
                  <c:v>6.2</c:v>
                </c:pt>
                <c:pt idx="9">
                  <c:v>8.9</c:v>
                </c:pt>
                <c:pt idx="10">
                  <c:v>11.1</c:v>
                </c:pt>
                <c:pt idx="11">
                  <c:v>12.4</c:v>
                </c:pt>
                <c:pt idx="12">
                  <c:v>13.5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F5-47C6-821A-78721A7D37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NRT (Men)</c:v>
                </c:pt>
              </c:strCache>
            </c:strRef>
          </c:tx>
          <c:spPr>
            <a:ln w="28575" cap="rnd">
              <a:solidFill>
                <a:srgbClr val="27288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3.4</c:v>
                </c:pt>
                <c:pt idx="1">
                  <c:v>3.1</c:v>
                </c:pt>
                <c:pt idx="2">
                  <c:v>2.6</c:v>
                </c:pt>
                <c:pt idx="3">
                  <c:v>2.5</c:v>
                </c:pt>
                <c:pt idx="4">
                  <c:v>2.7</c:v>
                </c:pt>
                <c:pt idx="5">
                  <c:v>2.6</c:v>
                </c:pt>
                <c:pt idx="6">
                  <c:v>2.1</c:v>
                </c:pt>
                <c:pt idx="7">
                  <c:v>2.4</c:v>
                </c:pt>
                <c:pt idx="8">
                  <c:v>2.9</c:v>
                </c:pt>
                <c:pt idx="9">
                  <c:v>3.2</c:v>
                </c:pt>
                <c:pt idx="10">
                  <c:v>2.9</c:v>
                </c:pt>
                <c:pt idx="11">
                  <c:v>2.7</c:v>
                </c:pt>
                <c:pt idx="12">
                  <c:v>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34-4C7E-999D-8C77FAF9CDC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NRT (Women)</c:v>
                </c:pt>
              </c:strCache>
            </c:strRef>
          </c:tx>
          <c:spPr>
            <a:ln w="28575" cap="rnd">
              <a:solidFill>
                <a:srgbClr val="EC419F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Sheet1!$E$2:$E$14</c:f>
              <c:numCache>
                <c:formatCode>General</c:formatCode>
                <c:ptCount val="13"/>
                <c:pt idx="0">
                  <c:v>3.3</c:v>
                </c:pt>
                <c:pt idx="1">
                  <c:v>2.9</c:v>
                </c:pt>
                <c:pt idx="2">
                  <c:v>2.7</c:v>
                </c:pt>
                <c:pt idx="3">
                  <c:v>2.2000000000000002</c:v>
                </c:pt>
                <c:pt idx="4">
                  <c:v>2.4</c:v>
                </c:pt>
                <c:pt idx="5">
                  <c:v>2.4</c:v>
                </c:pt>
                <c:pt idx="6">
                  <c:v>1.8</c:v>
                </c:pt>
                <c:pt idx="7">
                  <c:v>2.2999999999999998</c:v>
                </c:pt>
                <c:pt idx="8">
                  <c:v>2.5</c:v>
                </c:pt>
                <c:pt idx="9">
                  <c:v>2.5</c:v>
                </c:pt>
                <c:pt idx="10">
                  <c:v>2.4</c:v>
                </c:pt>
                <c:pt idx="11">
                  <c:v>2.9</c:v>
                </c:pt>
                <c:pt idx="12">
                  <c:v>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334-4C7E-999D-8C77FAF9C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8224"/>
        <c:axId val="1027808"/>
      </c:lineChart>
      <c:catAx>
        <c:axId val="102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7808"/>
        <c:crosses val="autoZero"/>
        <c:auto val="1"/>
        <c:lblAlgn val="ctr"/>
        <c:lblOffset val="100"/>
        <c:noMultiLvlLbl val="0"/>
      </c:catAx>
      <c:valAx>
        <c:axId val="1027808"/>
        <c:scaling>
          <c:orientation val="minMax"/>
          <c:max val="2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>
                    <a:solidFill>
                      <a:schemeClr val="tx1"/>
                    </a:solidFill>
                  </a:rPr>
                  <a:t>% using the product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770499173714397"/>
          <c:y val="1.6226601940846623E-2"/>
          <c:w val="0.78644186837756402"/>
          <c:h val="0.113903273181862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0242539127054E-2"/>
          <c:y val="3.6299517045052188E-2"/>
          <c:w val="0.82566673957421977"/>
          <c:h val="0.87949275323390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AB</c:v>
                </c:pt>
                <c:pt idx="1">
                  <c:v>C1</c:v>
                </c:pt>
                <c:pt idx="2">
                  <c:v>C2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</c:v>
                </c:pt>
                <c:pt idx="1">
                  <c:v>13.7</c:v>
                </c:pt>
                <c:pt idx="2">
                  <c:v>19</c:v>
                </c:pt>
                <c:pt idx="3">
                  <c:v>20.100000000000001</c:v>
                </c:pt>
                <c:pt idx="4">
                  <c:v>15.8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85-44B5-B29F-7E48F217109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 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AB</c:v>
                </c:pt>
                <c:pt idx="1">
                  <c:v>C1</c:v>
                </c:pt>
                <c:pt idx="2">
                  <c:v>C2</c:v>
                </c:pt>
                <c:pt idx="3">
                  <c:v>D</c:v>
                </c:pt>
                <c:pt idx="4">
                  <c:v>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2.9</c:v>
                </c:pt>
                <c:pt idx="2">
                  <c:v>3.4</c:v>
                </c:pt>
                <c:pt idx="3">
                  <c:v>3.7</c:v>
                </c:pt>
                <c:pt idx="4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85-44B5-B29F-7E48F21710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33064"/>
        <c:axId val="325232280"/>
      </c:barChart>
      <c:catAx>
        <c:axId val="325233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32280"/>
        <c:crosses val="autoZero"/>
        <c:auto val="1"/>
        <c:lblAlgn val="ctr"/>
        <c:lblOffset val="100"/>
        <c:noMultiLvlLbl val="0"/>
      </c:catAx>
      <c:valAx>
        <c:axId val="325232280"/>
        <c:scaling>
          <c:orientation val="minMax"/>
          <c:max val="2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 using</a:t>
                </a:r>
                <a:r>
                  <a:rPr lang="en-GB" sz="1600" b="0" baseline="0" dirty="0"/>
                  <a:t> the product</a:t>
                </a:r>
                <a:endParaRPr lang="en-GB" sz="16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33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090867113832979"/>
          <c:y val="1.4715010673455745E-2"/>
          <c:w val="0.15754811898512686"/>
          <c:h val="0.16426133386208167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AB</c:v>
                </c:pt>
              </c:strCache>
            </c:strRef>
          </c:tx>
          <c:spPr>
            <a:ln w="28575" cap="rnd">
              <a:solidFill>
                <a:srgbClr val="E5007B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2.5</c:v>
                </c:pt>
                <c:pt idx="1">
                  <c:v>3.6</c:v>
                </c:pt>
                <c:pt idx="2">
                  <c:v>3.6</c:v>
                </c:pt>
                <c:pt idx="3">
                  <c:v>4.2</c:v>
                </c:pt>
                <c:pt idx="4">
                  <c:v>4.0999999999999996</c:v>
                </c:pt>
                <c:pt idx="5">
                  <c:v>3.9</c:v>
                </c:pt>
                <c:pt idx="6">
                  <c:v>3.8</c:v>
                </c:pt>
                <c:pt idx="7">
                  <c:v>4.5999999999999996</c:v>
                </c:pt>
                <c:pt idx="8">
                  <c:v>5</c:v>
                </c:pt>
                <c:pt idx="9">
                  <c:v>5.9</c:v>
                </c:pt>
                <c:pt idx="10">
                  <c:v>7.6</c:v>
                </c:pt>
                <c:pt idx="11">
                  <c:v>8.9</c:v>
                </c:pt>
                <c:pt idx="12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F5-47C6-821A-78721A7D37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C1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3.9</c:v>
                </c:pt>
                <c:pt idx="1">
                  <c:v>4.7</c:v>
                </c:pt>
                <c:pt idx="2">
                  <c:v>5.4</c:v>
                </c:pt>
                <c:pt idx="3">
                  <c:v>5.5</c:v>
                </c:pt>
                <c:pt idx="4">
                  <c:v>5.0999999999999996</c:v>
                </c:pt>
                <c:pt idx="5">
                  <c:v>5</c:v>
                </c:pt>
                <c:pt idx="6">
                  <c:v>4.8</c:v>
                </c:pt>
                <c:pt idx="7">
                  <c:v>5.8</c:v>
                </c:pt>
                <c:pt idx="8">
                  <c:v>6.2</c:v>
                </c:pt>
                <c:pt idx="9">
                  <c:v>9.1</c:v>
                </c:pt>
                <c:pt idx="10">
                  <c:v>11.5</c:v>
                </c:pt>
                <c:pt idx="11">
                  <c:v>12.1</c:v>
                </c:pt>
                <c:pt idx="12">
                  <c:v>13.7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F5-47C6-821A-78721A7D37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C2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Sheet1!$D$2:$D$14</c:f>
              <c:numCache>
                <c:formatCode>General</c:formatCode>
                <c:ptCount val="13"/>
                <c:pt idx="0">
                  <c:v>4.5</c:v>
                </c:pt>
                <c:pt idx="1">
                  <c:v>5.8</c:v>
                </c:pt>
                <c:pt idx="2">
                  <c:v>6.6</c:v>
                </c:pt>
                <c:pt idx="3">
                  <c:v>7.1</c:v>
                </c:pt>
                <c:pt idx="4">
                  <c:v>6.7</c:v>
                </c:pt>
                <c:pt idx="5">
                  <c:v>6.4</c:v>
                </c:pt>
                <c:pt idx="6">
                  <c:v>6.2</c:v>
                </c:pt>
                <c:pt idx="7">
                  <c:v>7.5</c:v>
                </c:pt>
                <c:pt idx="8">
                  <c:v>8.6999999999999993</c:v>
                </c:pt>
                <c:pt idx="9">
                  <c:v>11.4</c:v>
                </c:pt>
                <c:pt idx="10">
                  <c:v>14.7</c:v>
                </c:pt>
                <c:pt idx="11">
                  <c:v>16.600000000000001</c:v>
                </c:pt>
                <c:pt idx="12">
                  <c:v>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34-4C7E-999D-8C77FAF9CDC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Sheet1!$E$2:$E$14</c:f>
              <c:numCache>
                <c:formatCode>General</c:formatCode>
                <c:ptCount val="13"/>
                <c:pt idx="0">
                  <c:v>6</c:v>
                </c:pt>
                <c:pt idx="1">
                  <c:v>4.9000000000000004</c:v>
                </c:pt>
                <c:pt idx="2">
                  <c:v>7.4</c:v>
                </c:pt>
                <c:pt idx="3">
                  <c:v>6.5</c:v>
                </c:pt>
                <c:pt idx="4">
                  <c:v>6.2</c:v>
                </c:pt>
                <c:pt idx="5">
                  <c:v>7.4</c:v>
                </c:pt>
                <c:pt idx="6">
                  <c:v>6.9</c:v>
                </c:pt>
                <c:pt idx="7">
                  <c:v>7.6</c:v>
                </c:pt>
                <c:pt idx="8">
                  <c:v>9</c:v>
                </c:pt>
                <c:pt idx="9">
                  <c:v>11.7</c:v>
                </c:pt>
                <c:pt idx="10">
                  <c:v>15</c:v>
                </c:pt>
                <c:pt idx="11">
                  <c:v>15.4</c:v>
                </c:pt>
                <c:pt idx="12">
                  <c:v>20.100000000000001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334-4C7E-999D-8C77FAF9CDC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Sheet1!$F$2:$F$14</c:f>
              <c:numCache>
                <c:formatCode>General</c:formatCode>
                <c:ptCount val="13"/>
                <c:pt idx="0">
                  <c:v>5.2</c:v>
                </c:pt>
                <c:pt idx="1">
                  <c:v>7.2</c:v>
                </c:pt>
                <c:pt idx="2">
                  <c:v>7.7</c:v>
                </c:pt>
                <c:pt idx="3">
                  <c:v>6.7</c:v>
                </c:pt>
                <c:pt idx="4">
                  <c:v>8.6</c:v>
                </c:pt>
                <c:pt idx="5">
                  <c:v>6.2</c:v>
                </c:pt>
                <c:pt idx="6">
                  <c:v>6.1</c:v>
                </c:pt>
                <c:pt idx="7">
                  <c:v>7.2</c:v>
                </c:pt>
                <c:pt idx="8">
                  <c:v>8.1</c:v>
                </c:pt>
                <c:pt idx="9">
                  <c:v>13</c:v>
                </c:pt>
                <c:pt idx="10">
                  <c:v>13.9</c:v>
                </c:pt>
                <c:pt idx="11">
                  <c:v>13.4</c:v>
                </c:pt>
                <c:pt idx="12">
                  <c:v>15.8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D6-482F-A53A-7A4524D53C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8224"/>
        <c:axId val="1027808"/>
      </c:lineChart>
      <c:catAx>
        <c:axId val="102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7808"/>
        <c:crosses val="autoZero"/>
        <c:auto val="1"/>
        <c:lblAlgn val="ctr"/>
        <c:lblOffset val="100"/>
        <c:noMultiLvlLbl val="0"/>
      </c:catAx>
      <c:valAx>
        <c:axId val="1027808"/>
        <c:scaling>
          <c:orientation val="minMax"/>
          <c:max val="2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>
                    <a:solidFill>
                      <a:schemeClr val="tx1"/>
                    </a:solidFill>
                  </a:rPr>
                  <a:t>% using the product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813709050257609"/>
          <c:y val="1.3420569279952136E-2"/>
          <c:w val="0.40218260911830472"/>
          <c:h val="0.15318773043438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White</c:v>
                </c:pt>
                <c:pt idx="1">
                  <c:v>Ethnic minorities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85-44B5-B29F-7E48F217109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 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White</c:v>
                </c:pt>
                <c:pt idx="1">
                  <c:v>Ethnic minorities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85-44B5-B29F-7E48F21710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233064"/>
        <c:axId val="325232280"/>
      </c:barChart>
      <c:catAx>
        <c:axId val="325233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32280"/>
        <c:crosses val="autoZero"/>
        <c:auto val="1"/>
        <c:lblAlgn val="ctr"/>
        <c:lblOffset val="100"/>
        <c:noMultiLvlLbl val="0"/>
      </c:catAx>
      <c:valAx>
        <c:axId val="325232280"/>
        <c:scaling>
          <c:orientation val="minMax"/>
          <c:max val="2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 using</a:t>
                </a:r>
                <a:r>
                  <a:rPr lang="en-GB" sz="1600" b="0" baseline="0" dirty="0"/>
                  <a:t> the product</a:t>
                </a:r>
                <a:endParaRPr lang="en-GB" sz="16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33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708151064450288"/>
          <c:y val="0.10775062353395651"/>
          <c:w val="0.12822713133080588"/>
          <c:h val="0.13324946290858139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White</c:v>
                </c:pt>
              </c:strCache>
            </c:strRef>
          </c:tx>
          <c:spPr>
            <a:ln w="28575" cap="rnd">
              <a:solidFill>
                <a:srgbClr val="E5007B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4.4000000000000004</c:v>
                </c:pt>
                <c:pt idx="1">
                  <c:v>5.3</c:v>
                </c:pt>
                <c:pt idx="2">
                  <c:v>6.1</c:v>
                </c:pt>
                <c:pt idx="3">
                  <c:v>6.2</c:v>
                </c:pt>
                <c:pt idx="4">
                  <c:v>6.1</c:v>
                </c:pt>
                <c:pt idx="5">
                  <c:v>5.8</c:v>
                </c:pt>
                <c:pt idx="6">
                  <c:v>5.6</c:v>
                </c:pt>
                <c:pt idx="7">
                  <c:v>6.5</c:v>
                </c:pt>
                <c:pt idx="8">
                  <c:v>7.1</c:v>
                </c:pt>
                <c:pt idx="9">
                  <c:v>9.6999999999999993</c:v>
                </c:pt>
                <c:pt idx="10">
                  <c:v>12.1</c:v>
                </c:pt>
                <c:pt idx="11">
                  <c:v>13.2</c:v>
                </c:pt>
                <c:pt idx="12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F5-47C6-821A-78721A7D37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Ethnic minorities</c:v>
                </c:pt>
              </c:strCache>
            </c:strRef>
          </c:tx>
          <c:spPr>
            <a:ln w="28575" cap="rnd">
              <a:solidFill>
                <a:srgbClr val="333399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2.5</c:v>
                </c:pt>
                <c:pt idx="1">
                  <c:v>2.4</c:v>
                </c:pt>
                <c:pt idx="2">
                  <c:v>2.8</c:v>
                </c:pt>
                <c:pt idx="3">
                  <c:v>2.7</c:v>
                </c:pt>
                <c:pt idx="4">
                  <c:v>2.7</c:v>
                </c:pt>
                <c:pt idx="5">
                  <c:v>3.2</c:v>
                </c:pt>
                <c:pt idx="6">
                  <c:v>3.5</c:v>
                </c:pt>
                <c:pt idx="7">
                  <c:v>3.7</c:v>
                </c:pt>
                <c:pt idx="8">
                  <c:v>6.5</c:v>
                </c:pt>
                <c:pt idx="9">
                  <c:v>8.3000000000000007</c:v>
                </c:pt>
                <c:pt idx="10">
                  <c:v>10.3</c:v>
                </c:pt>
                <c:pt idx="11">
                  <c:v>10.7</c:v>
                </c:pt>
                <c:pt idx="12">
                  <c:v>11.5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F5-47C6-821A-78721A7D37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28224"/>
        <c:axId val="1027808"/>
      </c:lineChart>
      <c:catAx>
        <c:axId val="1028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7808"/>
        <c:crosses val="autoZero"/>
        <c:auto val="1"/>
        <c:lblAlgn val="ctr"/>
        <c:lblOffset val="100"/>
        <c:noMultiLvlLbl val="0"/>
      </c:catAx>
      <c:valAx>
        <c:axId val="1027808"/>
        <c:scaling>
          <c:orientation val="minMax"/>
          <c:max val="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dirty="0">
                    <a:solidFill>
                      <a:schemeClr val="tx1"/>
                    </a:solidFill>
                  </a:rPr>
                  <a:t>% vaping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640869544084764"/>
          <c:y val="4.42869285497915E-2"/>
          <c:w val="0.21545421405657625"/>
          <c:h val="0.189666155026013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28193350831146"/>
          <c:y val="4.5050964844387809E-2"/>
          <c:w val="0.85203748913818012"/>
          <c:h val="0.75792886508351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Sheet1!$A$2:$A$62</c:f>
              <c:strCache>
                <c:ptCount val="61"/>
                <c:pt idx="0">
                  <c:v>2011-Q2</c:v>
                </c:pt>
                <c:pt idx="1">
                  <c:v>2011-Q3</c:v>
                </c:pt>
                <c:pt idx="2">
                  <c:v>2011-Q4</c:v>
                </c:pt>
                <c:pt idx="3">
                  <c:v>2012-Q1</c:v>
                </c:pt>
                <c:pt idx="4">
                  <c:v>2012-Q2</c:v>
                </c:pt>
                <c:pt idx="5">
                  <c:v>2012-Q3</c:v>
                </c:pt>
                <c:pt idx="6">
                  <c:v>2012-Q4</c:v>
                </c:pt>
                <c:pt idx="7">
                  <c:v>2013-Q1</c:v>
                </c:pt>
                <c:pt idx="8">
                  <c:v>2013-Q2</c:v>
                </c:pt>
                <c:pt idx="9">
                  <c:v>2013-Q3</c:v>
                </c:pt>
                <c:pt idx="10">
                  <c:v>2013-Q4</c:v>
                </c:pt>
                <c:pt idx="11">
                  <c:v>2014-Q1</c:v>
                </c:pt>
                <c:pt idx="12">
                  <c:v>2014-Q2</c:v>
                </c:pt>
                <c:pt idx="13">
                  <c:v>2014-Q3</c:v>
                </c:pt>
                <c:pt idx="14">
                  <c:v>2014-Q4</c:v>
                </c:pt>
                <c:pt idx="15">
                  <c:v>2015-Q1</c:v>
                </c:pt>
                <c:pt idx="16">
                  <c:v>2015-Q2</c:v>
                </c:pt>
                <c:pt idx="17">
                  <c:v>2015-Q3</c:v>
                </c:pt>
                <c:pt idx="18">
                  <c:v>2015-Q4</c:v>
                </c:pt>
                <c:pt idx="19">
                  <c:v>2016-Q1</c:v>
                </c:pt>
                <c:pt idx="20">
                  <c:v>2016-Q2</c:v>
                </c:pt>
                <c:pt idx="21">
                  <c:v>2016-Q3</c:v>
                </c:pt>
                <c:pt idx="22">
                  <c:v>2016-Q4</c:v>
                </c:pt>
                <c:pt idx="23">
                  <c:v>2017-Q1</c:v>
                </c:pt>
                <c:pt idx="24">
                  <c:v>2017-Q2</c:v>
                </c:pt>
                <c:pt idx="25">
                  <c:v>2017-Q3</c:v>
                </c:pt>
                <c:pt idx="26">
                  <c:v>2017-Q4</c:v>
                </c:pt>
                <c:pt idx="27">
                  <c:v>2018-Q1</c:v>
                </c:pt>
                <c:pt idx="28">
                  <c:v>2018-Q2</c:v>
                </c:pt>
                <c:pt idx="29">
                  <c:v>2018-Q3</c:v>
                </c:pt>
                <c:pt idx="30">
                  <c:v>2018-Q4</c:v>
                </c:pt>
                <c:pt idx="31">
                  <c:v>2019-Q1</c:v>
                </c:pt>
                <c:pt idx="32">
                  <c:v>2019-Q2</c:v>
                </c:pt>
                <c:pt idx="33">
                  <c:v>2019-Q3</c:v>
                </c:pt>
                <c:pt idx="34">
                  <c:v>2019-Q4</c:v>
                </c:pt>
                <c:pt idx="35">
                  <c:v>2020-Q1</c:v>
                </c:pt>
                <c:pt idx="36">
                  <c:v>2020-Q2</c:v>
                </c:pt>
                <c:pt idx="37">
                  <c:v>2020-Q3</c:v>
                </c:pt>
                <c:pt idx="38">
                  <c:v>2020-Q4</c:v>
                </c:pt>
                <c:pt idx="39">
                  <c:v>2021-Q1</c:v>
                </c:pt>
                <c:pt idx="40">
                  <c:v>2021-Q2</c:v>
                </c:pt>
                <c:pt idx="41">
                  <c:v>2021-Q3</c:v>
                </c:pt>
                <c:pt idx="42">
                  <c:v>2021-Q4</c:v>
                </c:pt>
                <c:pt idx="43">
                  <c:v>2022-Q1</c:v>
                </c:pt>
                <c:pt idx="44">
                  <c:v>2022-Q2</c:v>
                </c:pt>
                <c:pt idx="45">
                  <c:v>2022-Q3</c:v>
                </c:pt>
                <c:pt idx="46">
                  <c:v>2022-Q4</c:v>
                </c:pt>
                <c:pt idx="47">
                  <c:v>2023-Q1</c:v>
                </c:pt>
                <c:pt idx="48">
                  <c:v>2023-Q2</c:v>
                </c:pt>
                <c:pt idx="49">
                  <c:v>2023-Q3</c:v>
                </c:pt>
                <c:pt idx="50">
                  <c:v>2023-Q4</c:v>
                </c:pt>
                <c:pt idx="51">
                  <c:v>2024-Q1</c:v>
                </c:pt>
                <c:pt idx="52">
                  <c:v>2024-Q2</c:v>
                </c:pt>
                <c:pt idx="53">
                  <c:v>2024-Q3</c:v>
                </c:pt>
                <c:pt idx="54">
                  <c:v>2024-Q4</c:v>
                </c:pt>
                <c:pt idx="55">
                  <c:v>2025-Q1</c:v>
                </c:pt>
                <c:pt idx="56">
                  <c:v>2025-Q2</c:v>
                </c:pt>
                <c:pt idx="57">
                  <c:v>2025-Q3</c:v>
                </c:pt>
                <c:pt idx="58">
                  <c:v>2025-Q4</c:v>
                </c:pt>
                <c:pt idx="59">
                  <c:v>2026-Q1</c:v>
                </c:pt>
                <c:pt idx="60">
                  <c:v>2026-Q2</c:v>
                </c:pt>
              </c:strCache>
            </c:strRef>
          </c:cat>
          <c:val>
            <c:numRef>
              <c:f>Sheet1!$B$2:$B$62</c:f>
              <c:numCache>
                <c:formatCode>General</c:formatCode>
                <c:ptCount val="61"/>
                <c:pt idx="0">
                  <c:v>2.2000000000000002</c:v>
                </c:pt>
                <c:pt idx="1">
                  <c:v>3.3</c:v>
                </c:pt>
                <c:pt idx="2">
                  <c:v>4</c:v>
                </c:pt>
                <c:pt idx="3">
                  <c:v>5.8</c:v>
                </c:pt>
                <c:pt idx="4">
                  <c:v>6.9</c:v>
                </c:pt>
                <c:pt idx="5">
                  <c:v>7.5</c:v>
                </c:pt>
                <c:pt idx="6">
                  <c:v>11.2</c:v>
                </c:pt>
                <c:pt idx="7">
                  <c:v>15.9</c:v>
                </c:pt>
                <c:pt idx="8">
                  <c:v>15.6</c:v>
                </c:pt>
                <c:pt idx="9">
                  <c:v>20.8</c:v>
                </c:pt>
                <c:pt idx="10">
                  <c:v>20.100000000000001</c:v>
                </c:pt>
                <c:pt idx="11">
                  <c:v>19.899999999999999</c:v>
                </c:pt>
                <c:pt idx="12">
                  <c:v>19.3</c:v>
                </c:pt>
                <c:pt idx="13">
                  <c:v>21.1</c:v>
                </c:pt>
                <c:pt idx="14">
                  <c:v>17.100000000000001</c:v>
                </c:pt>
                <c:pt idx="15">
                  <c:v>21.2</c:v>
                </c:pt>
                <c:pt idx="16">
                  <c:v>20</c:v>
                </c:pt>
                <c:pt idx="17">
                  <c:v>22.7</c:v>
                </c:pt>
                <c:pt idx="18">
                  <c:v>20.3</c:v>
                </c:pt>
                <c:pt idx="19">
                  <c:v>20.399999999999999</c:v>
                </c:pt>
                <c:pt idx="20">
                  <c:v>20.5</c:v>
                </c:pt>
                <c:pt idx="21">
                  <c:v>21</c:v>
                </c:pt>
                <c:pt idx="22">
                  <c:v>17.8</c:v>
                </c:pt>
                <c:pt idx="23">
                  <c:v>18.3</c:v>
                </c:pt>
                <c:pt idx="24">
                  <c:v>18.899999999999999</c:v>
                </c:pt>
                <c:pt idx="25">
                  <c:v>18.2</c:v>
                </c:pt>
                <c:pt idx="26">
                  <c:v>19.2</c:v>
                </c:pt>
                <c:pt idx="27">
                  <c:v>18.3</c:v>
                </c:pt>
                <c:pt idx="28">
                  <c:v>19.2</c:v>
                </c:pt>
                <c:pt idx="29">
                  <c:v>19.3</c:v>
                </c:pt>
                <c:pt idx="30">
                  <c:v>16</c:v>
                </c:pt>
                <c:pt idx="31">
                  <c:v>19.899999999999999</c:v>
                </c:pt>
                <c:pt idx="32">
                  <c:v>18.7</c:v>
                </c:pt>
                <c:pt idx="33">
                  <c:v>18.5</c:v>
                </c:pt>
                <c:pt idx="34">
                  <c:v>16.399999999999999</c:v>
                </c:pt>
                <c:pt idx="35">
                  <c:v>17.399999999999999</c:v>
                </c:pt>
                <c:pt idx="36">
                  <c:v>19</c:v>
                </c:pt>
                <c:pt idx="37">
                  <c:v>21.6</c:v>
                </c:pt>
                <c:pt idx="38">
                  <c:v>18.399999999999999</c:v>
                </c:pt>
                <c:pt idx="39">
                  <c:v>21.5</c:v>
                </c:pt>
                <c:pt idx="40">
                  <c:v>21.6</c:v>
                </c:pt>
                <c:pt idx="41">
                  <c:v>23</c:v>
                </c:pt>
                <c:pt idx="42">
                  <c:v>22.2</c:v>
                </c:pt>
                <c:pt idx="43">
                  <c:v>22.3</c:v>
                </c:pt>
                <c:pt idx="44">
                  <c:v>28.2</c:v>
                </c:pt>
                <c:pt idx="45">
                  <c:v>26.9</c:v>
                </c:pt>
                <c:pt idx="46">
                  <c:v>32.9</c:v>
                </c:pt>
                <c:pt idx="47">
                  <c:v>31.9</c:v>
                </c:pt>
                <c:pt idx="48">
                  <c:v>32.1</c:v>
                </c:pt>
                <c:pt idx="49">
                  <c:v>30.7</c:v>
                </c:pt>
                <c:pt idx="50">
                  <c:v>34.200000000000003</c:v>
                </c:pt>
                <c:pt idx="51">
                  <c:v>28.2</c:v>
                </c:pt>
                <c:pt idx="52">
                  <c:v>34.200000000000003</c:v>
                </c:pt>
                <c:pt idx="53">
                  <c:v>30.4</c:v>
                </c:pt>
                <c:pt idx="54">
                  <c:v>31.2</c:v>
                </c:pt>
                <c:pt idx="55">
                  <c:v>33.1</c:v>
                </c:pt>
                <c:pt idx="56">
                  <c:v>29.6</c:v>
                </c:pt>
                <c:pt idx="57">
                  <c:v>32.9</c:v>
                </c:pt>
                <c:pt idx="58">
                  <c:v>31</c:v>
                </c:pt>
                <c:pt idx="59">
                  <c:v>28.9</c:v>
                </c:pt>
                <c:pt idx="60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A2A-49E3-96C5-01ED3436B2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</c:v>
                </c:pt>
              </c:strCache>
            </c:strRef>
          </c:tx>
          <c:spPr>
            <a:ln w="22225"/>
          </c:spPr>
          <c:marker>
            <c:symbol val="none"/>
          </c:marker>
          <c:cat>
            <c:strRef>
              <c:f>Sheet1!$A$2:$A$62</c:f>
              <c:strCache>
                <c:ptCount val="61"/>
                <c:pt idx="0">
                  <c:v>2011-Q2</c:v>
                </c:pt>
                <c:pt idx="1">
                  <c:v>2011-Q3</c:v>
                </c:pt>
                <c:pt idx="2">
                  <c:v>2011-Q4</c:v>
                </c:pt>
                <c:pt idx="3">
                  <c:v>2012-Q1</c:v>
                </c:pt>
                <c:pt idx="4">
                  <c:v>2012-Q2</c:v>
                </c:pt>
                <c:pt idx="5">
                  <c:v>2012-Q3</c:v>
                </c:pt>
                <c:pt idx="6">
                  <c:v>2012-Q4</c:v>
                </c:pt>
                <c:pt idx="7">
                  <c:v>2013-Q1</c:v>
                </c:pt>
                <c:pt idx="8">
                  <c:v>2013-Q2</c:v>
                </c:pt>
                <c:pt idx="9">
                  <c:v>2013-Q3</c:v>
                </c:pt>
                <c:pt idx="10">
                  <c:v>2013-Q4</c:v>
                </c:pt>
                <c:pt idx="11">
                  <c:v>2014-Q1</c:v>
                </c:pt>
                <c:pt idx="12">
                  <c:v>2014-Q2</c:v>
                </c:pt>
                <c:pt idx="13">
                  <c:v>2014-Q3</c:v>
                </c:pt>
                <c:pt idx="14">
                  <c:v>2014-Q4</c:v>
                </c:pt>
                <c:pt idx="15">
                  <c:v>2015-Q1</c:v>
                </c:pt>
                <c:pt idx="16">
                  <c:v>2015-Q2</c:v>
                </c:pt>
                <c:pt idx="17">
                  <c:v>2015-Q3</c:v>
                </c:pt>
                <c:pt idx="18">
                  <c:v>2015-Q4</c:v>
                </c:pt>
                <c:pt idx="19">
                  <c:v>2016-Q1</c:v>
                </c:pt>
                <c:pt idx="20">
                  <c:v>2016-Q2</c:v>
                </c:pt>
                <c:pt idx="21">
                  <c:v>2016-Q3</c:v>
                </c:pt>
                <c:pt idx="22">
                  <c:v>2016-Q4</c:v>
                </c:pt>
                <c:pt idx="23">
                  <c:v>2017-Q1</c:v>
                </c:pt>
                <c:pt idx="24">
                  <c:v>2017-Q2</c:v>
                </c:pt>
                <c:pt idx="25">
                  <c:v>2017-Q3</c:v>
                </c:pt>
                <c:pt idx="26">
                  <c:v>2017-Q4</c:v>
                </c:pt>
                <c:pt idx="27">
                  <c:v>2018-Q1</c:v>
                </c:pt>
                <c:pt idx="28">
                  <c:v>2018-Q2</c:v>
                </c:pt>
                <c:pt idx="29">
                  <c:v>2018-Q3</c:v>
                </c:pt>
                <c:pt idx="30">
                  <c:v>2018-Q4</c:v>
                </c:pt>
                <c:pt idx="31">
                  <c:v>2019-Q1</c:v>
                </c:pt>
                <c:pt idx="32">
                  <c:v>2019-Q2</c:v>
                </c:pt>
                <c:pt idx="33">
                  <c:v>2019-Q3</c:v>
                </c:pt>
                <c:pt idx="34">
                  <c:v>2019-Q4</c:v>
                </c:pt>
                <c:pt idx="35">
                  <c:v>2020-Q1</c:v>
                </c:pt>
                <c:pt idx="36">
                  <c:v>2020-Q2</c:v>
                </c:pt>
                <c:pt idx="37">
                  <c:v>2020-Q3</c:v>
                </c:pt>
                <c:pt idx="38">
                  <c:v>2020-Q4</c:v>
                </c:pt>
                <c:pt idx="39">
                  <c:v>2021-Q1</c:v>
                </c:pt>
                <c:pt idx="40">
                  <c:v>2021-Q2</c:v>
                </c:pt>
                <c:pt idx="41">
                  <c:v>2021-Q3</c:v>
                </c:pt>
                <c:pt idx="42">
                  <c:v>2021-Q4</c:v>
                </c:pt>
                <c:pt idx="43">
                  <c:v>2022-Q1</c:v>
                </c:pt>
                <c:pt idx="44">
                  <c:v>2022-Q2</c:v>
                </c:pt>
                <c:pt idx="45">
                  <c:v>2022-Q3</c:v>
                </c:pt>
                <c:pt idx="46">
                  <c:v>2022-Q4</c:v>
                </c:pt>
                <c:pt idx="47">
                  <c:v>2023-Q1</c:v>
                </c:pt>
                <c:pt idx="48">
                  <c:v>2023-Q2</c:v>
                </c:pt>
                <c:pt idx="49">
                  <c:v>2023-Q3</c:v>
                </c:pt>
                <c:pt idx="50">
                  <c:v>2023-Q4</c:v>
                </c:pt>
                <c:pt idx="51">
                  <c:v>2024-Q1</c:v>
                </c:pt>
                <c:pt idx="52">
                  <c:v>2024-Q2</c:v>
                </c:pt>
                <c:pt idx="53">
                  <c:v>2024-Q3</c:v>
                </c:pt>
                <c:pt idx="54">
                  <c:v>2024-Q4</c:v>
                </c:pt>
                <c:pt idx="55">
                  <c:v>2025-Q1</c:v>
                </c:pt>
                <c:pt idx="56">
                  <c:v>2025-Q2</c:v>
                </c:pt>
                <c:pt idx="57">
                  <c:v>2025-Q3</c:v>
                </c:pt>
                <c:pt idx="58">
                  <c:v>2025-Q4</c:v>
                </c:pt>
                <c:pt idx="59">
                  <c:v>2026-Q1</c:v>
                </c:pt>
                <c:pt idx="60">
                  <c:v>2026-Q2</c:v>
                </c:pt>
              </c:strCache>
            </c:strRef>
          </c:cat>
          <c:val>
            <c:numRef>
              <c:f>Sheet1!$C$2:$C$62</c:f>
              <c:numCache>
                <c:formatCode>General</c:formatCode>
                <c:ptCount val="61"/>
                <c:pt idx="0">
                  <c:v>17.399999999999999</c:v>
                </c:pt>
                <c:pt idx="1">
                  <c:v>15</c:v>
                </c:pt>
                <c:pt idx="2">
                  <c:v>14.8</c:v>
                </c:pt>
                <c:pt idx="3">
                  <c:v>13.2</c:v>
                </c:pt>
                <c:pt idx="4">
                  <c:v>13.3</c:v>
                </c:pt>
                <c:pt idx="5">
                  <c:v>14.1</c:v>
                </c:pt>
                <c:pt idx="6">
                  <c:v>14.9</c:v>
                </c:pt>
                <c:pt idx="7">
                  <c:v>14</c:v>
                </c:pt>
                <c:pt idx="8">
                  <c:v>15.3</c:v>
                </c:pt>
                <c:pt idx="9">
                  <c:v>17.899999999999999</c:v>
                </c:pt>
                <c:pt idx="10">
                  <c:v>12.7</c:v>
                </c:pt>
                <c:pt idx="11">
                  <c:v>12.5</c:v>
                </c:pt>
                <c:pt idx="12">
                  <c:v>12.1</c:v>
                </c:pt>
                <c:pt idx="13">
                  <c:v>11.1</c:v>
                </c:pt>
                <c:pt idx="14">
                  <c:v>8.6</c:v>
                </c:pt>
                <c:pt idx="15">
                  <c:v>8.8000000000000007</c:v>
                </c:pt>
                <c:pt idx="16">
                  <c:v>8.5</c:v>
                </c:pt>
                <c:pt idx="17">
                  <c:v>9.9</c:v>
                </c:pt>
                <c:pt idx="18">
                  <c:v>10.8</c:v>
                </c:pt>
                <c:pt idx="19">
                  <c:v>8.4</c:v>
                </c:pt>
                <c:pt idx="20">
                  <c:v>8.8000000000000007</c:v>
                </c:pt>
                <c:pt idx="21">
                  <c:v>8.9</c:v>
                </c:pt>
                <c:pt idx="22">
                  <c:v>8.1</c:v>
                </c:pt>
                <c:pt idx="23">
                  <c:v>8.6</c:v>
                </c:pt>
                <c:pt idx="24">
                  <c:v>10.5</c:v>
                </c:pt>
                <c:pt idx="25">
                  <c:v>10</c:v>
                </c:pt>
                <c:pt idx="26">
                  <c:v>9.4</c:v>
                </c:pt>
                <c:pt idx="27">
                  <c:v>10.6</c:v>
                </c:pt>
                <c:pt idx="28">
                  <c:v>8.8000000000000007</c:v>
                </c:pt>
                <c:pt idx="29">
                  <c:v>10.7</c:v>
                </c:pt>
                <c:pt idx="30">
                  <c:v>10.8</c:v>
                </c:pt>
                <c:pt idx="31">
                  <c:v>7.8</c:v>
                </c:pt>
                <c:pt idx="32">
                  <c:v>7</c:v>
                </c:pt>
                <c:pt idx="33">
                  <c:v>8.8000000000000007</c:v>
                </c:pt>
                <c:pt idx="34">
                  <c:v>9.1</c:v>
                </c:pt>
                <c:pt idx="35">
                  <c:v>9.3000000000000007</c:v>
                </c:pt>
                <c:pt idx="36">
                  <c:v>11.5</c:v>
                </c:pt>
                <c:pt idx="37">
                  <c:v>9.8000000000000007</c:v>
                </c:pt>
                <c:pt idx="38">
                  <c:v>10.1</c:v>
                </c:pt>
                <c:pt idx="39">
                  <c:v>9.6999999999999993</c:v>
                </c:pt>
                <c:pt idx="40">
                  <c:v>11.3</c:v>
                </c:pt>
                <c:pt idx="41">
                  <c:v>11.1</c:v>
                </c:pt>
                <c:pt idx="42">
                  <c:v>11.6</c:v>
                </c:pt>
                <c:pt idx="43">
                  <c:v>9.6</c:v>
                </c:pt>
                <c:pt idx="44">
                  <c:v>12.1</c:v>
                </c:pt>
                <c:pt idx="45">
                  <c:v>11.1</c:v>
                </c:pt>
                <c:pt idx="46">
                  <c:v>10.7</c:v>
                </c:pt>
                <c:pt idx="47">
                  <c:v>10.5</c:v>
                </c:pt>
                <c:pt idx="48">
                  <c:v>12</c:v>
                </c:pt>
                <c:pt idx="49">
                  <c:v>10.3</c:v>
                </c:pt>
                <c:pt idx="50">
                  <c:v>10.4</c:v>
                </c:pt>
                <c:pt idx="51">
                  <c:v>10.199999999999999</c:v>
                </c:pt>
                <c:pt idx="52">
                  <c:v>10.9</c:v>
                </c:pt>
                <c:pt idx="53">
                  <c:v>11.9</c:v>
                </c:pt>
                <c:pt idx="54">
                  <c:v>10.7</c:v>
                </c:pt>
                <c:pt idx="55">
                  <c:v>11.1</c:v>
                </c:pt>
                <c:pt idx="56">
                  <c:v>11</c:v>
                </c:pt>
                <c:pt idx="57">
                  <c:v>9.5</c:v>
                </c:pt>
                <c:pt idx="58">
                  <c:v>10.7</c:v>
                </c:pt>
                <c:pt idx="59">
                  <c:v>12.3</c:v>
                </c:pt>
                <c:pt idx="60">
                  <c:v>14.1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A2A-49E3-96C5-01ED3436B2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5231888"/>
        <c:axId val="325226008"/>
      </c:lineChart>
      <c:catAx>
        <c:axId val="325231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26008"/>
        <c:crosses val="autoZero"/>
        <c:auto val="1"/>
        <c:lblAlgn val="ctr"/>
        <c:lblOffset val="100"/>
        <c:noMultiLvlLbl val="0"/>
      </c:catAx>
      <c:valAx>
        <c:axId val="325226008"/>
        <c:scaling>
          <c:orientation val="minMax"/>
          <c:max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</a:t>
                </a:r>
                <a:r>
                  <a:rPr lang="en-GB" sz="1600" b="0" baseline="0" dirty="0"/>
                  <a:t> of smokers </a:t>
                </a:r>
                <a:endParaRPr lang="en-GB" sz="1600" b="0" dirty="0"/>
              </a:p>
            </c:rich>
          </c:tx>
          <c:layout>
            <c:manualLayout>
              <c:xMode val="edge"/>
              <c:yMode val="edge"/>
              <c:x val="1.5432098765432098E-2"/>
              <c:y val="0.2464215902781352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52318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322663295666521"/>
          <c:y val="6.6914498141263934E-2"/>
          <c:w val="0.12185480909699452"/>
          <c:h val="0.14970116000962694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94547730144843"/>
          <c:y val="5.3469062827071284E-2"/>
          <c:w val="0.8308561654112776"/>
          <c:h val="0.75792886508351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Sheet1!$A$2:$A$62</c:f>
              <c:strCache>
                <c:ptCount val="61"/>
                <c:pt idx="0">
                  <c:v>2011-Q2</c:v>
                </c:pt>
                <c:pt idx="1">
                  <c:v>2011-Q3</c:v>
                </c:pt>
                <c:pt idx="2">
                  <c:v>2011-Q4</c:v>
                </c:pt>
                <c:pt idx="3">
                  <c:v>2012-Q1</c:v>
                </c:pt>
                <c:pt idx="4">
                  <c:v>2012-Q2</c:v>
                </c:pt>
                <c:pt idx="5">
                  <c:v>2012-Q3</c:v>
                </c:pt>
                <c:pt idx="6">
                  <c:v>2012-Q4</c:v>
                </c:pt>
                <c:pt idx="7">
                  <c:v>2013-Q1</c:v>
                </c:pt>
                <c:pt idx="8">
                  <c:v>2013-Q2</c:v>
                </c:pt>
                <c:pt idx="9">
                  <c:v>2013-Q3</c:v>
                </c:pt>
                <c:pt idx="10">
                  <c:v>2013-Q4</c:v>
                </c:pt>
                <c:pt idx="11">
                  <c:v>2014-Q1</c:v>
                </c:pt>
                <c:pt idx="12">
                  <c:v>2014-Q2</c:v>
                </c:pt>
                <c:pt idx="13">
                  <c:v>2014-Q3</c:v>
                </c:pt>
                <c:pt idx="14">
                  <c:v>2014-Q4</c:v>
                </c:pt>
                <c:pt idx="15">
                  <c:v>2015-Q1</c:v>
                </c:pt>
                <c:pt idx="16">
                  <c:v>2015-Q2</c:v>
                </c:pt>
                <c:pt idx="17">
                  <c:v>2015-Q3</c:v>
                </c:pt>
                <c:pt idx="18">
                  <c:v>2015-Q4</c:v>
                </c:pt>
                <c:pt idx="19">
                  <c:v>2016-Q1</c:v>
                </c:pt>
                <c:pt idx="20">
                  <c:v>2016-Q2</c:v>
                </c:pt>
                <c:pt idx="21">
                  <c:v>2016-Q3</c:v>
                </c:pt>
                <c:pt idx="22">
                  <c:v>2016-Q4</c:v>
                </c:pt>
                <c:pt idx="23">
                  <c:v>2017-Q1</c:v>
                </c:pt>
                <c:pt idx="24">
                  <c:v>2017-Q2</c:v>
                </c:pt>
                <c:pt idx="25">
                  <c:v>2017-Q3</c:v>
                </c:pt>
                <c:pt idx="26">
                  <c:v>2017-Q4</c:v>
                </c:pt>
                <c:pt idx="27">
                  <c:v>2018-Q1</c:v>
                </c:pt>
                <c:pt idx="28">
                  <c:v>2018-Q2</c:v>
                </c:pt>
                <c:pt idx="29">
                  <c:v>2018-Q3</c:v>
                </c:pt>
                <c:pt idx="30">
                  <c:v>2018-Q4</c:v>
                </c:pt>
                <c:pt idx="31">
                  <c:v>2019-Q1</c:v>
                </c:pt>
                <c:pt idx="32">
                  <c:v>2019-Q2</c:v>
                </c:pt>
                <c:pt idx="33">
                  <c:v>2019-Q3</c:v>
                </c:pt>
                <c:pt idx="34">
                  <c:v>2019-Q4</c:v>
                </c:pt>
                <c:pt idx="35">
                  <c:v>2020-Q1</c:v>
                </c:pt>
                <c:pt idx="36">
                  <c:v>2020-Q2</c:v>
                </c:pt>
                <c:pt idx="37">
                  <c:v>2020-Q3</c:v>
                </c:pt>
                <c:pt idx="38">
                  <c:v>2020-Q4</c:v>
                </c:pt>
                <c:pt idx="39">
                  <c:v>2021-Q1</c:v>
                </c:pt>
                <c:pt idx="40">
                  <c:v>2021-Q2</c:v>
                </c:pt>
                <c:pt idx="41">
                  <c:v>2021-Q3</c:v>
                </c:pt>
                <c:pt idx="42">
                  <c:v>2021-Q4</c:v>
                </c:pt>
                <c:pt idx="43">
                  <c:v>2022-Q1</c:v>
                </c:pt>
                <c:pt idx="44">
                  <c:v>2022-Q2</c:v>
                </c:pt>
                <c:pt idx="45">
                  <c:v>2022-Q3</c:v>
                </c:pt>
                <c:pt idx="46">
                  <c:v>2022-Q4</c:v>
                </c:pt>
                <c:pt idx="47">
                  <c:v>2023-Q1</c:v>
                </c:pt>
                <c:pt idx="48">
                  <c:v>2023-Q2</c:v>
                </c:pt>
                <c:pt idx="49">
                  <c:v>2023-Q3</c:v>
                </c:pt>
                <c:pt idx="50">
                  <c:v>2023-Q4</c:v>
                </c:pt>
                <c:pt idx="51">
                  <c:v>2024-Q1</c:v>
                </c:pt>
                <c:pt idx="52">
                  <c:v>2024-Q2</c:v>
                </c:pt>
                <c:pt idx="53">
                  <c:v>2024-Q3</c:v>
                </c:pt>
                <c:pt idx="54">
                  <c:v>2024-Q4</c:v>
                </c:pt>
                <c:pt idx="55">
                  <c:v>2025-Q1</c:v>
                </c:pt>
                <c:pt idx="56">
                  <c:v>2025-Q2</c:v>
                </c:pt>
                <c:pt idx="57">
                  <c:v>2025-Q3</c:v>
                </c:pt>
                <c:pt idx="58">
                  <c:v>2025-Q4</c:v>
                </c:pt>
                <c:pt idx="59">
                  <c:v>2026-Q1</c:v>
                </c:pt>
                <c:pt idx="60">
                  <c:v>2026-Q2</c:v>
                </c:pt>
              </c:strCache>
            </c:strRef>
          </c:cat>
          <c:val>
            <c:numRef>
              <c:f>Sheet1!$B$2:$B$62</c:f>
              <c:numCache>
                <c:formatCode>General</c:formatCode>
                <c:ptCount val="61"/>
                <c:pt idx="0">
                  <c:v>5.8</c:v>
                </c:pt>
                <c:pt idx="1">
                  <c:v>0</c:v>
                </c:pt>
                <c:pt idx="2">
                  <c:v>4</c:v>
                </c:pt>
                <c:pt idx="3">
                  <c:v>3.4</c:v>
                </c:pt>
                <c:pt idx="4">
                  <c:v>10.6</c:v>
                </c:pt>
                <c:pt idx="5">
                  <c:v>13.8</c:v>
                </c:pt>
                <c:pt idx="6">
                  <c:v>13.9</c:v>
                </c:pt>
                <c:pt idx="7">
                  <c:v>27.3</c:v>
                </c:pt>
                <c:pt idx="8">
                  <c:v>23.6</c:v>
                </c:pt>
                <c:pt idx="9">
                  <c:v>29.2</c:v>
                </c:pt>
                <c:pt idx="10">
                  <c:v>25.4</c:v>
                </c:pt>
                <c:pt idx="11">
                  <c:v>31.4</c:v>
                </c:pt>
                <c:pt idx="12">
                  <c:v>38</c:v>
                </c:pt>
                <c:pt idx="13">
                  <c:v>30.2</c:v>
                </c:pt>
                <c:pt idx="14">
                  <c:v>40.5</c:v>
                </c:pt>
                <c:pt idx="15">
                  <c:v>39.9</c:v>
                </c:pt>
                <c:pt idx="16">
                  <c:v>39.6</c:v>
                </c:pt>
                <c:pt idx="17">
                  <c:v>37.1</c:v>
                </c:pt>
                <c:pt idx="18">
                  <c:v>48.6</c:v>
                </c:pt>
                <c:pt idx="19">
                  <c:v>39.1</c:v>
                </c:pt>
                <c:pt idx="20">
                  <c:v>43.5</c:v>
                </c:pt>
                <c:pt idx="21">
                  <c:v>52.2</c:v>
                </c:pt>
                <c:pt idx="22">
                  <c:v>55.3</c:v>
                </c:pt>
                <c:pt idx="23">
                  <c:v>39</c:v>
                </c:pt>
                <c:pt idx="24">
                  <c:v>34.700000000000003</c:v>
                </c:pt>
                <c:pt idx="25">
                  <c:v>37.200000000000003</c:v>
                </c:pt>
                <c:pt idx="26">
                  <c:v>35.700000000000003</c:v>
                </c:pt>
                <c:pt idx="27">
                  <c:v>29.5</c:v>
                </c:pt>
                <c:pt idx="28">
                  <c:v>31.7</c:v>
                </c:pt>
                <c:pt idx="29">
                  <c:v>40.700000000000003</c:v>
                </c:pt>
                <c:pt idx="30">
                  <c:v>42.1</c:v>
                </c:pt>
                <c:pt idx="31">
                  <c:v>29.8</c:v>
                </c:pt>
                <c:pt idx="32">
                  <c:v>34.4</c:v>
                </c:pt>
                <c:pt idx="33">
                  <c:v>24.6</c:v>
                </c:pt>
                <c:pt idx="34">
                  <c:v>40.1</c:v>
                </c:pt>
                <c:pt idx="35">
                  <c:v>26.9</c:v>
                </c:pt>
                <c:pt idx="36">
                  <c:v>19.600000000000001</c:v>
                </c:pt>
                <c:pt idx="37">
                  <c:v>28.3</c:v>
                </c:pt>
                <c:pt idx="38">
                  <c:v>30.6</c:v>
                </c:pt>
                <c:pt idx="39">
                  <c:v>25</c:v>
                </c:pt>
                <c:pt idx="40">
                  <c:v>20.2</c:v>
                </c:pt>
                <c:pt idx="41">
                  <c:v>39.700000000000003</c:v>
                </c:pt>
                <c:pt idx="42">
                  <c:v>31.8</c:v>
                </c:pt>
                <c:pt idx="43">
                  <c:v>33.799999999999997</c:v>
                </c:pt>
                <c:pt idx="44">
                  <c:v>32.700000000000003</c:v>
                </c:pt>
                <c:pt idx="45">
                  <c:v>39</c:v>
                </c:pt>
                <c:pt idx="46">
                  <c:v>40.700000000000003</c:v>
                </c:pt>
                <c:pt idx="47">
                  <c:v>48.2</c:v>
                </c:pt>
                <c:pt idx="48">
                  <c:v>50.5</c:v>
                </c:pt>
                <c:pt idx="49">
                  <c:v>45.1</c:v>
                </c:pt>
                <c:pt idx="50">
                  <c:v>36.9</c:v>
                </c:pt>
                <c:pt idx="51">
                  <c:v>46.9</c:v>
                </c:pt>
                <c:pt idx="52">
                  <c:v>42</c:v>
                </c:pt>
                <c:pt idx="53">
                  <c:v>32.299999999999997</c:v>
                </c:pt>
                <c:pt idx="54">
                  <c:v>43.1</c:v>
                </c:pt>
                <c:pt idx="55">
                  <c:v>48</c:v>
                </c:pt>
                <c:pt idx="56">
                  <c:v>45</c:v>
                </c:pt>
                <c:pt idx="57">
                  <c:v>50.6</c:v>
                </c:pt>
                <c:pt idx="58">
                  <c:v>44</c:v>
                </c:pt>
                <c:pt idx="59">
                  <c:v>41.2</c:v>
                </c:pt>
                <c:pt idx="60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54-4742-9EF6-8F055C1F11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</c:v>
                </c:pt>
              </c:strCache>
            </c:strRef>
          </c:tx>
          <c:spPr>
            <a:ln w="22225"/>
          </c:spPr>
          <c:marker>
            <c:symbol val="none"/>
          </c:marker>
          <c:cat>
            <c:strRef>
              <c:f>Sheet1!$A$2:$A$62</c:f>
              <c:strCache>
                <c:ptCount val="61"/>
                <c:pt idx="0">
                  <c:v>2011-Q2</c:v>
                </c:pt>
                <c:pt idx="1">
                  <c:v>2011-Q3</c:v>
                </c:pt>
                <c:pt idx="2">
                  <c:v>2011-Q4</c:v>
                </c:pt>
                <c:pt idx="3">
                  <c:v>2012-Q1</c:v>
                </c:pt>
                <c:pt idx="4">
                  <c:v>2012-Q2</c:v>
                </c:pt>
                <c:pt idx="5">
                  <c:v>2012-Q3</c:v>
                </c:pt>
                <c:pt idx="6">
                  <c:v>2012-Q4</c:v>
                </c:pt>
                <c:pt idx="7">
                  <c:v>2013-Q1</c:v>
                </c:pt>
                <c:pt idx="8">
                  <c:v>2013-Q2</c:v>
                </c:pt>
                <c:pt idx="9">
                  <c:v>2013-Q3</c:v>
                </c:pt>
                <c:pt idx="10">
                  <c:v>2013-Q4</c:v>
                </c:pt>
                <c:pt idx="11">
                  <c:v>2014-Q1</c:v>
                </c:pt>
                <c:pt idx="12">
                  <c:v>2014-Q2</c:v>
                </c:pt>
                <c:pt idx="13">
                  <c:v>2014-Q3</c:v>
                </c:pt>
                <c:pt idx="14">
                  <c:v>2014-Q4</c:v>
                </c:pt>
                <c:pt idx="15">
                  <c:v>2015-Q1</c:v>
                </c:pt>
                <c:pt idx="16">
                  <c:v>2015-Q2</c:v>
                </c:pt>
                <c:pt idx="17">
                  <c:v>2015-Q3</c:v>
                </c:pt>
                <c:pt idx="18">
                  <c:v>2015-Q4</c:v>
                </c:pt>
                <c:pt idx="19">
                  <c:v>2016-Q1</c:v>
                </c:pt>
                <c:pt idx="20">
                  <c:v>2016-Q2</c:v>
                </c:pt>
                <c:pt idx="21">
                  <c:v>2016-Q3</c:v>
                </c:pt>
                <c:pt idx="22">
                  <c:v>2016-Q4</c:v>
                </c:pt>
                <c:pt idx="23">
                  <c:v>2017-Q1</c:v>
                </c:pt>
                <c:pt idx="24">
                  <c:v>2017-Q2</c:v>
                </c:pt>
                <c:pt idx="25">
                  <c:v>2017-Q3</c:v>
                </c:pt>
                <c:pt idx="26">
                  <c:v>2017-Q4</c:v>
                </c:pt>
                <c:pt idx="27">
                  <c:v>2018-Q1</c:v>
                </c:pt>
                <c:pt idx="28">
                  <c:v>2018-Q2</c:v>
                </c:pt>
                <c:pt idx="29">
                  <c:v>2018-Q3</c:v>
                </c:pt>
                <c:pt idx="30">
                  <c:v>2018-Q4</c:v>
                </c:pt>
                <c:pt idx="31">
                  <c:v>2019-Q1</c:v>
                </c:pt>
                <c:pt idx="32">
                  <c:v>2019-Q2</c:v>
                </c:pt>
                <c:pt idx="33">
                  <c:v>2019-Q3</c:v>
                </c:pt>
                <c:pt idx="34">
                  <c:v>2019-Q4</c:v>
                </c:pt>
                <c:pt idx="35">
                  <c:v>2020-Q1</c:v>
                </c:pt>
                <c:pt idx="36">
                  <c:v>2020-Q2</c:v>
                </c:pt>
                <c:pt idx="37">
                  <c:v>2020-Q3</c:v>
                </c:pt>
                <c:pt idx="38">
                  <c:v>2020-Q4</c:v>
                </c:pt>
                <c:pt idx="39">
                  <c:v>2021-Q1</c:v>
                </c:pt>
                <c:pt idx="40">
                  <c:v>2021-Q2</c:v>
                </c:pt>
                <c:pt idx="41">
                  <c:v>2021-Q3</c:v>
                </c:pt>
                <c:pt idx="42">
                  <c:v>2021-Q4</c:v>
                </c:pt>
                <c:pt idx="43">
                  <c:v>2022-Q1</c:v>
                </c:pt>
                <c:pt idx="44">
                  <c:v>2022-Q2</c:v>
                </c:pt>
                <c:pt idx="45">
                  <c:v>2022-Q3</c:v>
                </c:pt>
                <c:pt idx="46">
                  <c:v>2022-Q4</c:v>
                </c:pt>
                <c:pt idx="47">
                  <c:v>2023-Q1</c:v>
                </c:pt>
                <c:pt idx="48">
                  <c:v>2023-Q2</c:v>
                </c:pt>
                <c:pt idx="49">
                  <c:v>2023-Q3</c:v>
                </c:pt>
                <c:pt idx="50">
                  <c:v>2023-Q4</c:v>
                </c:pt>
                <c:pt idx="51">
                  <c:v>2024-Q1</c:v>
                </c:pt>
                <c:pt idx="52">
                  <c:v>2024-Q2</c:v>
                </c:pt>
                <c:pt idx="53">
                  <c:v>2024-Q3</c:v>
                </c:pt>
                <c:pt idx="54">
                  <c:v>2024-Q4</c:v>
                </c:pt>
                <c:pt idx="55">
                  <c:v>2025-Q1</c:v>
                </c:pt>
                <c:pt idx="56">
                  <c:v>2025-Q2</c:v>
                </c:pt>
                <c:pt idx="57">
                  <c:v>2025-Q3</c:v>
                </c:pt>
                <c:pt idx="58">
                  <c:v>2025-Q4</c:v>
                </c:pt>
                <c:pt idx="59">
                  <c:v>2026-Q1</c:v>
                </c:pt>
                <c:pt idx="60">
                  <c:v>2026-Q2</c:v>
                </c:pt>
              </c:strCache>
            </c:strRef>
          </c:cat>
          <c:val>
            <c:numRef>
              <c:f>Sheet1!$C$2:$C$62</c:f>
              <c:numCache>
                <c:formatCode>General</c:formatCode>
                <c:ptCount val="61"/>
                <c:pt idx="0">
                  <c:v>29.2</c:v>
                </c:pt>
                <c:pt idx="1">
                  <c:v>18.5</c:v>
                </c:pt>
                <c:pt idx="2">
                  <c:v>30.2</c:v>
                </c:pt>
                <c:pt idx="3">
                  <c:v>21.3</c:v>
                </c:pt>
                <c:pt idx="4">
                  <c:v>12.8</c:v>
                </c:pt>
                <c:pt idx="5">
                  <c:v>12.2</c:v>
                </c:pt>
                <c:pt idx="6">
                  <c:v>16.2</c:v>
                </c:pt>
                <c:pt idx="7">
                  <c:v>16.899999999999999</c:v>
                </c:pt>
                <c:pt idx="8">
                  <c:v>18.5</c:v>
                </c:pt>
                <c:pt idx="9">
                  <c:v>19.8</c:v>
                </c:pt>
                <c:pt idx="10">
                  <c:v>19.5</c:v>
                </c:pt>
                <c:pt idx="11">
                  <c:v>15.2</c:v>
                </c:pt>
                <c:pt idx="12">
                  <c:v>10</c:v>
                </c:pt>
                <c:pt idx="13">
                  <c:v>12.6</c:v>
                </c:pt>
                <c:pt idx="14">
                  <c:v>16.5</c:v>
                </c:pt>
                <c:pt idx="15">
                  <c:v>15.3</c:v>
                </c:pt>
                <c:pt idx="16">
                  <c:v>2.5</c:v>
                </c:pt>
                <c:pt idx="17">
                  <c:v>13.6</c:v>
                </c:pt>
                <c:pt idx="18">
                  <c:v>11.9</c:v>
                </c:pt>
                <c:pt idx="19">
                  <c:v>8.6</c:v>
                </c:pt>
                <c:pt idx="20">
                  <c:v>7.5</c:v>
                </c:pt>
                <c:pt idx="21">
                  <c:v>9.6999999999999993</c:v>
                </c:pt>
                <c:pt idx="22">
                  <c:v>13.8</c:v>
                </c:pt>
                <c:pt idx="23">
                  <c:v>14.7</c:v>
                </c:pt>
                <c:pt idx="24">
                  <c:v>17.3</c:v>
                </c:pt>
                <c:pt idx="25">
                  <c:v>18.899999999999999</c:v>
                </c:pt>
                <c:pt idx="26">
                  <c:v>5.8</c:v>
                </c:pt>
                <c:pt idx="27">
                  <c:v>10.3</c:v>
                </c:pt>
                <c:pt idx="28">
                  <c:v>3.2</c:v>
                </c:pt>
                <c:pt idx="29">
                  <c:v>10.7</c:v>
                </c:pt>
                <c:pt idx="30">
                  <c:v>9.6999999999999993</c:v>
                </c:pt>
                <c:pt idx="31">
                  <c:v>29.6</c:v>
                </c:pt>
                <c:pt idx="32">
                  <c:v>9.4</c:v>
                </c:pt>
                <c:pt idx="33">
                  <c:v>10</c:v>
                </c:pt>
                <c:pt idx="34">
                  <c:v>14</c:v>
                </c:pt>
                <c:pt idx="35">
                  <c:v>13.5</c:v>
                </c:pt>
                <c:pt idx="36">
                  <c:v>8.3000000000000007</c:v>
                </c:pt>
                <c:pt idx="37">
                  <c:v>7.3</c:v>
                </c:pt>
                <c:pt idx="38">
                  <c:v>6.3</c:v>
                </c:pt>
                <c:pt idx="39">
                  <c:v>14.4</c:v>
                </c:pt>
                <c:pt idx="40">
                  <c:v>15.1</c:v>
                </c:pt>
                <c:pt idx="41">
                  <c:v>16</c:v>
                </c:pt>
                <c:pt idx="42">
                  <c:v>14</c:v>
                </c:pt>
                <c:pt idx="43">
                  <c:v>17.8</c:v>
                </c:pt>
                <c:pt idx="44">
                  <c:v>13.1</c:v>
                </c:pt>
                <c:pt idx="45">
                  <c:v>7.7</c:v>
                </c:pt>
                <c:pt idx="46">
                  <c:v>7.7</c:v>
                </c:pt>
                <c:pt idx="47">
                  <c:v>11.4</c:v>
                </c:pt>
                <c:pt idx="48">
                  <c:v>11.4</c:v>
                </c:pt>
                <c:pt idx="49">
                  <c:v>8.6999999999999993</c:v>
                </c:pt>
                <c:pt idx="50">
                  <c:v>7.4</c:v>
                </c:pt>
                <c:pt idx="51">
                  <c:v>19.7</c:v>
                </c:pt>
                <c:pt idx="52">
                  <c:v>9.5</c:v>
                </c:pt>
                <c:pt idx="53">
                  <c:v>14.2</c:v>
                </c:pt>
                <c:pt idx="54">
                  <c:v>11.9</c:v>
                </c:pt>
                <c:pt idx="55">
                  <c:v>9.8000000000000007</c:v>
                </c:pt>
                <c:pt idx="56">
                  <c:v>15.2</c:v>
                </c:pt>
                <c:pt idx="57">
                  <c:v>7.2</c:v>
                </c:pt>
                <c:pt idx="58">
                  <c:v>9.9</c:v>
                </c:pt>
                <c:pt idx="59">
                  <c:v>8.5</c:v>
                </c:pt>
                <c:pt idx="60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54-4742-9EF6-8F055C1F11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4904"/>
        <c:axId val="339631176"/>
      </c:lineChart>
      <c:catAx>
        <c:axId val="339624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39631176"/>
        <c:crosses val="autoZero"/>
        <c:auto val="1"/>
        <c:lblAlgn val="ctr"/>
        <c:lblOffset val="100"/>
        <c:noMultiLvlLbl val="0"/>
      </c:catAx>
      <c:valAx>
        <c:axId val="339631176"/>
        <c:scaling>
          <c:orientation val="minMax"/>
          <c:max val="1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GB" sz="1600" b="0" dirty="0"/>
                  <a:t>%</a:t>
                </a:r>
                <a:r>
                  <a:rPr lang="en-GB" sz="1600" b="0" baseline="0" dirty="0"/>
                  <a:t> of ex-smokers </a:t>
                </a:r>
                <a:endParaRPr lang="en-GB" sz="1600" b="0" dirty="0"/>
              </a:p>
            </c:rich>
          </c:tx>
          <c:layout>
            <c:manualLayout>
              <c:xMode val="edge"/>
              <c:yMode val="edge"/>
              <c:x val="1.5432098765432098E-2"/>
              <c:y val="0.2464215902781352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396249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704792485670563"/>
          <c:y val="7.1095799806190074E-2"/>
          <c:w val="0.1219731716832218"/>
          <c:h val="0.15337132778440954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6306624866336149E-2"/>
          <c:y val="9.4661264273893819E-2"/>
          <c:w val="0.86350041314280146"/>
          <c:h val="0.75792886508351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Sheet1!$A$2:$A$69</c:f>
              <c:strCache>
                <c:ptCount val="68"/>
                <c:pt idx="0">
                  <c:v>2009-Q3</c:v>
                </c:pt>
                <c:pt idx="1">
                  <c:v>2009-Q4</c:v>
                </c:pt>
                <c:pt idx="2">
                  <c:v>2010-Q1</c:v>
                </c:pt>
                <c:pt idx="3">
                  <c:v>2010-Q2</c:v>
                </c:pt>
                <c:pt idx="4">
                  <c:v>2010-Q3</c:v>
                </c:pt>
                <c:pt idx="5">
                  <c:v>2010-Q4</c:v>
                </c:pt>
                <c:pt idx="6">
                  <c:v>2011-Q1</c:v>
                </c:pt>
                <c:pt idx="7">
                  <c:v>2011-Q2</c:v>
                </c:pt>
                <c:pt idx="8">
                  <c:v>2011-Q3</c:v>
                </c:pt>
                <c:pt idx="9">
                  <c:v>2011-Q4</c:v>
                </c:pt>
                <c:pt idx="10">
                  <c:v>2012-Q1</c:v>
                </c:pt>
                <c:pt idx="11">
                  <c:v>2012-Q2</c:v>
                </c:pt>
                <c:pt idx="12">
                  <c:v>2012-Q3</c:v>
                </c:pt>
                <c:pt idx="13">
                  <c:v>2012-Q4</c:v>
                </c:pt>
                <c:pt idx="14">
                  <c:v>2013-Q1</c:v>
                </c:pt>
                <c:pt idx="15">
                  <c:v>2013-Q2</c:v>
                </c:pt>
                <c:pt idx="16">
                  <c:v>2013-Q3</c:v>
                </c:pt>
                <c:pt idx="17">
                  <c:v>2013-Q4</c:v>
                </c:pt>
                <c:pt idx="18">
                  <c:v>2014-Q1</c:v>
                </c:pt>
                <c:pt idx="19">
                  <c:v>2014-Q2</c:v>
                </c:pt>
                <c:pt idx="20">
                  <c:v>2014-Q3</c:v>
                </c:pt>
                <c:pt idx="21">
                  <c:v>2014-Q4</c:v>
                </c:pt>
                <c:pt idx="22">
                  <c:v>2015-Q1</c:v>
                </c:pt>
                <c:pt idx="23">
                  <c:v>2015-Q2</c:v>
                </c:pt>
                <c:pt idx="24">
                  <c:v>2015-Q3</c:v>
                </c:pt>
                <c:pt idx="25">
                  <c:v>2015-Q4</c:v>
                </c:pt>
                <c:pt idx="26">
                  <c:v>2016-Q1</c:v>
                </c:pt>
                <c:pt idx="27">
                  <c:v>2016-Q2</c:v>
                </c:pt>
                <c:pt idx="28">
                  <c:v>2016-Q3</c:v>
                </c:pt>
                <c:pt idx="29">
                  <c:v>2016-Q4</c:v>
                </c:pt>
                <c:pt idx="30">
                  <c:v>2017-Q1</c:v>
                </c:pt>
                <c:pt idx="31">
                  <c:v>2017-Q2</c:v>
                </c:pt>
                <c:pt idx="32">
                  <c:v>2017-Q3</c:v>
                </c:pt>
                <c:pt idx="33">
                  <c:v>2017-Q4</c:v>
                </c:pt>
                <c:pt idx="34">
                  <c:v>2018-Q1</c:v>
                </c:pt>
                <c:pt idx="35">
                  <c:v>2018-Q2</c:v>
                </c:pt>
                <c:pt idx="36">
                  <c:v>2018-Q3</c:v>
                </c:pt>
                <c:pt idx="37">
                  <c:v>2018-Q4</c:v>
                </c:pt>
                <c:pt idx="38">
                  <c:v>2019-Q1</c:v>
                </c:pt>
                <c:pt idx="39">
                  <c:v>2019-Q2</c:v>
                </c:pt>
                <c:pt idx="40">
                  <c:v>2019-Q3</c:v>
                </c:pt>
                <c:pt idx="41">
                  <c:v>2019-Q4</c:v>
                </c:pt>
                <c:pt idx="42">
                  <c:v>2020-Q1</c:v>
                </c:pt>
                <c:pt idx="43">
                  <c:v>2020-Q2</c:v>
                </c:pt>
                <c:pt idx="44">
                  <c:v>2020-Q3</c:v>
                </c:pt>
                <c:pt idx="45">
                  <c:v>2020-Q4</c:v>
                </c:pt>
                <c:pt idx="46">
                  <c:v>2021-Q1</c:v>
                </c:pt>
                <c:pt idx="47">
                  <c:v>2021-Q2</c:v>
                </c:pt>
                <c:pt idx="48">
                  <c:v>2021-Q3</c:v>
                </c:pt>
                <c:pt idx="49">
                  <c:v>2021-Q4</c:v>
                </c:pt>
                <c:pt idx="50">
                  <c:v>2022-Q1</c:v>
                </c:pt>
                <c:pt idx="51">
                  <c:v>2022-Q2</c:v>
                </c:pt>
                <c:pt idx="52">
                  <c:v>2022-Q3</c:v>
                </c:pt>
                <c:pt idx="53">
                  <c:v>2022-Q4</c:v>
                </c:pt>
                <c:pt idx="54">
                  <c:v>2023-Q1</c:v>
                </c:pt>
                <c:pt idx="55">
                  <c:v>2023-Q2</c:v>
                </c:pt>
                <c:pt idx="56">
                  <c:v>2023-Q3</c:v>
                </c:pt>
                <c:pt idx="57">
                  <c:v>2023-Q4</c:v>
                </c:pt>
                <c:pt idx="58">
                  <c:v>2024-Q1</c:v>
                </c:pt>
                <c:pt idx="59">
                  <c:v>2024-Q2</c:v>
                </c:pt>
                <c:pt idx="60">
                  <c:v>2024-Q3</c:v>
                </c:pt>
                <c:pt idx="61">
                  <c:v>2024-Q4</c:v>
                </c:pt>
                <c:pt idx="62">
                  <c:v>2025-Q1</c:v>
                </c:pt>
                <c:pt idx="63">
                  <c:v>2025-Q2</c:v>
                </c:pt>
                <c:pt idx="64">
                  <c:v>2025-Q3</c:v>
                </c:pt>
                <c:pt idx="65">
                  <c:v>2025-Q4</c:v>
                </c:pt>
                <c:pt idx="66">
                  <c:v>2026-Q1</c:v>
                </c:pt>
                <c:pt idx="67">
                  <c:v>2026-Q2</c:v>
                </c:pt>
              </c:strCache>
            </c:strRef>
          </c:cat>
          <c:val>
            <c:numRef>
              <c:f>Sheet1!$B$2:$B$69</c:f>
              <c:numCache>
                <c:formatCode>General</c:formatCode>
                <c:ptCount val="68"/>
                <c:pt idx="0">
                  <c:v>0.6</c:v>
                </c:pt>
                <c:pt idx="1">
                  <c:v>0.5</c:v>
                </c:pt>
                <c:pt idx="2">
                  <c:v>0.4</c:v>
                </c:pt>
                <c:pt idx="3">
                  <c:v>0.7</c:v>
                </c:pt>
                <c:pt idx="4">
                  <c:v>0.9</c:v>
                </c:pt>
                <c:pt idx="5">
                  <c:v>0.7</c:v>
                </c:pt>
                <c:pt idx="6">
                  <c:v>0.4</c:v>
                </c:pt>
                <c:pt idx="7">
                  <c:v>1.7</c:v>
                </c:pt>
                <c:pt idx="8">
                  <c:v>4.0999999999999996</c:v>
                </c:pt>
                <c:pt idx="9">
                  <c:v>4</c:v>
                </c:pt>
                <c:pt idx="10">
                  <c:v>5.5</c:v>
                </c:pt>
                <c:pt idx="11">
                  <c:v>3.9</c:v>
                </c:pt>
                <c:pt idx="12">
                  <c:v>6.4</c:v>
                </c:pt>
                <c:pt idx="13">
                  <c:v>8.3000000000000007</c:v>
                </c:pt>
                <c:pt idx="14">
                  <c:v>16</c:v>
                </c:pt>
                <c:pt idx="15">
                  <c:v>21.5</c:v>
                </c:pt>
                <c:pt idx="16">
                  <c:v>29.1</c:v>
                </c:pt>
                <c:pt idx="17">
                  <c:v>28.5</c:v>
                </c:pt>
                <c:pt idx="18">
                  <c:v>28.4</c:v>
                </c:pt>
                <c:pt idx="19">
                  <c:v>31.4</c:v>
                </c:pt>
                <c:pt idx="20">
                  <c:v>28.5</c:v>
                </c:pt>
                <c:pt idx="21">
                  <c:v>33.1</c:v>
                </c:pt>
                <c:pt idx="22">
                  <c:v>35.1</c:v>
                </c:pt>
                <c:pt idx="23">
                  <c:v>32.700000000000003</c:v>
                </c:pt>
                <c:pt idx="24">
                  <c:v>37.5</c:v>
                </c:pt>
                <c:pt idx="25">
                  <c:v>37.4</c:v>
                </c:pt>
                <c:pt idx="26">
                  <c:v>38.4</c:v>
                </c:pt>
                <c:pt idx="27">
                  <c:v>37.5</c:v>
                </c:pt>
                <c:pt idx="28">
                  <c:v>35.299999999999997</c:v>
                </c:pt>
                <c:pt idx="29">
                  <c:v>40.6</c:v>
                </c:pt>
                <c:pt idx="30">
                  <c:v>34.200000000000003</c:v>
                </c:pt>
                <c:pt idx="31">
                  <c:v>34.299999999999997</c:v>
                </c:pt>
                <c:pt idx="32">
                  <c:v>34</c:v>
                </c:pt>
                <c:pt idx="33">
                  <c:v>38.200000000000003</c:v>
                </c:pt>
                <c:pt idx="34">
                  <c:v>25.2</c:v>
                </c:pt>
                <c:pt idx="35">
                  <c:v>33.4</c:v>
                </c:pt>
                <c:pt idx="36">
                  <c:v>34.4</c:v>
                </c:pt>
                <c:pt idx="37">
                  <c:v>31.9</c:v>
                </c:pt>
                <c:pt idx="38">
                  <c:v>35.299999999999997</c:v>
                </c:pt>
                <c:pt idx="39">
                  <c:v>31.9</c:v>
                </c:pt>
                <c:pt idx="40">
                  <c:v>29.7</c:v>
                </c:pt>
                <c:pt idx="41">
                  <c:v>33</c:v>
                </c:pt>
                <c:pt idx="42">
                  <c:v>27.5</c:v>
                </c:pt>
                <c:pt idx="43">
                  <c:v>22.9</c:v>
                </c:pt>
                <c:pt idx="44">
                  <c:v>29.6</c:v>
                </c:pt>
                <c:pt idx="45">
                  <c:v>26.1</c:v>
                </c:pt>
                <c:pt idx="46">
                  <c:v>29.3</c:v>
                </c:pt>
                <c:pt idx="47">
                  <c:v>26.1</c:v>
                </c:pt>
                <c:pt idx="48">
                  <c:v>32.700000000000003</c:v>
                </c:pt>
                <c:pt idx="49">
                  <c:v>32.6</c:v>
                </c:pt>
                <c:pt idx="50">
                  <c:v>31.7</c:v>
                </c:pt>
                <c:pt idx="51">
                  <c:v>34.5</c:v>
                </c:pt>
                <c:pt idx="52">
                  <c:v>35.200000000000003</c:v>
                </c:pt>
                <c:pt idx="53">
                  <c:v>37.299999999999997</c:v>
                </c:pt>
                <c:pt idx="54">
                  <c:v>36.799999999999997</c:v>
                </c:pt>
                <c:pt idx="55">
                  <c:v>37.9</c:v>
                </c:pt>
                <c:pt idx="56">
                  <c:v>34.200000000000003</c:v>
                </c:pt>
                <c:pt idx="57">
                  <c:v>40.799999999999997</c:v>
                </c:pt>
                <c:pt idx="58">
                  <c:v>44.9</c:v>
                </c:pt>
                <c:pt idx="59">
                  <c:v>38.1</c:v>
                </c:pt>
                <c:pt idx="60">
                  <c:v>34.799999999999997</c:v>
                </c:pt>
                <c:pt idx="61">
                  <c:v>38.799999999999997</c:v>
                </c:pt>
                <c:pt idx="62">
                  <c:v>38.799999999999997</c:v>
                </c:pt>
                <c:pt idx="63">
                  <c:v>34.6</c:v>
                </c:pt>
                <c:pt idx="64">
                  <c:v>38</c:v>
                </c:pt>
                <c:pt idx="65">
                  <c:v>41.3</c:v>
                </c:pt>
                <c:pt idx="66">
                  <c:v>37.1</c:v>
                </c:pt>
                <c:pt idx="67">
                  <c:v>34.799999999999997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B2-49C5-9289-1F71AD7CF3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 OTC</c:v>
                </c:pt>
              </c:strCache>
            </c:strRef>
          </c:tx>
          <c:spPr>
            <a:ln w="22225"/>
          </c:spPr>
          <c:marker>
            <c:symbol val="none"/>
          </c:marker>
          <c:cat>
            <c:strRef>
              <c:f>Sheet1!$A$2:$A$69</c:f>
              <c:strCache>
                <c:ptCount val="68"/>
                <c:pt idx="0">
                  <c:v>2009-Q3</c:v>
                </c:pt>
                <c:pt idx="1">
                  <c:v>2009-Q4</c:v>
                </c:pt>
                <c:pt idx="2">
                  <c:v>2010-Q1</c:v>
                </c:pt>
                <c:pt idx="3">
                  <c:v>2010-Q2</c:v>
                </c:pt>
                <c:pt idx="4">
                  <c:v>2010-Q3</c:v>
                </c:pt>
                <c:pt idx="5">
                  <c:v>2010-Q4</c:v>
                </c:pt>
                <c:pt idx="6">
                  <c:v>2011-Q1</c:v>
                </c:pt>
                <c:pt idx="7">
                  <c:v>2011-Q2</c:v>
                </c:pt>
                <c:pt idx="8">
                  <c:v>2011-Q3</c:v>
                </c:pt>
                <c:pt idx="9">
                  <c:v>2011-Q4</c:v>
                </c:pt>
                <c:pt idx="10">
                  <c:v>2012-Q1</c:v>
                </c:pt>
                <c:pt idx="11">
                  <c:v>2012-Q2</c:v>
                </c:pt>
                <c:pt idx="12">
                  <c:v>2012-Q3</c:v>
                </c:pt>
                <c:pt idx="13">
                  <c:v>2012-Q4</c:v>
                </c:pt>
                <c:pt idx="14">
                  <c:v>2013-Q1</c:v>
                </c:pt>
                <c:pt idx="15">
                  <c:v>2013-Q2</c:v>
                </c:pt>
                <c:pt idx="16">
                  <c:v>2013-Q3</c:v>
                </c:pt>
                <c:pt idx="17">
                  <c:v>2013-Q4</c:v>
                </c:pt>
                <c:pt idx="18">
                  <c:v>2014-Q1</c:v>
                </c:pt>
                <c:pt idx="19">
                  <c:v>2014-Q2</c:v>
                </c:pt>
                <c:pt idx="20">
                  <c:v>2014-Q3</c:v>
                </c:pt>
                <c:pt idx="21">
                  <c:v>2014-Q4</c:v>
                </c:pt>
                <c:pt idx="22">
                  <c:v>2015-Q1</c:v>
                </c:pt>
                <c:pt idx="23">
                  <c:v>2015-Q2</c:v>
                </c:pt>
                <c:pt idx="24">
                  <c:v>2015-Q3</c:v>
                </c:pt>
                <c:pt idx="25">
                  <c:v>2015-Q4</c:v>
                </c:pt>
                <c:pt idx="26">
                  <c:v>2016-Q1</c:v>
                </c:pt>
                <c:pt idx="27">
                  <c:v>2016-Q2</c:v>
                </c:pt>
                <c:pt idx="28">
                  <c:v>2016-Q3</c:v>
                </c:pt>
                <c:pt idx="29">
                  <c:v>2016-Q4</c:v>
                </c:pt>
                <c:pt idx="30">
                  <c:v>2017-Q1</c:v>
                </c:pt>
                <c:pt idx="31">
                  <c:v>2017-Q2</c:v>
                </c:pt>
                <c:pt idx="32">
                  <c:v>2017-Q3</c:v>
                </c:pt>
                <c:pt idx="33">
                  <c:v>2017-Q4</c:v>
                </c:pt>
                <c:pt idx="34">
                  <c:v>2018-Q1</c:v>
                </c:pt>
                <c:pt idx="35">
                  <c:v>2018-Q2</c:v>
                </c:pt>
                <c:pt idx="36">
                  <c:v>2018-Q3</c:v>
                </c:pt>
                <c:pt idx="37">
                  <c:v>2018-Q4</c:v>
                </c:pt>
                <c:pt idx="38">
                  <c:v>2019-Q1</c:v>
                </c:pt>
                <c:pt idx="39">
                  <c:v>2019-Q2</c:v>
                </c:pt>
                <c:pt idx="40">
                  <c:v>2019-Q3</c:v>
                </c:pt>
                <c:pt idx="41">
                  <c:v>2019-Q4</c:v>
                </c:pt>
                <c:pt idx="42">
                  <c:v>2020-Q1</c:v>
                </c:pt>
                <c:pt idx="43">
                  <c:v>2020-Q2</c:v>
                </c:pt>
                <c:pt idx="44">
                  <c:v>2020-Q3</c:v>
                </c:pt>
                <c:pt idx="45">
                  <c:v>2020-Q4</c:v>
                </c:pt>
                <c:pt idx="46">
                  <c:v>2021-Q1</c:v>
                </c:pt>
                <c:pt idx="47">
                  <c:v>2021-Q2</c:v>
                </c:pt>
                <c:pt idx="48">
                  <c:v>2021-Q3</c:v>
                </c:pt>
                <c:pt idx="49">
                  <c:v>2021-Q4</c:v>
                </c:pt>
                <c:pt idx="50">
                  <c:v>2022-Q1</c:v>
                </c:pt>
                <c:pt idx="51">
                  <c:v>2022-Q2</c:v>
                </c:pt>
                <c:pt idx="52">
                  <c:v>2022-Q3</c:v>
                </c:pt>
                <c:pt idx="53">
                  <c:v>2022-Q4</c:v>
                </c:pt>
                <c:pt idx="54">
                  <c:v>2023-Q1</c:v>
                </c:pt>
                <c:pt idx="55">
                  <c:v>2023-Q2</c:v>
                </c:pt>
                <c:pt idx="56">
                  <c:v>2023-Q3</c:v>
                </c:pt>
                <c:pt idx="57">
                  <c:v>2023-Q4</c:v>
                </c:pt>
                <c:pt idx="58">
                  <c:v>2024-Q1</c:v>
                </c:pt>
                <c:pt idx="59">
                  <c:v>2024-Q2</c:v>
                </c:pt>
                <c:pt idx="60">
                  <c:v>2024-Q3</c:v>
                </c:pt>
                <c:pt idx="61">
                  <c:v>2024-Q4</c:v>
                </c:pt>
                <c:pt idx="62">
                  <c:v>2025-Q1</c:v>
                </c:pt>
                <c:pt idx="63">
                  <c:v>2025-Q2</c:v>
                </c:pt>
                <c:pt idx="64">
                  <c:v>2025-Q3</c:v>
                </c:pt>
                <c:pt idx="65">
                  <c:v>2025-Q4</c:v>
                </c:pt>
                <c:pt idx="66">
                  <c:v>2026-Q1</c:v>
                </c:pt>
                <c:pt idx="67">
                  <c:v>2026-Q2</c:v>
                </c:pt>
              </c:strCache>
            </c:strRef>
          </c:cat>
          <c:val>
            <c:numRef>
              <c:f>Sheet1!$C$2:$C$69</c:f>
              <c:numCache>
                <c:formatCode>General</c:formatCode>
                <c:ptCount val="68"/>
                <c:pt idx="0">
                  <c:v>30.3</c:v>
                </c:pt>
                <c:pt idx="1">
                  <c:v>33.1</c:v>
                </c:pt>
                <c:pt idx="2">
                  <c:v>30.2</c:v>
                </c:pt>
                <c:pt idx="3">
                  <c:v>31.6</c:v>
                </c:pt>
                <c:pt idx="4">
                  <c:v>34.6</c:v>
                </c:pt>
                <c:pt idx="5">
                  <c:v>28</c:v>
                </c:pt>
                <c:pt idx="6">
                  <c:v>30.4</c:v>
                </c:pt>
                <c:pt idx="7">
                  <c:v>32.9</c:v>
                </c:pt>
                <c:pt idx="8">
                  <c:v>29.2</c:v>
                </c:pt>
                <c:pt idx="9">
                  <c:v>27.4</c:v>
                </c:pt>
                <c:pt idx="10">
                  <c:v>28.5</c:v>
                </c:pt>
                <c:pt idx="11">
                  <c:v>26.9</c:v>
                </c:pt>
                <c:pt idx="12">
                  <c:v>30.3</c:v>
                </c:pt>
                <c:pt idx="13">
                  <c:v>29</c:v>
                </c:pt>
                <c:pt idx="14">
                  <c:v>31.6</c:v>
                </c:pt>
                <c:pt idx="15">
                  <c:v>23.9</c:v>
                </c:pt>
                <c:pt idx="16">
                  <c:v>27.3</c:v>
                </c:pt>
                <c:pt idx="17">
                  <c:v>19.899999999999999</c:v>
                </c:pt>
                <c:pt idx="18">
                  <c:v>23.5</c:v>
                </c:pt>
                <c:pt idx="19">
                  <c:v>24.9</c:v>
                </c:pt>
                <c:pt idx="20">
                  <c:v>16.7</c:v>
                </c:pt>
                <c:pt idx="21">
                  <c:v>16.600000000000001</c:v>
                </c:pt>
                <c:pt idx="22">
                  <c:v>20.7</c:v>
                </c:pt>
                <c:pt idx="23">
                  <c:v>14.5</c:v>
                </c:pt>
                <c:pt idx="24">
                  <c:v>17.8</c:v>
                </c:pt>
                <c:pt idx="25">
                  <c:v>20.8</c:v>
                </c:pt>
                <c:pt idx="26">
                  <c:v>17.3</c:v>
                </c:pt>
                <c:pt idx="27">
                  <c:v>16.100000000000001</c:v>
                </c:pt>
                <c:pt idx="28">
                  <c:v>16.100000000000001</c:v>
                </c:pt>
                <c:pt idx="29">
                  <c:v>14.7</c:v>
                </c:pt>
                <c:pt idx="30">
                  <c:v>21</c:v>
                </c:pt>
                <c:pt idx="31">
                  <c:v>17.899999999999999</c:v>
                </c:pt>
                <c:pt idx="32">
                  <c:v>21.8</c:v>
                </c:pt>
                <c:pt idx="33">
                  <c:v>18</c:v>
                </c:pt>
                <c:pt idx="34">
                  <c:v>20.100000000000001</c:v>
                </c:pt>
                <c:pt idx="35">
                  <c:v>16.7</c:v>
                </c:pt>
                <c:pt idx="36">
                  <c:v>18.8</c:v>
                </c:pt>
                <c:pt idx="37">
                  <c:v>17.899999999999999</c:v>
                </c:pt>
                <c:pt idx="38">
                  <c:v>14.7</c:v>
                </c:pt>
                <c:pt idx="39">
                  <c:v>13.7</c:v>
                </c:pt>
                <c:pt idx="40">
                  <c:v>14</c:v>
                </c:pt>
                <c:pt idx="41">
                  <c:v>19.600000000000001</c:v>
                </c:pt>
                <c:pt idx="42">
                  <c:v>20.399999999999999</c:v>
                </c:pt>
                <c:pt idx="43">
                  <c:v>15.5</c:v>
                </c:pt>
                <c:pt idx="44">
                  <c:v>15.2</c:v>
                </c:pt>
                <c:pt idx="45">
                  <c:v>16.7</c:v>
                </c:pt>
                <c:pt idx="46">
                  <c:v>15.4</c:v>
                </c:pt>
                <c:pt idx="47">
                  <c:v>20.6</c:v>
                </c:pt>
                <c:pt idx="48">
                  <c:v>18.2</c:v>
                </c:pt>
                <c:pt idx="49">
                  <c:v>16.2</c:v>
                </c:pt>
                <c:pt idx="50">
                  <c:v>18.2</c:v>
                </c:pt>
                <c:pt idx="51">
                  <c:v>13.1</c:v>
                </c:pt>
                <c:pt idx="52">
                  <c:v>17.3</c:v>
                </c:pt>
                <c:pt idx="53">
                  <c:v>15.9</c:v>
                </c:pt>
                <c:pt idx="54">
                  <c:v>18</c:v>
                </c:pt>
                <c:pt idx="55">
                  <c:v>16.3</c:v>
                </c:pt>
                <c:pt idx="56">
                  <c:v>14.6</c:v>
                </c:pt>
                <c:pt idx="57">
                  <c:v>18.899999999999999</c:v>
                </c:pt>
                <c:pt idx="58">
                  <c:v>18.399999999999999</c:v>
                </c:pt>
                <c:pt idx="59">
                  <c:v>15.8</c:v>
                </c:pt>
                <c:pt idx="60">
                  <c:v>21.8</c:v>
                </c:pt>
                <c:pt idx="61">
                  <c:v>15.5</c:v>
                </c:pt>
                <c:pt idx="62">
                  <c:v>19.3</c:v>
                </c:pt>
                <c:pt idx="63">
                  <c:v>15.6</c:v>
                </c:pt>
                <c:pt idx="64">
                  <c:v>15.4</c:v>
                </c:pt>
                <c:pt idx="65">
                  <c:v>16</c:v>
                </c:pt>
                <c:pt idx="66">
                  <c:v>15.5</c:v>
                </c:pt>
                <c:pt idx="67">
                  <c:v>22.7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B2-49C5-9289-1F71AD7CF3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NRT Rx</c:v>
                </c:pt>
              </c:strCache>
            </c:strRef>
          </c:tx>
          <c:spPr>
            <a:ln w="22225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Sheet1!$A$2:$A$69</c:f>
              <c:strCache>
                <c:ptCount val="68"/>
                <c:pt idx="0">
                  <c:v>2009-Q3</c:v>
                </c:pt>
                <c:pt idx="1">
                  <c:v>2009-Q4</c:v>
                </c:pt>
                <c:pt idx="2">
                  <c:v>2010-Q1</c:v>
                </c:pt>
                <c:pt idx="3">
                  <c:v>2010-Q2</c:v>
                </c:pt>
                <c:pt idx="4">
                  <c:v>2010-Q3</c:v>
                </c:pt>
                <c:pt idx="5">
                  <c:v>2010-Q4</c:v>
                </c:pt>
                <c:pt idx="6">
                  <c:v>2011-Q1</c:v>
                </c:pt>
                <c:pt idx="7">
                  <c:v>2011-Q2</c:v>
                </c:pt>
                <c:pt idx="8">
                  <c:v>2011-Q3</c:v>
                </c:pt>
                <c:pt idx="9">
                  <c:v>2011-Q4</c:v>
                </c:pt>
                <c:pt idx="10">
                  <c:v>2012-Q1</c:v>
                </c:pt>
                <c:pt idx="11">
                  <c:v>2012-Q2</c:v>
                </c:pt>
                <c:pt idx="12">
                  <c:v>2012-Q3</c:v>
                </c:pt>
                <c:pt idx="13">
                  <c:v>2012-Q4</c:v>
                </c:pt>
                <c:pt idx="14">
                  <c:v>2013-Q1</c:v>
                </c:pt>
                <c:pt idx="15">
                  <c:v>2013-Q2</c:v>
                </c:pt>
                <c:pt idx="16">
                  <c:v>2013-Q3</c:v>
                </c:pt>
                <c:pt idx="17">
                  <c:v>2013-Q4</c:v>
                </c:pt>
                <c:pt idx="18">
                  <c:v>2014-Q1</c:v>
                </c:pt>
                <c:pt idx="19">
                  <c:v>2014-Q2</c:v>
                </c:pt>
                <c:pt idx="20">
                  <c:v>2014-Q3</c:v>
                </c:pt>
                <c:pt idx="21">
                  <c:v>2014-Q4</c:v>
                </c:pt>
                <c:pt idx="22">
                  <c:v>2015-Q1</c:v>
                </c:pt>
                <c:pt idx="23">
                  <c:v>2015-Q2</c:v>
                </c:pt>
                <c:pt idx="24">
                  <c:v>2015-Q3</c:v>
                </c:pt>
                <c:pt idx="25">
                  <c:v>2015-Q4</c:v>
                </c:pt>
                <c:pt idx="26">
                  <c:v>2016-Q1</c:v>
                </c:pt>
                <c:pt idx="27">
                  <c:v>2016-Q2</c:v>
                </c:pt>
                <c:pt idx="28">
                  <c:v>2016-Q3</c:v>
                </c:pt>
                <c:pt idx="29">
                  <c:v>2016-Q4</c:v>
                </c:pt>
                <c:pt idx="30">
                  <c:v>2017-Q1</c:v>
                </c:pt>
                <c:pt idx="31">
                  <c:v>2017-Q2</c:v>
                </c:pt>
                <c:pt idx="32">
                  <c:v>2017-Q3</c:v>
                </c:pt>
                <c:pt idx="33">
                  <c:v>2017-Q4</c:v>
                </c:pt>
                <c:pt idx="34">
                  <c:v>2018-Q1</c:v>
                </c:pt>
                <c:pt idx="35">
                  <c:v>2018-Q2</c:v>
                </c:pt>
                <c:pt idx="36">
                  <c:v>2018-Q3</c:v>
                </c:pt>
                <c:pt idx="37">
                  <c:v>2018-Q4</c:v>
                </c:pt>
                <c:pt idx="38">
                  <c:v>2019-Q1</c:v>
                </c:pt>
                <c:pt idx="39">
                  <c:v>2019-Q2</c:v>
                </c:pt>
                <c:pt idx="40">
                  <c:v>2019-Q3</c:v>
                </c:pt>
                <c:pt idx="41">
                  <c:v>2019-Q4</c:v>
                </c:pt>
                <c:pt idx="42">
                  <c:v>2020-Q1</c:v>
                </c:pt>
                <c:pt idx="43">
                  <c:v>2020-Q2</c:v>
                </c:pt>
                <c:pt idx="44">
                  <c:v>2020-Q3</c:v>
                </c:pt>
                <c:pt idx="45">
                  <c:v>2020-Q4</c:v>
                </c:pt>
                <c:pt idx="46">
                  <c:v>2021-Q1</c:v>
                </c:pt>
                <c:pt idx="47">
                  <c:v>2021-Q2</c:v>
                </c:pt>
                <c:pt idx="48">
                  <c:v>2021-Q3</c:v>
                </c:pt>
                <c:pt idx="49">
                  <c:v>2021-Q4</c:v>
                </c:pt>
                <c:pt idx="50">
                  <c:v>2022-Q1</c:v>
                </c:pt>
                <c:pt idx="51">
                  <c:v>2022-Q2</c:v>
                </c:pt>
                <c:pt idx="52">
                  <c:v>2022-Q3</c:v>
                </c:pt>
                <c:pt idx="53">
                  <c:v>2022-Q4</c:v>
                </c:pt>
                <c:pt idx="54">
                  <c:v>2023-Q1</c:v>
                </c:pt>
                <c:pt idx="55">
                  <c:v>2023-Q2</c:v>
                </c:pt>
                <c:pt idx="56">
                  <c:v>2023-Q3</c:v>
                </c:pt>
                <c:pt idx="57">
                  <c:v>2023-Q4</c:v>
                </c:pt>
                <c:pt idx="58">
                  <c:v>2024-Q1</c:v>
                </c:pt>
                <c:pt idx="59">
                  <c:v>2024-Q2</c:v>
                </c:pt>
                <c:pt idx="60">
                  <c:v>2024-Q3</c:v>
                </c:pt>
                <c:pt idx="61">
                  <c:v>2024-Q4</c:v>
                </c:pt>
                <c:pt idx="62">
                  <c:v>2025-Q1</c:v>
                </c:pt>
                <c:pt idx="63">
                  <c:v>2025-Q2</c:v>
                </c:pt>
                <c:pt idx="64">
                  <c:v>2025-Q3</c:v>
                </c:pt>
                <c:pt idx="65">
                  <c:v>2025-Q4</c:v>
                </c:pt>
                <c:pt idx="66">
                  <c:v>2026-Q1</c:v>
                </c:pt>
                <c:pt idx="67">
                  <c:v>2026-Q2</c:v>
                </c:pt>
              </c:strCache>
            </c:strRef>
          </c:cat>
          <c:val>
            <c:numRef>
              <c:f>Sheet1!$D$2:$D$69</c:f>
              <c:numCache>
                <c:formatCode>General</c:formatCode>
                <c:ptCount val="68"/>
                <c:pt idx="0">
                  <c:v>9.9</c:v>
                </c:pt>
                <c:pt idx="1">
                  <c:v>8.5</c:v>
                </c:pt>
                <c:pt idx="2">
                  <c:v>8.6999999999999993</c:v>
                </c:pt>
                <c:pt idx="3">
                  <c:v>10.5</c:v>
                </c:pt>
                <c:pt idx="4">
                  <c:v>9.1999999999999993</c:v>
                </c:pt>
                <c:pt idx="5">
                  <c:v>11.7</c:v>
                </c:pt>
                <c:pt idx="6">
                  <c:v>11.3</c:v>
                </c:pt>
                <c:pt idx="7">
                  <c:v>10.8</c:v>
                </c:pt>
                <c:pt idx="8">
                  <c:v>11.5</c:v>
                </c:pt>
                <c:pt idx="9">
                  <c:v>12.9</c:v>
                </c:pt>
                <c:pt idx="10">
                  <c:v>10.199999999999999</c:v>
                </c:pt>
                <c:pt idx="11">
                  <c:v>9.6999999999999993</c:v>
                </c:pt>
                <c:pt idx="12">
                  <c:v>9.6999999999999993</c:v>
                </c:pt>
                <c:pt idx="13">
                  <c:v>10</c:v>
                </c:pt>
                <c:pt idx="14">
                  <c:v>6.3</c:v>
                </c:pt>
                <c:pt idx="15">
                  <c:v>6.7</c:v>
                </c:pt>
                <c:pt idx="16">
                  <c:v>8.6</c:v>
                </c:pt>
                <c:pt idx="17">
                  <c:v>4.8</c:v>
                </c:pt>
                <c:pt idx="18">
                  <c:v>5.0999999999999996</c:v>
                </c:pt>
                <c:pt idx="19">
                  <c:v>4.9000000000000004</c:v>
                </c:pt>
                <c:pt idx="20">
                  <c:v>4.9000000000000004</c:v>
                </c:pt>
                <c:pt idx="21">
                  <c:v>5.4</c:v>
                </c:pt>
                <c:pt idx="22">
                  <c:v>5.7</c:v>
                </c:pt>
                <c:pt idx="23">
                  <c:v>5.4</c:v>
                </c:pt>
                <c:pt idx="24">
                  <c:v>5.4</c:v>
                </c:pt>
                <c:pt idx="25">
                  <c:v>5</c:v>
                </c:pt>
                <c:pt idx="26">
                  <c:v>4.3</c:v>
                </c:pt>
                <c:pt idx="27">
                  <c:v>3.9</c:v>
                </c:pt>
                <c:pt idx="28">
                  <c:v>5</c:v>
                </c:pt>
                <c:pt idx="29">
                  <c:v>2.4</c:v>
                </c:pt>
                <c:pt idx="30">
                  <c:v>4.7</c:v>
                </c:pt>
                <c:pt idx="31">
                  <c:v>3.7</c:v>
                </c:pt>
                <c:pt idx="32">
                  <c:v>2.6</c:v>
                </c:pt>
                <c:pt idx="33">
                  <c:v>1.6</c:v>
                </c:pt>
                <c:pt idx="34">
                  <c:v>4.4000000000000004</c:v>
                </c:pt>
                <c:pt idx="35">
                  <c:v>4.0999999999999996</c:v>
                </c:pt>
                <c:pt idx="36">
                  <c:v>2.2999999999999998</c:v>
                </c:pt>
                <c:pt idx="37">
                  <c:v>4.4000000000000004</c:v>
                </c:pt>
                <c:pt idx="38">
                  <c:v>1.7</c:v>
                </c:pt>
                <c:pt idx="39">
                  <c:v>4</c:v>
                </c:pt>
                <c:pt idx="40">
                  <c:v>4</c:v>
                </c:pt>
                <c:pt idx="41">
                  <c:v>5.0999999999999996</c:v>
                </c:pt>
                <c:pt idx="42">
                  <c:v>0</c:v>
                </c:pt>
                <c:pt idx="43">
                  <c:v>3.9</c:v>
                </c:pt>
                <c:pt idx="44">
                  <c:v>3.2</c:v>
                </c:pt>
                <c:pt idx="45">
                  <c:v>1.4</c:v>
                </c:pt>
                <c:pt idx="46">
                  <c:v>4.3</c:v>
                </c:pt>
                <c:pt idx="47">
                  <c:v>6</c:v>
                </c:pt>
                <c:pt idx="48">
                  <c:v>5.8</c:v>
                </c:pt>
                <c:pt idx="49">
                  <c:v>5.8</c:v>
                </c:pt>
                <c:pt idx="50">
                  <c:v>3.9</c:v>
                </c:pt>
                <c:pt idx="51">
                  <c:v>5.0999999999999996</c:v>
                </c:pt>
                <c:pt idx="52">
                  <c:v>1.8</c:v>
                </c:pt>
                <c:pt idx="53">
                  <c:v>2.4</c:v>
                </c:pt>
                <c:pt idx="54">
                  <c:v>2</c:v>
                </c:pt>
                <c:pt idx="55">
                  <c:v>3.6</c:v>
                </c:pt>
                <c:pt idx="56">
                  <c:v>4.5999999999999996</c:v>
                </c:pt>
                <c:pt idx="57">
                  <c:v>3.5</c:v>
                </c:pt>
                <c:pt idx="58">
                  <c:v>5.3</c:v>
                </c:pt>
                <c:pt idx="59">
                  <c:v>6.2</c:v>
                </c:pt>
                <c:pt idx="60">
                  <c:v>5.5</c:v>
                </c:pt>
                <c:pt idx="61">
                  <c:v>5.4</c:v>
                </c:pt>
                <c:pt idx="62">
                  <c:v>6.5</c:v>
                </c:pt>
                <c:pt idx="63">
                  <c:v>6.7</c:v>
                </c:pt>
                <c:pt idx="64">
                  <c:v>4.5999999999999996</c:v>
                </c:pt>
                <c:pt idx="65">
                  <c:v>7.9</c:v>
                </c:pt>
                <c:pt idx="66">
                  <c:v>9.9</c:v>
                </c:pt>
                <c:pt idx="67">
                  <c:v>10.3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B2-49C5-9289-1F71AD7CF32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Champix</c:v>
                </c:pt>
              </c:strCache>
            </c:strRef>
          </c:tx>
          <c:spPr>
            <a:ln w="22225">
              <a:solidFill>
                <a:srgbClr val="CC6600"/>
              </a:solidFill>
            </a:ln>
          </c:spPr>
          <c:marker>
            <c:symbol val="none"/>
          </c:marker>
          <c:cat>
            <c:strRef>
              <c:f>Sheet1!$A$2:$A$69</c:f>
              <c:strCache>
                <c:ptCount val="68"/>
                <c:pt idx="0">
                  <c:v>2009-Q3</c:v>
                </c:pt>
                <c:pt idx="1">
                  <c:v>2009-Q4</c:v>
                </c:pt>
                <c:pt idx="2">
                  <c:v>2010-Q1</c:v>
                </c:pt>
                <c:pt idx="3">
                  <c:v>2010-Q2</c:v>
                </c:pt>
                <c:pt idx="4">
                  <c:v>2010-Q3</c:v>
                </c:pt>
                <c:pt idx="5">
                  <c:v>2010-Q4</c:v>
                </c:pt>
                <c:pt idx="6">
                  <c:v>2011-Q1</c:v>
                </c:pt>
                <c:pt idx="7">
                  <c:v>2011-Q2</c:v>
                </c:pt>
                <c:pt idx="8">
                  <c:v>2011-Q3</c:v>
                </c:pt>
                <c:pt idx="9">
                  <c:v>2011-Q4</c:v>
                </c:pt>
                <c:pt idx="10">
                  <c:v>2012-Q1</c:v>
                </c:pt>
                <c:pt idx="11">
                  <c:v>2012-Q2</c:v>
                </c:pt>
                <c:pt idx="12">
                  <c:v>2012-Q3</c:v>
                </c:pt>
                <c:pt idx="13">
                  <c:v>2012-Q4</c:v>
                </c:pt>
                <c:pt idx="14">
                  <c:v>2013-Q1</c:v>
                </c:pt>
                <c:pt idx="15">
                  <c:v>2013-Q2</c:v>
                </c:pt>
                <c:pt idx="16">
                  <c:v>2013-Q3</c:v>
                </c:pt>
                <c:pt idx="17">
                  <c:v>2013-Q4</c:v>
                </c:pt>
                <c:pt idx="18">
                  <c:v>2014-Q1</c:v>
                </c:pt>
                <c:pt idx="19">
                  <c:v>2014-Q2</c:v>
                </c:pt>
                <c:pt idx="20">
                  <c:v>2014-Q3</c:v>
                </c:pt>
                <c:pt idx="21">
                  <c:v>2014-Q4</c:v>
                </c:pt>
                <c:pt idx="22">
                  <c:v>2015-Q1</c:v>
                </c:pt>
                <c:pt idx="23">
                  <c:v>2015-Q2</c:v>
                </c:pt>
                <c:pt idx="24">
                  <c:v>2015-Q3</c:v>
                </c:pt>
                <c:pt idx="25">
                  <c:v>2015-Q4</c:v>
                </c:pt>
                <c:pt idx="26">
                  <c:v>2016-Q1</c:v>
                </c:pt>
                <c:pt idx="27">
                  <c:v>2016-Q2</c:v>
                </c:pt>
                <c:pt idx="28">
                  <c:v>2016-Q3</c:v>
                </c:pt>
                <c:pt idx="29">
                  <c:v>2016-Q4</c:v>
                </c:pt>
                <c:pt idx="30">
                  <c:v>2017-Q1</c:v>
                </c:pt>
                <c:pt idx="31">
                  <c:v>2017-Q2</c:v>
                </c:pt>
                <c:pt idx="32">
                  <c:v>2017-Q3</c:v>
                </c:pt>
                <c:pt idx="33">
                  <c:v>2017-Q4</c:v>
                </c:pt>
                <c:pt idx="34">
                  <c:v>2018-Q1</c:v>
                </c:pt>
                <c:pt idx="35">
                  <c:v>2018-Q2</c:v>
                </c:pt>
                <c:pt idx="36">
                  <c:v>2018-Q3</c:v>
                </c:pt>
                <c:pt idx="37">
                  <c:v>2018-Q4</c:v>
                </c:pt>
                <c:pt idx="38">
                  <c:v>2019-Q1</c:v>
                </c:pt>
                <c:pt idx="39">
                  <c:v>2019-Q2</c:v>
                </c:pt>
                <c:pt idx="40">
                  <c:v>2019-Q3</c:v>
                </c:pt>
                <c:pt idx="41">
                  <c:v>2019-Q4</c:v>
                </c:pt>
                <c:pt idx="42">
                  <c:v>2020-Q1</c:v>
                </c:pt>
                <c:pt idx="43">
                  <c:v>2020-Q2</c:v>
                </c:pt>
                <c:pt idx="44">
                  <c:v>2020-Q3</c:v>
                </c:pt>
                <c:pt idx="45">
                  <c:v>2020-Q4</c:v>
                </c:pt>
                <c:pt idx="46">
                  <c:v>2021-Q1</c:v>
                </c:pt>
                <c:pt idx="47">
                  <c:v>2021-Q2</c:v>
                </c:pt>
                <c:pt idx="48">
                  <c:v>2021-Q3</c:v>
                </c:pt>
                <c:pt idx="49">
                  <c:v>2021-Q4</c:v>
                </c:pt>
                <c:pt idx="50">
                  <c:v>2022-Q1</c:v>
                </c:pt>
                <c:pt idx="51">
                  <c:v>2022-Q2</c:v>
                </c:pt>
                <c:pt idx="52">
                  <c:v>2022-Q3</c:v>
                </c:pt>
                <c:pt idx="53">
                  <c:v>2022-Q4</c:v>
                </c:pt>
                <c:pt idx="54">
                  <c:v>2023-Q1</c:v>
                </c:pt>
                <c:pt idx="55">
                  <c:v>2023-Q2</c:v>
                </c:pt>
                <c:pt idx="56">
                  <c:v>2023-Q3</c:v>
                </c:pt>
                <c:pt idx="57">
                  <c:v>2023-Q4</c:v>
                </c:pt>
                <c:pt idx="58">
                  <c:v>2024-Q1</c:v>
                </c:pt>
                <c:pt idx="59">
                  <c:v>2024-Q2</c:v>
                </c:pt>
                <c:pt idx="60">
                  <c:v>2024-Q3</c:v>
                </c:pt>
                <c:pt idx="61">
                  <c:v>2024-Q4</c:v>
                </c:pt>
                <c:pt idx="62">
                  <c:v>2025-Q1</c:v>
                </c:pt>
                <c:pt idx="63">
                  <c:v>2025-Q2</c:v>
                </c:pt>
                <c:pt idx="64">
                  <c:v>2025-Q3</c:v>
                </c:pt>
                <c:pt idx="65">
                  <c:v>2025-Q4</c:v>
                </c:pt>
                <c:pt idx="66">
                  <c:v>2026-Q1</c:v>
                </c:pt>
                <c:pt idx="67">
                  <c:v>2026-Q2</c:v>
                </c:pt>
              </c:strCache>
            </c:strRef>
          </c:cat>
          <c:val>
            <c:numRef>
              <c:f>Sheet1!$E$2:$E$69</c:f>
              <c:numCache>
                <c:formatCode>General</c:formatCode>
                <c:ptCount val="68"/>
                <c:pt idx="0">
                  <c:v>6.9</c:v>
                </c:pt>
                <c:pt idx="1">
                  <c:v>7.3</c:v>
                </c:pt>
                <c:pt idx="2">
                  <c:v>8</c:v>
                </c:pt>
                <c:pt idx="3">
                  <c:v>7</c:v>
                </c:pt>
                <c:pt idx="4">
                  <c:v>6.8</c:v>
                </c:pt>
                <c:pt idx="5">
                  <c:v>7.6</c:v>
                </c:pt>
                <c:pt idx="6">
                  <c:v>7.8</c:v>
                </c:pt>
                <c:pt idx="7">
                  <c:v>10.6</c:v>
                </c:pt>
                <c:pt idx="8">
                  <c:v>10</c:v>
                </c:pt>
                <c:pt idx="9">
                  <c:v>10.1</c:v>
                </c:pt>
                <c:pt idx="10">
                  <c:v>9.4</c:v>
                </c:pt>
                <c:pt idx="11">
                  <c:v>10.9</c:v>
                </c:pt>
                <c:pt idx="12">
                  <c:v>11.2</c:v>
                </c:pt>
                <c:pt idx="13">
                  <c:v>8.3000000000000007</c:v>
                </c:pt>
                <c:pt idx="14">
                  <c:v>6.7</c:v>
                </c:pt>
                <c:pt idx="15">
                  <c:v>6</c:v>
                </c:pt>
                <c:pt idx="16">
                  <c:v>6.1</c:v>
                </c:pt>
                <c:pt idx="17">
                  <c:v>5.3</c:v>
                </c:pt>
                <c:pt idx="18">
                  <c:v>7.1</c:v>
                </c:pt>
                <c:pt idx="19">
                  <c:v>4.3</c:v>
                </c:pt>
                <c:pt idx="20">
                  <c:v>6.9</c:v>
                </c:pt>
                <c:pt idx="21">
                  <c:v>7.8</c:v>
                </c:pt>
                <c:pt idx="22">
                  <c:v>6.4</c:v>
                </c:pt>
                <c:pt idx="23">
                  <c:v>4.5</c:v>
                </c:pt>
                <c:pt idx="24">
                  <c:v>4.9000000000000004</c:v>
                </c:pt>
                <c:pt idx="25">
                  <c:v>5.9</c:v>
                </c:pt>
                <c:pt idx="26">
                  <c:v>6</c:v>
                </c:pt>
                <c:pt idx="27">
                  <c:v>3.9</c:v>
                </c:pt>
                <c:pt idx="28">
                  <c:v>8.9</c:v>
                </c:pt>
                <c:pt idx="29">
                  <c:v>4.9000000000000004</c:v>
                </c:pt>
                <c:pt idx="30">
                  <c:v>5.4</c:v>
                </c:pt>
                <c:pt idx="31">
                  <c:v>5.2</c:v>
                </c:pt>
                <c:pt idx="32">
                  <c:v>3.8</c:v>
                </c:pt>
                <c:pt idx="33">
                  <c:v>2.8</c:v>
                </c:pt>
                <c:pt idx="34">
                  <c:v>2.5</c:v>
                </c:pt>
                <c:pt idx="35">
                  <c:v>3.8</c:v>
                </c:pt>
                <c:pt idx="36">
                  <c:v>2.7</c:v>
                </c:pt>
                <c:pt idx="37">
                  <c:v>3.3</c:v>
                </c:pt>
                <c:pt idx="38">
                  <c:v>4.8</c:v>
                </c:pt>
                <c:pt idx="39">
                  <c:v>4.4000000000000004</c:v>
                </c:pt>
                <c:pt idx="40">
                  <c:v>4</c:v>
                </c:pt>
                <c:pt idx="41">
                  <c:v>2.9</c:v>
                </c:pt>
                <c:pt idx="42">
                  <c:v>2.8</c:v>
                </c:pt>
                <c:pt idx="43">
                  <c:v>5.8</c:v>
                </c:pt>
                <c:pt idx="44">
                  <c:v>3.7</c:v>
                </c:pt>
                <c:pt idx="45">
                  <c:v>4.8</c:v>
                </c:pt>
                <c:pt idx="46">
                  <c:v>2.4</c:v>
                </c:pt>
                <c:pt idx="47">
                  <c:v>3.8</c:v>
                </c:pt>
                <c:pt idx="48">
                  <c:v>4.8</c:v>
                </c:pt>
                <c:pt idx="49">
                  <c:v>2.6</c:v>
                </c:pt>
                <c:pt idx="50">
                  <c:v>2.1</c:v>
                </c:pt>
                <c:pt idx="51">
                  <c:v>1.9</c:v>
                </c:pt>
                <c:pt idx="52">
                  <c:v>1.7</c:v>
                </c:pt>
                <c:pt idx="53">
                  <c:v>1.4</c:v>
                </c:pt>
                <c:pt idx="54">
                  <c:v>0.9</c:v>
                </c:pt>
                <c:pt idx="55">
                  <c:v>0.6</c:v>
                </c:pt>
                <c:pt idx="56">
                  <c:v>1.5</c:v>
                </c:pt>
                <c:pt idx="57">
                  <c:v>0.5</c:v>
                </c:pt>
                <c:pt idx="58">
                  <c:v>0.7</c:v>
                </c:pt>
                <c:pt idx="59">
                  <c:v>1.6</c:v>
                </c:pt>
                <c:pt idx="60">
                  <c:v>0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2</c:v>
                </c:pt>
                <c:pt idx="65">
                  <c:v>1.5</c:v>
                </c:pt>
                <c:pt idx="66">
                  <c:v>2.1</c:v>
                </c:pt>
                <c:pt idx="67">
                  <c:v>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B2-49C5-9289-1F71AD7CF32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Beh'l supp</c:v>
                </c:pt>
              </c:strCache>
            </c:strRef>
          </c:tx>
          <c:spPr>
            <a:ln w="22225">
              <a:solidFill>
                <a:srgbClr val="0070C0"/>
              </a:solidFill>
            </a:ln>
          </c:spPr>
          <c:marker>
            <c:symbol val="none"/>
          </c:marker>
          <c:cat>
            <c:strRef>
              <c:f>Sheet1!$A$2:$A$69</c:f>
              <c:strCache>
                <c:ptCount val="68"/>
                <c:pt idx="0">
                  <c:v>2009-Q3</c:v>
                </c:pt>
                <c:pt idx="1">
                  <c:v>2009-Q4</c:v>
                </c:pt>
                <c:pt idx="2">
                  <c:v>2010-Q1</c:v>
                </c:pt>
                <c:pt idx="3">
                  <c:v>2010-Q2</c:v>
                </c:pt>
                <c:pt idx="4">
                  <c:v>2010-Q3</c:v>
                </c:pt>
                <c:pt idx="5">
                  <c:v>2010-Q4</c:v>
                </c:pt>
                <c:pt idx="6">
                  <c:v>2011-Q1</c:v>
                </c:pt>
                <c:pt idx="7">
                  <c:v>2011-Q2</c:v>
                </c:pt>
                <c:pt idx="8">
                  <c:v>2011-Q3</c:v>
                </c:pt>
                <c:pt idx="9">
                  <c:v>2011-Q4</c:v>
                </c:pt>
                <c:pt idx="10">
                  <c:v>2012-Q1</c:v>
                </c:pt>
                <c:pt idx="11">
                  <c:v>2012-Q2</c:v>
                </c:pt>
                <c:pt idx="12">
                  <c:v>2012-Q3</c:v>
                </c:pt>
                <c:pt idx="13">
                  <c:v>2012-Q4</c:v>
                </c:pt>
                <c:pt idx="14">
                  <c:v>2013-Q1</c:v>
                </c:pt>
                <c:pt idx="15">
                  <c:v>2013-Q2</c:v>
                </c:pt>
                <c:pt idx="16">
                  <c:v>2013-Q3</c:v>
                </c:pt>
                <c:pt idx="17">
                  <c:v>2013-Q4</c:v>
                </c:pt>
                <c:pt idx="18">
                  <c:v>2014-Q1</c:v>
                </c:pt>
                <c:pt idx="19">
                  <c:v>2014-Q2</c:v>
                </c:pt>
                <c:pt idx="20">
                  <c:v>2014-Q3</c:v>
                </c:pt>
                <c:pt idx="21">
                  <c:v>2014-Q4</c:v>
                </c:pt>
                <c:pt idx="22">
                  <c:v>2015-Q1</c:v>
                </c:pt>
                <c:pt idx="23">
                  <c:v>2015-Q2</c:v>
                </c:pt>
                <c:pt idx="24">
                  <c:v>2015-Q3</c:v>
                </c:pt>
                <c:pt idx="25">
                  <c:v>2015-Q4</c:v>
                </c:pt>
                <c:pt idx="26">
                  <c:v>2016-Q1</c:v>
                </c:pt>
                <c:pt idx="27">
                  <c:v>2016-Q2</c:v>
                </c:pt>
                <c:pt idx="28">
                  <c:v>2016-Q3</c:v>
                </c:pt>
                <c:pt idx="29">
                  <c:v>2016-Q4</c:v>
                </c:pt>
                <c:pt idx="30">
                  <c:v>2017-Q1</c:v>
                </c:pt>
                <c:pt idx="31">
                  <c:v>2017-Q2</c:v>
                </c:pt>
                <c:pt idx="32">
                  <c:v>2017-Q3</c:v>
                </c:pt>
                <c:pt idx="33">
                  <c:v>2017-Q4</c:v>
                </c:pt>
                <c:pt idx="34">
                  <c:v>2018-Q1</c:v>
                </c:pt>
                <c:pt idx="35">
                  <c:v>2018-Q2</c:v>
                </c:pt>
                <c:pt idx="36">
                  <c:v>2018-Q3</c:v>
                </c:pt>
                <c:pt idx="37">
                  <c:v>2018-Q4</c:v>
                </c:pt>
                <c:pt idx="38">
                  <c:v>2019-Q1</c:v>
                </c:pt>
                <c:pt idx="39">
                  <c:v>2019-Q2</c:v>
                </c:pt>
                <c:pt idx="40">
                  <c:v>2019-Q3</c:v>
                </c:pt>
                <c:pt idx="41">
                  <c:v>2019-Q4</c:v>
                </c:pt>
                <c:pt idx="42">
                  <c:v>2020-Q1</c:v>
                </c:pt>
                <c:pt idx="43">
                  <c:v>2020-Q2</c:v>
                </c:pt>
                <c:pt idx="44">
                  <c:v>2020-Q3</c:v>
                </c:pt>
                <c:pt idx="45">
                  <c:v>2020-Q4</c:v>
                </c:pt>
                <c:pt idx="46">
                  <c:v>2021-Q1</c:v>
                </c:pt>
                <c:pt idx="47">
                  <c:v>2021-Q2</c:v>
                </c:pt>
                <c:pt idx="48">
                  <c:v>2021-Q3</c:v>
                </c:pt>
                <c:pt idx="49">
                  <c:v>2021-Q4</c:v>
                </c:pt>
                <c:pt idx="50">
                  <c:v>2022-Q1</c:v>
                </c:pt>
                <c:pt idx="51">
                  <c:v>2022-Q2</c:v>
                </c:pt>
                <c:pt idx="52">
                  <c:v>2022-Q3</c:v>
                </c:pt>
                <c:pt idx="53">
                  <c:v>2022-Q4</c:v>
                </c:pt>
                <c:pt idx="54">
                  <c:v>2023-Q1</c:v>
                </c:pt>
                <c:pt idx="55">
                  <c:v>2023-Q2</c:v>
                </c:pt>
                <c:pt idx="56">
                  <c:v>2023-Q3</c:v>
                </c:pt>
                <c:pt idx="57">
                  <c:v>2023-Q4</c:v>
                </c:pt>
                <c:pt idx="58">
                  <c:v>2024-Q1</c:v>
                </c:pt>
                <c:pt idx="59">
                  <c:v>2024-Q2</c:v>
                </c:pt>
                <c:pt idx="60">
                  <c:v>2024-Q3</c:v>
                </c:pt>
                <c:pt idx="61">
                  <c:v>2024-Q4</c:v>
                </c:pt>
                <c:pt idx="62">
                  <c:v>2025-Q1</c:v>
                </c:pt>
                <c:pt idx="63">
                  <c:v>2025-Q2</c:v>
                </c:pt>
                <c:pt idx="64">
                  <c:v>2025-Q3</c:v>
                </c:pt>
                <c:pt idx="65">
                  <c:v>2025-Q4</c:v>
                </c:pt>
                <c:pt idx="66">
                  <c:v>2026-Q1</c:v>
                </c:pt>
                <c:pt idx="67">
                  <c:v>2026-Q2</c:v>
                </c:pt>
              </c:strCache>
            </c:strRef>
          </c:cat>
          <c:val>
            <c:numRef>
              <c:f>Sheet1!$F$2:$F$69</c:f>
              <c:numCache>
                <c:formatCode>General</c:formatCode>
                <c:ptCount val="68"/>
                <c:pt idx="0">
                  <c:v>6.1</c:v>
                </c:pt>
                <c:pt idx="1">
                  <c:v>5.2</c:v>
                </c:pt>
                <c:pt idx="2">
                  <c:v>6.5</c:v>
                </c:pt>
                <c:pt idx="3">
                  <c:v>4.5999999999999996</c:v>
                </c:pt>
                <c:pt idx="4">
                  <c:v>6.8</c:v>
                </c:pt>
                <c:pt idx="5">
                  <c:v>5.8</c:v>
                </c:pt>
                <c:pt idx="6">
                  <c:v>4.7</c:v>
                </c:pt>
                <c:pt idx="7">
                  <c:v>3.1</c:v>
                </c:pt>
                <c:pt idx="8">
                  <c:v>4.9000000000000004</c:v>
                </c:pt>
                <c:pt idx="9">
                  <c:v>2.6</c:v>
                </c:pt>
                <c:pt idx="10">
                  <c:v>3.1</c:v>
                </c:pt>
                <c:pt idx="11">
                  <c:v>5.3</c:v>
                </c:pt>
                <c:pt idx="12">
                  <c:v>6.2</c:v>
                </c:pt>
                <c:pt idx="13">
                  <c:v>4.0999999999999996</c:v>
                </c:pt>
                <c:pt idx="14">
                  <c:v>3.8</c:v>
                </c:pt>
                <c:pt idx="15">
                  <c:v>2.4</c:v>
                </c:pt>
                <c:pt idx="16">
                  <c:v>3</c:v>
                </c:pt>
                <c:pt idx="17">
                  <c:v>2.7</c:v>
                </c:pt>
                <c:pt idx="18">
                  <c:v>3.5</c:v>
                </c:pt>
                <c:pt idx="19">
                  <c:v>2.2000000000000002</c:v>
                </c:pt>
                <c:pt idx="20">
                  <c:v>2.1</c:v>
                </c:pt>
                <c:pt idx="21">
                  <c:v>5.0999999999999996</c:v>
                </c:pt>
                <c:pt idx="22">
                  <c:v>1.3</c:v>
                </c:pt>
                <c:pt idx="23">
                  <c:v>2.4</c:v>
                </c:pt>
                <c:pt idx="24">
                  <c:v>3.4</c:v>
                </c:pt>
                <c:pt idx="25">
                  <c:v>3</c:v>
                </c:pt>
                <c:pt idx="26">
                  <c:v>1</c:v>
                </c:pt>
                <c:pt idx="27">
                  <c:v>1.8</c:v>
                </c:pt>
                <c:pt idx="28">
                  <c:v>3.3</c:v>
                </c:pt>
                <c:pt idx="29">
                  <c:v>2.8</c:v>
                </c:pt>
                <c:pt idx="30">
                  <c:v>2.7</c:v>
                </c:pt>
                <c:pt idx="31">
                  <c:v>2.2999999999999998</c:v>
                </c:pt>
                <c:pt idx="32">
                  <c:v>4.8</c:v>
                </c:pt>
                <c:pt idx="33">
                  <c:v>2.5</c:v>
                </c:pt>
                <c:pt idx="34">
                  <c:v>2.2000000000000002</c:v>
                </c:pt>
                <c:pt idx="35">
                  <c:v>1.4</c:v>
                </c:pt>
                <c:pt idx="36">
                  <c:v>2.2999999999999998</c:v>
                </c:pt>
                <c:pt idx="37">
                  <c:v>1.8</c:v>
                </c:pt>
                <c:pt idx="38">
                  <c:v>2.2000000000000002</c:v>
                </c:pt>
                <c:pt idx="39">
                  <c:v>1.3</c:v>
                </c:pt>
                <c:pt idx="40">
                  <c:v>2.4</c:v>
                </c:pt>
                <c:pt idx="41">
                  <c:v>1.8</c:v>
                </c:pt>
                <c:pt idx="42">
                  <c:v>0.7</c:v>
                </c:pt>
                <c:pt idx="43">
                  <c:v>4.4000000000000004</c:v>
                </c:pt>
                <c:pt idx="44">
                  <c:v>1.7</c:v>
                </c:pt>
                <c:pt idx="45">
                  <c:v>2.2000000000000002</c:v>
                </c:pt>
                <c:pt idx="46">
                  <c:v>4.2</c:v>
                </c:pt>
                <c:pt idx="47">
                  <c:v>1.3</c:v>
                </c:pt>
                <c:pt idx="48">
                  <c:v>2.2999999999999998</c:v>
                </c:pt>
                <c:pt idx="49">
                  <c:v>1.4</c:v>
                </c:pt>
                <c:pt idx="50">
                  <c:v>0.7</c:v>
                </c:pt>
                <c:pt idx="51">
                  <c:v>2.5</c:v>
                </c:pt>
                <c:pt idx="52">
                  <c:v>2.2000000000000002</c:v>
                </c:pt>
                <c:pt idx="53">
                  <c:v>1.8</c:v>
                </c:pt>
                <c:pt idx="54">
                  <c:v>2.1</c:v>
                </c:pt>
                <c:pt idx="55">
                  <c:v>1.5</c:v>
                </c:pt>
                <c:pt idx="56">
                  <c:v>2.2000000000000002</c:v>
                </c:pt>
                <c:pt idx="57">
                  <c:v>1.6</c:v>
                </c:pt>
                <c:pt idx="58">
                  <c:v>3.5</c:v>
                </c:pt>
                <c:pt idx="59">
                  <c:v>3</c:v>
                </c:pt>
                <c:pt idx="60">
                  <c:v>4.7</c:v>
                </c:pt>
                <c:pt idx="61">
                  <c:v>4.5</c:v>
                </c:pt>
                <c:pt idx="62">
                  <c:v>4.3</c:v>
                </c:pt>
                <c:pt idx="63">
                  <c:v>3.1</c:v>
                </c:pt>
                <c:pt idx="64">
                  <c:v>7.6</c:v>
                </c:pt>
                <c:pt idx="65">
                  <c:v>6.1</c:v>
                </c:pt>
                <c:pt idx="66">
                  <c:v>9</c:v>
                </c:pt>
                <c:pt idx="67">
                  <c:v>11.6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EB2-49C5-9289-1F71AD7CF32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HTP</c:v>
                </c:pt>
              </c:strCache>
            </c:strRef>
          </c:tx>
          <c:spPr>
            <a:ln w="22225">
              <a:solidFill>
                <a:srgbClr val="FF9900"/>
              </a:solidFill>
            </a:ln>
          </c:spPr>
          <c:marker>
            <c:symbol val="none"/>
          </c:marker>
          <c:cat>
            <c:strRef>
              <c:f>Sheet1!$A$2:$A$69</c:f>
              <c:strCache>
                <c:ptCount val="68"/>
                <c:pt idx="0">
                  <c:v>2009-Q3</c:v>
                </c:pt>
                <c:pt idx="1">
                  <c:v>2009-Q4</c:v>
                </c:pt>
                <c:pt idx="2">
                  <c:v>2010-Q1</c:v>
                </c:pt>
                <c:pt idx="3">
                  <c:v>2010-Q2</c:v>
                </c:pt>
                <c:pt idx="4">
                  <c:v>2010-Q3</c:v>
                </c:pt>
                <c:pt idx="5">
                  <c:v>2010-Q4</c:v>
                </c:pt>
                <c:pt idx="6">
                  <c:v>2011-Q1</c:v>
                </c:pt>
                <c:pt idx="7">
                  <c:v>2011-Q2</c:v>
                </c:pt>
                <c:pt idx="8">
                  <c:v>2011-Q3</c:v>
                </c:pt>
                <c:pt idx="9">
                  <c:v>2011-Q4</c:v>
                </c:pt>
                <c:pt idx="10">
                  <c:v>2012-Q1</c:v>
                </c:pt>
                <c:pt idx="11">
                  <c:v>2012-Q2</c:v>
                </c:pt>
                <c:pt idx="12">
                  <c:v>2012-Q3</c:v>
                </c:pt>
                <c:pt idx="13">
                  <c:v>2012-Q4</c:v>
                </c:pt>
                <c:pt idx="14">
                  <c:v>2013-Q1</c:v>
                </c:pt>
                <c:pt idx="15">
                  <c:v>2013-Q2</c:v>
                </c:pt>
                <c:pt idx="16">
                  <c:v>2013-Q3</c:v>
                </c:pt>
                <c:pt idx="17">
                  <c:v>2013-Q4</c:v>
                </c:pt>
                <c:pt idx="18">
                  <c:v>2014-Q1</c:v>
                </c:pt>
                <c:pt idx="19">
                  <c:v>2014-Q2</c:v>
                </c:pt>
                <c:pt idx="20">
                  <c:v>2014-Q3</c:v>
                </c:pt>
                <c:pt idx="21">
                  <c:v>2014-Q4</c:v>
                </c:pt>
                <c:pt idx="22">
                  <c:v>2015-Q1</c:v>
                </c:pt>
                <c:pt idx="23">
                  <c:v>2015-Q2</c:v>
                </c:pt>
                <c:pt idx="24">
                  <c:v>2015-Q3</c:v>
                </c:pt>
                <c:pt idx="25">
                  <c:v>2015-Q4</c:v>
                </c:pt>
                <c:pt idx="26">
                  <c:v>2016-Q1</c:v>
                </c:pt>
                <c:pt idx="27">
                  <c:v>2016-Q2</c:v>
                </c:pt>
                <c:pt idx="28">
                  <c:v>2016-Q3</c:v>
                </c:pt>
                <c:pt idx="29">
                  <c:v>2016-Q4</c:v>
                </c:pt>
                <c:pt idx="30">
                  <c:v>2017-Q1</c:v>
                </c:pt>
                <c:pt idx="31">
                  <c:v>2017-Q2</c:v>
                </c:pt>
                <c:pt idx="32">
                  <c:v>2017-Q3</c:v>
                </c:pt>
                <c:pt idx="33">
                  <c:v>2017-Q4</c:v>
                </c:pt>
                <c:pt idx="34">
                  <c:v>2018-Q1</c:v>
                </c:pt>
                <c:pt idx="35">
                  <c:v>2018-Q2</c:v>
                </c:pt>
                <c:pt idx="36">
                  <c:v>2018-Q3</c:v>
                </c:pt>
                <c:pt idx="37">
                  <c:v>2018-Q4</c:v>
                </c:pt>
                <c:pt idx="38">
                  <c:v>2019-Q1</c:v>
                </c:pt>
                <c:pt idx="39">
                  <c:v>2019-Q2</c:v>
                </c:pt>
                <c:pt idx="40">
                  <c:v>2019-Q3</c:v>
                </c:pt>
                <c:pt idx="41">
                  <c:v>2019-Q4</c:v>
                </c:pt>
                <c:pt idx="42">
                  <c:v>2020-Q1</c:v>
                </c:pt>
                <c:pt idx="43">
                  <c:v>2020-Q2</c:v>
                </c:pt>
                <c:pt idx="44">
                  <c:v>2020-Q3</c:v>
                </c:pt>
                <c:pt idx="45">
                  <c:v>2020-Q4</c:v>
                </c:pt>
                <c:pt idx="46">
                  <c:v>2021-Q1</c:v>
                </c:pt>
                <c:pt idx="47">
                  <c:v>2021-Q2</c:v>
                </c:pt>
                <c:pt idx="48">
                  <c:v>2021-Q3</c:v>
                </c:pt>
                <c:pt idx="49">
                  <c:v>2021-Q4</c:v>
                </c:pt>
                <c:pt idx="50">
                  <c:v>2022-Q1</c:v>
                </c:pt>
                <c:pt idx="51">
                  <c:v>2022-Q2</c:v>
                </c:pt>
                <c:pt idx="52">
                  <c:v>2022-Q3</c:v>
                </c:pt>
                <c:pt idx="53">
                  <c:v>2022-Q4</c:v>
                </c:pt>
                <c:pt idx="54">
                  <c:v>2023-Q1</c:v>
                </c:pt>
                <c:pt idx="55">
                  <c:v>2023-Q2</c:v>
                </c:pt>
                <c:pt idx="56">
                  <c:v>2023-Q3</c:v>
                </c:pt>
                <c:pt idx="57">
                  <c:v>2023-Q4</c:v>
                </c:pt>
                <c:pt idx="58">
                  <c:v>2024-Q1</c:v>
                </c:pt>
                <c:pt idx="59">
                  <c:v>2024-Q2</c:v>
                </c:pt>
                <c:pt idx="60">
                  <c:v>2024-Q3</c:v>
                </c:pt>
                <c:pt idx="61">
                  <c:v>2024-Q4</c:v>
                </c:pt>
                <c:pt idx="62">
                  <c:v>2025-Q1</c:v>
                </c:pt>
                <c:pt idx="63">
                  <c:v>2025-Q2</c:v>
                </c:pt>
                <c:pt idx="64">
                  <c:v>2025-Q3</c:v>
                </c:pt>
                <c:pt idx="65">
                  <c:v>2025-Q4</c:v>
                </c:pt>
                <c:pt idx="66">
                  <c:v>2026-Q1</c:v>
                </c:pt>
                <c:pt idx="67">
                  <c:v>2026-Q2</c:v>
                </c:pt>
              </c:strCache>
            </c:strRef>
          </c:cat>
          <c:val>
            <c:numRef>
              <c:f>Sheet1!$G$2:$G$69</c:f>
              <c:numCache>
                <c:formatCode>General</c:formatCode>
                <c:ptCount val="68"/>
                <c:pt idx="27">
                  <c:v>0.9</c:v>
                </c:pt>
                <c:pt idx="28">
                  <c:v>0.7</c:v>
                </c:pt>
                <c:pt idx="29">
                  <c:v>0</c:v>
                </c:pt>
                <c:pt idx="30">
                  <c:v>0</c:v>
                </c:pt>
                <c:pt idx="31">
                  <c:v>1.4</c:v>
                </c:pt>
                <c:pt idx="32">
                  <c:v>0.6</c:v>
                </c:pt>
                <c:pt idx="33">
                  <c:v>0.3</c:v>
                </c:pt>
                <c:pt idx="34">
                  <c:v>1.3</c:v>
                </c:pt>
                <c:pt idx="35">
                  <c:v>0.3</c:v>
                </c:pt>
                <c:pt idx="36">
                  <c:v>0</c:v>
                </c:pt>
                <c:pt idx="37">
                  <c:v>0.7</c:v>
                </c:pt>
                <c:pt idx="38">
                  <c:v>0</c:v>
                </c:pt>
                <c:pt idx="39">
                  <c:v>0</c:v>
                </c:pt>
                <c:pt idx="40">
                  <c:v>0.4</c:v>
                </c:pt>
                <c:pt idx="41">
                  <c:v>0.4</c:v>
                </c:pt>
                <c:pt idx="42">
                  <c:v>0.7</c:v>
                </c:pt>
                <c:pt idx="43">
                  <c:v>0.6</c:v>
                </c:pt>
                <c:pt idx="44">
                  <c:v>0.9</c:v>
                </c:pt>
                <c:pt idx="45">
                  <c:v>2</c:v>
                </c:pt>
                <c:pt idx="46">
                  <c:v>1.2</c:v>
                </c:pt>
                <c:pt idx="47">
                  <c:v>1.6</c:v>
                </c:pt>
                <c:pt idx="48">
                  <c:v>1.8</c:v>
                </c:pt>
                <c:pt idx="49">
                  <c:v>0.7</c:v>
                </c:pt>
                <c:pt idx="50">
                  <c:v>0.9</c:v>
                </c:pt>
                <c:pt idx="51">
                  <c:v>0</c:v>
                </c:pt>
                <c:pt idx="52">
                  <c:v>0.5</c:v>
                </c:pt>
                <c:pt idx="53">
                  <c:v>0.9</c:v>
                </c:pt>
                <c:pt idx="54">
                  <c:v>0.7</c:v>
                </c:pt>
                <c:pt idx="55">
                  <c:v>0.2</c:v>
                </c:pt>
                <c:pt idx="56">
                  <c:v>0.5</c:v>
                </c:pt>
                <c:pt idx="57">
                  <c:v>0.6</c:v>
                </c:pt>
                <c:pt idx="58">
                  <c:v>0.8</c:v>
                </c:pt>
                <c:pt idx="59">
                  <c:v>1.3</c:v>
                </c:pt>
                <c:pt idx="60">
                  <c:v>2.5</c:v>
                </c:pt>
                <c:pt idx="61">
                  <c:v>1.3</c:v>
                </c:pt>
                <c:pt idx="62">
                  <c:v>0.8</c:v>
                </c:pt>
                <c:pt idx="63">
                  <c:v>1.4</c:v>
                </c:pt>
                <c:pt idx="64">
                  <c:v>0.7</c:v>
                </c:pt>
                <c:pt idx="65">
                  <c:v>1.5</c:v>
                </c:pt>
                <c:pt idx="66">
                  <c:v>1</c:v>
                </c:pt>
                <c:pt idx="67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FC-4E40-8189-0AF2B0095759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Pouches</c:v>
                </c:pt>
              </c:strCache>
            </c:strRef>
          </c:tx>
          <c:spPr>
            <a:ln w="22225">
              <a:solidFill>
                <a:srgbClr val="9900FF"/>
              </a:solidFill>
            </a:ln>
          </c:spPr>
          <c:marker>
            <c:symbol val="none"/>
          </c:marker>
          <c:cat>
            <c:strRef>
              <c:f>Sheet1!$A$2:$A$69</c:f>
              <c:strCache>
                <c:ptCount val="68"/>
                <c:pt idx="0">
                  <c:v>2009-Q3</c:v>
                </c:pt>
                <c:pt idx="1">
                  <c:v>2009-Q4</c:v>
                </c:pt>
                <c:pt idx="2">
                  <c:v>2010-Q1</c:v>
                </c:pt>
                <c:pt idx="3">
                  <c:v>2010-Q2</c:v>
                </c:pt>
                <c:pt idx="4">
                  <c:v>2010-Q3</c:v>
                </c:pt>
                <c:pt idx="5">
                  <c:v>2010-Q4</c:v>
                </c:pt>
                <c:pt idx="6">
                  <c:v>2011-Q1</c:v>
                </c:pt>
                <c:pt idx="7">
                  <c:v>2011-Q2</c:v>
                </c:pt>
                <c:pt idx="8">
                  <c:v>2011-Q3</c:v>
                </c:pt>
                <c:pt idx="9">
                  <c:v>2011-Q4</c:v>
                </c:pt>
                <c:pt idx="10">
                  <c:v>2012-Q1</c:v>
                </c:pt>
                <c:pt idx="11">
                  <c:v>2012-Q2</c:v>
                </c:pt>
                <c:pt idx="12">
                  <c:v>2012-Q3</c:v>
                </c:pt>
                <c:pt idx="13">
                  <c:v>2012-Q4</c:v>
                </c:pt>
                <c:pt idx="14">
                  <c:v>2013-Q1</c:v>
                </c:pt>
                <c:pt idx="15">
                  <c:v>2013-Q2</c:v>
                </c:pt>
                <c:pt idx="16">
                  <c:v>2013-Q3</c:v>
                </c:pt>
                <c:pt idx="17">
                  <c:v>2013-Q4</c:v>
                </c:pt>
                <c:pt idx="18">
                  <c:v>2014-Q1</c:v>
                </c:pt>
                <c:pt idx="19">
                  <c:v>2014-Q2</c:v>
                </c:pt>
                <c:pt idx="20">
                  <c:v>2014-Q3</c:v>
                </c:pt>
                <c:pt idx="21">
                  <c:v>2014-Q4</c:v>
                </c:pt>
                <c:pt idx="22">
                  <c:v>2015-Q1</c:v>
                </c:pt>
                <c:pt idx="23">
                  <c:v>2015-Q2</c:v>
                </c:pt>
                <c:pt idx="24">
                  <c:v>2015-Q3</c:v>
                </c:pt>
                <c:pt idx="25">
                  <c:v>2015-Q4</c:v>
                </c:pt>
                <c:pt idx="26">
                  <c:v>2016-Q1</c:v>
                </c:pt>
                <c:pt idx="27">
                  <c:v>2016-Q2</c:v>
                </c:pt>
                <c:pt idx="28">
                  <c:v>2016-Q3</c:v>
                </c:pt>
                <c:pt idx="29">
                  <c:v>2016-Q4</c:v>
                </c:pt>
                <c:pt idx="30">
                  <c:v>2017-Q1</c:v>
                </c:pt>
                <c:pt idx="31">
                  <c:v>2017-Q2</c:v>
                </c:pt>
                <c:pt idx="32">
                  <c:v>2017-Q3</c:v>
                </c:pt>
                <c:pt idx="33">
                  <c:v>2017-Q4</c:v>
                </c:pt>
                <c:pt idx="34">
                  <c:v>2018-Q1</c:v>
                </c:pt>
                <c:pt idx="35">
                  <c:v>2018-Q2</c:v>
                </c:pt>
                <c:pt idx="36">
                  <c:v>2018-Q3</c:v>
                </c:pt>
                <c:pt idx="37">
                  <c:v>2018-Q4</c:v>
                </c:pt>
                <c:pt idx="38">
                  <c:v>2019-Q1</c:v>
                </c:pt>
                <c:pt idx="39">
                  <c:v>2019-Q2</c:v>
                </c:pt>
                <c:pt idx="40">
                  <c:v>2019-Q3</c:v>
                </c:pt>
                <c:pt idx="41">
                  <c:v>2019-Q4</c:v>
                </c:pt>
                <c:pt idx="42">
                  <c:v>2020-Q1</c:v>
                </c:pt>
                <c:pt idx="43">
                  <c:v>2020-Q2</c:v>
                </c:pt>
                <c:pt idx="44">
                  <c:v>2020-Q3</c:v>
                </c:pt>
                <c:pt idx="45">
                  <c:v>2020-Q4</c:v>
                </c:pt>
                <c:pt idx="46">
                  <c:v>2021-Q1</c:v>
                </c:pt>
                <c:pt idx="47">
                  <c:v>2021-Q2</c:v>
                </c:pt>
                <c:pt idx="48">
                  <c:v>2021-Q3</c:v>
                </c:pt>
                <c:pt idx="49">
                  <c:v>2021-Q4</c:v>
                </c:pt>
                <c:pt idx="50">
                  <c:v>2022-Q1</c:v>
                </c:pt>
                <c:pt idx="51">
                  <c:v>2022-Q2</c:v>
                </c:pt>
                <c:pt idx="52">
                  <c:v>2022-Q3</c:v>
                </c:pt>
                <c:pt idx="53">
                  <c:v>2022-Q4</c:v>
                </c:pt>
                <c:pt idx="54">
                  <c:v>2023-Q1</c:v>
                </c:pt>
                <c:pt idx="55">
                  <c:v>2023-Q2</c:v>
                </c:pt>
                <c:pt idx="56">
                  <c:v>2023-Q3</c:v>
                </c:pt>
                <c:pt idx="57">
                  <c:v>2023-Q4</c:v>
                </c:pt>
                <c:pt idx="58">
                  <c:v>2024-Q1</c:v>
                </c:pt>
                <c:pt idx="59">
                  <c:v>2024-Q2</c:v>
                </c:pt>
                <c:pt idx="60">
                  <c:v>2024-Q3</c:v>
                </c:pt>
                <c:pt idx="61">
                  <c:v>2024-Q4</c:v>
                </c:pt>
                <c:pt idx="62">
                  <c:v>2025-Q1</c:v>
                </c:pt>
                <c:pt idx="63">
                  <c:v>2025-Q2</c:v>
                </c:pt>
                <c:pt idx="64">
                  <c:v>2025-Q3</c:v>
                </c:pt>
                <c:pt idx="65">
                  <c:v>2025-Q4</c:v>
                </c:pt>
                <c:pt idx="66">
                  <c:v>2026-Q1</c:v>
                </c:pt>
                <c:pt idx="67">
                  <c:v>2026-Q2</c:v>
                </c:pt>
              </c:strCache>
            </c:strRef>
          </c:cat>
          <c:val>
            <c:numRef>
              <c:f>Sheet1!$H$2:$H$69</c:f>
              <c:numCache>
                <c:formatCode>General</c:formatCode>
                <c:ptCount val="68"/>
                <c:pt idx="47">
                  <c:v>0.79</c:v>
                </c:pt>
                <c:pt idx="48">
                  <c:v>2.5</c:v>
                </c:pt>
                <c:pt idx="49">
                  <c:v>2.1</c:v>
                </c:pt>
                <c:pt idx="50">
                  <c:v>2.5</c:v>
                </c:pt>
                <c:pt idx="51">
                  <c:v>2.2999999999999998</c:v>
                </c:pt>
                <c:pt idx="52">
                  <c:v>2.6</c:v>
                </c:pt>
                <c:pt idx="53">
                  <c:v>1</c:v>
                </c:pt>
                <c:pt idx="54">
                  <c:v>1.4</c:v>
                </c:pt>
                <c:pt idx="55">
                  <c:v>1.7</c:v>
                </c:pt>
                <c:pt idx="56">
                  <c:v>3.1</c:v>
                </c:pt>
                <c:pt idx="57">
                  <c:v>3.5</c:v>
                </c:pt>
                <c:pt idx="58">
                  <c:v>6.6</c:v>
                </c:pt>
                <c:pt idx="59">
                  <c:v>3.7</c:v>
                </c:pt>
                <c:pt idx="60">
                  <c:v>5.9</c:v>
                </c:pt>
                <c:pt idx="61">
                  <c:v>4.8</c:v>
                </c:pt>
                <c:pt idx="62">
                  <c:v>4.3</c:v>
                </c:pt>
                <c:pt idx="63">
                  <c:v>5.2</c:v>
                </c:pt>
                <c:pt idx="64">
                  <c:v>5.4</c:v>
                </c:pt>
                <c:pt idx="65">
                  <c:v>7.2</c:v>
                </c:pt>
                <c:pt idx="66">
                  <c:v>7.3</c:v>
                </c:pt>
                <c:pt idx="67">
                  <c:v>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FC-4E40-8189-0AF2B00957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30784"/>
        <c:axId val="339630392"/>
      </c:lineChart>
      <c:catAx>
        <c:axId val="339630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339630392"/>
        <c:crosses val="autoZero"/>
        <c:auto val="1"/>
        <c:lblAlgn val="ctr"/>
        <c:lblOffset val="100"/>
        <c:noMultiLvlLbl val="0"/>
      </c:catAx>
      <c:valAx>
        <c:axId val="339630392"/>
        <c:scaling>
          <c:orientation val="minMax"/>
          <c:max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baseline="0" dirty="0"/>
                  <a:t>% of smokers trying to stop </a:t>
                </a:r>
                <a:endParaRPr lang="en-GB" sz="1600" b="0" dirty="0"/>
              </a:p>
            </c:rich>
          </c:tx>
          <c:layout>
            <c:manualLayout>
              <c:xMode val="edge"/>
              <c:yMode val="edge"/>
              <c:x val="1.2345679012345678E-2"/>
              <c:y val="0.1816910965932166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396307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7.9490619228152037E-2"/>
          <c:y val="7.4808420708286766E-4"/>
          <c:w val="0.88964518324098374"/>
          <c:h val="8.2994023435029346E-2"/>
        </c:manualLayout>
      </c:layout>
      <c:overlay val="0"/>
      <c:spPr>
        <a:ln w="0">
          <a:noFill/>
        </a:ln>
      </c:spPr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76595831223272"/>
          <c:y val="6.2848918447265686E-2"/>
          <c:w val="0.87622854367310854"/>
          <c:h val="0.75792886508351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Any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0.5</c:v>
                </c:pt>
                <c:pt idx="1">
                  <c:v>5.7</c:v>
                </c:pt>
                <c:pt idx="2">
                  <c:v>6.3</c:v>
                </c:pt>
                <c:pt idx="3">
                  <c:v>9.1</c:v>
                </c:pt>
                <c:pt idx="4">
                  <c:v>11</c:v>
                </c:pt>
                <c:pt idx="5">
                  <c:v>8.9</c:v>
                </c:pt>
                <c:pt idx="6">
                  <c:v>4.3</c:v>
                </c:pt>
                <c:pt idx="7">
                  <c:v>6.8</c:v>
                </c:pt>
                <c:pt idx="8">
                  <c:v>3.1</c:v>
                </c:pt>
                <c:pt idx="9">
                  <c:v>3.2</c:v>
                </c:pt>
                <c:pt idx="10">
                  <c:v>7.2</c:v>
                </c:pt>
                <c:pt idx="11">
                  <c:v>12.9</c:v>
                </c:pt>
                <c:pt idx="12">
                  <c:v>12.2</c:v>
                </c:pt>
                <c:pt idx="13">
                  <c:v>10.7</c:v>
                </c:pt>
                <c:pt idx="14">
                  <c:v>10.6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E7-462C-9D2C-5CDAA68960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Daily</c:v>
                </c:pt>
              </c:strCache>
            </c:strRef>
          </c:tx>
          <c:spPr>
            <a:ln w="22225"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0.5</c:v>
                </c:pt>
                <c:pt idx="1">
                  <c:v>5.0999999999999996</c:v>
                </c:pt>
                <c:pt idx="2">
                  <c:v>3.7</c:v>
                </c:pt>
                <c:pt idx="3">
                  <c:v>7</c:v>
                </c:pt>
                <c:pt idx="4">
                  <c:v>10.3</c:v>
                </c:pt>
                <c:pt idx="5">
                  <c:v>8.1</c:v>
                </c:pt>
                <c:pt idx="6">
                  <c:v>2.1</c:v>
                </c:pt>
                <c:pt idx="7">
                  <c:v>4.5</c:v>
                </c:pt>
                <c:pt idx="8">
                  <c:v>3.1</c:v>
                </c:pt>
                <c:pt idx="9">
                  <c:v>1.4</c:v>
                </c:pt>
                <c:pt idx="10">
                  <c:v>5.8</c:v>
                </c:pt>
                <c:pt idx="11">
                  <c:v>11.5</c:v>
                </c:pt>
                <c:pt idx="12">
                  <c:v>8.5</c:v>
                </c:pt>
                <c:pt idx="13">
                  <c:v>5.2</c:v>
                </c:pt>
                <c:pt idx="14">
                  <c:v>11.2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E7-462C-9D2C-5CDAA68960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5296"/>
        <c:axId val="339624120"/>
      </c:lineChart>
      <c:catAx>
        <c:axId val="339625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339624120"/>
        <c:crosses val="autoZero"/>
        <c:auto val="1"/>
        <c:lblAlgn val="ctr"/>
        <c:lblOffset val="100"/>
        <c:noMultiLvlLbl val="0"/>
      </c:catAx>
      <c:valAx>
        <c:axId val="339624120"/>
        <c:scaling>
          <c:orientation val="minMax"/>
          <c:max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</a:t>
                </a:r>
                <a:r>
                  <a:rPr lang="en-GB" sz="1600" b="0" baseline="0" dirty="0"/>
                  <a:t> currently vaping</a:t>
                </a:r>
                <a:endParaRPr lang="en-GB" sz="1600" b="0" dirty="0"/>
              </a:p>
            </c:rich>
          </c:tx>
          <c:layout>
            <c:manualLayout>
              <c:xMode val="edge"/>
              <c:yMode val="edge"/>
              <c:x val="2.1098161469036026E-2"/>
              <c:y val="0.14814975622335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39625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987787528398128"/>
          <c:y val="4.6355104317215491E-2"/>
          <c:w val="0.10574615556427198"/>
          <c:h val="0.15786076245419817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14445416545154"/>
          <c:y val="3.6632866861704347E-2"/>
          <c:w val="0.81257448721687564"/>
          <c:h val="0.7130323425092074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Cigarettes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20</c:v>
                </c:pt>
                <c:pt idx="1">
                  <c:v>17.8</c:v>
                </c:pt>
                <c:pt idx="2">
                  <c:v>18.5</c:v>
                </c:pt>
                <c:pt idx="3">
                  <c:v>19.2</c:v>
                </c:pt>
                <c:pt idx="4">
                  <c:v>18.7</c:v>
                </c:pt>
                <c:pt idx="5">
                  <c:v>17.899999999999999</c:v>
                </c:pt>
                <c:pt idx="6">
                  <c:v>19.100000000000001</c:v>
                </c:pt>
                <c:pt idx="7">
                  <c:v>19.399999999999999</c:v>
                </c:pt>
                <c:pt idx="8">
                  <c:v>18.399999999999999</c:v>
                </c:pt>
                <c:pt idx="9">
                  <c:v>18.100000000000001</c:v>
                </c:pt>
                <c:pt idx="10">
                  <c:v>18.399999999999999</c:v>
                </c:pt>
                <c:pt idx="11">
                  <c:v>18.600000000000001</c:v>
                </c:pt>
                <c:pt idx="12">
                  <c:v>17</c:v>
                </c:pt>
                <c:pt idx="13">
                  <c:v>16.5</c:v>
                </c:pt>
                <c:pt idx="14">
                  <c:v>18.100000000000001</c:v>
                </c:pt>
                <c:pt idx="15">
                  <c:v>16.8</c:v>
                </c:pt>
                <c:pt idx="16">
                  <c:v>17.3</c:v>
                </c:pt>
                <c:pt idx="17">
                  <c:v>17.100000000000001</c:v>
                </c:pt>
                <c:pt idx="18">
                  <c:v>17.8</c:v>
                </c:pt>
                <c:pt idx="19">
                  <c:v>17.7</c:v>
                </c:pt>
                <c:pt idx="20">
                  <c:v>16.3</c:v>
                </c:pt>
                <c:pt idx="21">
                  <c:v>14.7</c:v>
                </c:pt>
                <c:pt idx="22">
                  <c:v>15.7</c:v>
                </c:pt>
                <c:pt idx="23">
                  <c:v>15.5</c:v>
                </c:pt>
                <c:pt idx="24">
                  <c:v>15.9</c:v>
                </c:pt>
                <c:pt idx="25">
                  <c:v>14.3</c:v>
                </c:pt>
                <c:pt idx="26">
                  <c:v>15.1</c:v>
                </c:pt>
                <c:pt idx="27">
                  <c:v>14.7</c:v>
                </c:pt>
                <c:pt idx="28">
                  <c:v>14.9</c:v>
                </c:pt>
                <c:pt idx="29">
                  <c:v>15</c:v>
                </c:pt>
                <c:pt idx="30">
                  <c:v>15.5</c:v>
                </c:pt>
                <c:pt idx="31">
                  <c:v>14.3</c:v>
                </c:pt>
                <c:pt idx="32">
                  <c:v>14.3</c:v>
                </c:pt>
                <c:pt idx="33">
                  <c:v>14.6</c:v>
                </c:pt>
                <c:pt idx="34">
                  <c:v>14.6</c:v>
                </c:pt>
                <c:pt idx="35">
                  <c:v>15.6</c:v>
                </c:pt>
                <c:pt idx="36">
                  <c:v>14.6</c:v>
                </c:pt>
                <c:pt idx="37">
                  <c:v>14.6</c:v>
                </c:pt>
                <c:pt idx="38">
                  <c:v>14.5</c:v>
                </c:pt>
                <c:pt idx="39">
                  <c:v>15.4</c:v>
                </c:pt>
                <c:pt idx="40">
                  <c:v>13.9</c:v>
                </c:pt>
                <c:pt idx="41">
                  <c:v>14</c:v>
                </c:pt>
                <c:pt idx="42">
                  <c:v>14.6</c:v>
                </c:pt>
                <c:pt idx="43">
                  <c:v>14.8</c:v>
                </c:pt>
                <c:pt idx="44">
                  <c:v>13.6</c:v>
                </c:pt>
                <c:pt idx="45">
                  <c:v>15</c:v>
                </c:pt>
                <c:pt idx="46">
                  <c:v>15.2</c:v>
                </c:pt>
                <c:pt idx="47">
                  <c:v>14.6</c:v>
                </c:pt>
                <c:pt idx="48">
                  <c:v>15.3</c:v>
                </c:pt>
                <c:pt idx="49">
                  <c:v>12.8</c:v>
                </c:pt>
                <c:pt idx="50">
                  <c:v>13.4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BA-4E75-B248-3EFF317B290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Nicotine or cigarettes</c:v>
                </c:pt>
              </c:strCache>
            </c:strRef>
          </c:tx>
          <c:spPr>
            <a:ln w="22225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21.7</c:v>
                </c:pt>
                <c:pt idx="1">
                  <c:v>19.899999999999999</c:v>
                </c:pt>
                <c:pt idx="2">
                  <c:v>20.8</c:v>
                </c:pt>
                <c:pt idx="3">
                  <c:v>21.2</c:v>
                </c:pt>
                <c:pt idx="4">
                  <c:v>20.6</c:v>
                </c:pt>
                <c:pt idx="5">
                  <c:v>20.3</c:v>
                </c:pt>
                <c:pt idx="6">
                  <c:v>21.5</c:v>
                </c:pt>
                <c:pt idx="7">
                  <c:v>22</c:v>
                </c:pt>
                <c:pt idx="8">
                  <c:v>21.1</c:v>
                </c:pt>
                <c:pt idx="9">
                  <c:v>20.7</c:v>
                </c:pt>
                <c:pt idx="10">
                  <c:v>20.9</c:v>
                </c:pt>
                <c:pt idx="11">
                  <c:v>21.7</c:v>
                </c:pt>
                <c:pt idx="12">
                  <c:v>20.100000000000001</c:v>
                </c:pt>
                <c:pt idx="13">
                  <c:v>20</c:v>
                </c:pt>
                <c:pt idx="14">
                  <c:v>21.1</c:v>
                </c:pt>
                <c:pt idx="15">
                  <c:v>20.399999999999999</c:v>
                </c:pt>
                <c:pt idx="16">
                  <c:v>20.2</c:v>
                </c:pt>
                <c:pt idx="17">
                  <c:v>20</c:v>
                </c:pt>
                <c:pt idx="18">
                  <c:v>20.9</c:v>
                </c:pt>
                <c:pt idx="19">
                  <c:v>20.7</c:v>
                </c:pt>
                <c:pt idx="20">
                  <c:v>19.100000000000001</c:v>
                </c:pt>
                <c:pt idx="21">
                  <c:v>17.7</c:v>
                </c:pt>
                <c:pt idx="22">
                  <c:v>18.8</c:v>
                </c:pt>
                <c:pt idx="23">
                  <c:v>18.5</c:v>
                </c:pt>
                <c:pt idx="24">
                  <c:v>19.3</c:v>
                </c:pt>
                <c:pt idx="25">
                  <c:v>17.3</c:v>
                </c:pt>
                <c:pt idx="26">
                  <c:v>19.2</c:v>
                </c:pt>
                <c:pt idx="27">
                  <c:v>19</c:v>
                </c:pt>
                <c:pt idx="28">
                  <c:v>19</c:v>
                </c:pt>
                <c:pt idx="29">
                  <c:v>19.3</c:v>
                </c:pt>
                <c:pt idx="30">
                  <c:v>19.600000000000001</c:v>
                </c:pt>
                <c:pt idx="31">
                  <c:v>18.899999999999999</c:v>
                </c:pt>
                <c:pt idx="32">
                  <c:v>19</c:v>
                </c:pt>
                <c:pt idx="33">
                  <c:v>20.3</c:v>
                </c:pt>
                <c:pt idx="34">
                  <c:v>20.5</c:v>
                </c:pt>
                <c:pt idx="35">
                  <c:v>21.6</c:v>
                </c:pt>
                <c:pt idx="36">
                  <c:v>21.6</c:v>
                </c:pt>
                <c:pt idx="37">
                  <c:v>21.5</c:v>
                </c:pt>
                <c:pt idx="38">
                  <c:v>22.2</c:v>
                </c:pt>
                <c:pt idx="39">
                  <c:v>23.7</c:v>
                </c:pt>
                <c:pt idx="40">
                  <c:v>22.3</c:v>
                </c:pt>
                <c:pt idx="41">
                  <c:v>22.8</c:v>
                </c:pt>
                <c:pt idx="42">
                  <c:v>24.2</c:v>
                </c:pt>
                <c:pt idx="43">
                  <c:v>23.6</c:v>
                </c:pt>
                <c:pt idx="44">
                  <c:v>22.6</c:v>
                </c:pt>
                <c:pt idx="45">
                  <c:v>25.4</c:v>
                </c:pt>
                <c:pt idx="46">
                  <c:v>25.7</c:v>
                </c:pt>
                <c:pt idx="47">
                  <c:v>24.6</c:v>
                </c:pt>
                <c:pt idx="48">
                  <c:v>25.5</c:v>
                </c:pt>
                <c:pt idx="49">
                  <c:v>23.6</c:v>
                </c:pt>
                <c:pt idx="50">
                  <c:v>23.7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BA-4E75-B248-3EFF317B29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7256"/>
        <c:axId val="339628040"/>
      </c:lineChart>
      <c:catAx>
        <c:axId val="339627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400000"/>
          <a:lstStyle/>
          <a:p>
            <a:pPr>
              <a:defRPr sz="1200"/>
            </a:pPr>
            <a:endParaRPr lang="en-US"/>
          </a:p>
        </c:txPr>
        <c:crossAx val="339628040"/>
        <c:crosses val="autoZero"/>
        <c:auto val="1"/>
        <c:lblAlgn val="ctr"/>
        <c:lblOffset val="100"/>
        <c:noMultiLvlLbl val="0"/>
      </c:catAx>
      <c:valAx>
        <c:axId val="339628040"/>
        <c:scaling>
          <c:orientation val="minMax"/>
          <c:max val="5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 smoking cigs or using nicotine</a:t>
                </a:r>
              </a:p>
            </c:rich>
          </c:tx>
          <c:layout>
            <c:manualLayout>
              <c:xMode val="edge"/>
              <c:yMode val="edge"/>
              <c:x val="3.2407407407407406E-2"/>
              <c:y val="6.1223434659099067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396272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415111305531258"/>
          <c:y val="2.6036006038935803E-2"/>
          <c:w val="0.30720691163604552"/>
          <c:h val="0.14540242595885119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80698940410236E-2"/>
          <c:y val="5.0663030166176785E-2"/>
          <c:w val="0.86241902483347399"/>
          <c:h val="0.7554380699526722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Long-term ex (≤5 yrs): vapes</c:v>
                </c:pt>
              </c:strCache>
            </c:strRef>
          </c:tx>
          <c:spPr>
            <a:ln w="22225">
              <a:solidFill>
                <a:srgbClr val="2F2F98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8.3000000000000007</c:v>
                </c:pt>
                <c:pt idx="1">
                  <c:v>8.9</c:v>
                </c:pt>
                <c:pt idx="2">
                  <c:v>14.3</c:v>
                </c:pt>
                <c:pt idx="3">
                  <c:v>13</c:v>
                </c:pt>
                <c:pt idx="4">
                  <c:v>17.600000000000001</c:v>
                </c:pt>
                <c:pt idx="5">
                  <c:v>15.2</c:v>
                </c:pt>
                <c:pt idx="6">
                  <c:v>20.2</c:v>
                </c:pt>
                <c:pt idx="7">
                  <c:v>25.9</c:v>
                </c:pt>
                <c:pt idx="8">
                  <c:v>13.7</c:v>
                </c:pt>
                <c:pt idx="9">
                  <c:v>22.4</c:v>
                </c:pt>
                <c:pt idx="10">
                  <c:v>20.6</c:v>
                </c:pt>
                <c:pt idx="11">
                  <c:v>24.3</c:v>
                </c:pt>
                <c:pt idx="12">
                  <c:v>26.6</c:v>
                </c:pt>
                <c:pt idx="13">
                  <c:v>22.9</c:v>
                </c:pt>
                <c:pt idx="14">
                  <c:v>26.4</c:v>
                </c:pt>
                <c:pt idx="15">
                  <c:v>33.6</c:v>
                </c:pt>
                <c:pt idx="16">
                  <c:v>34</c:v>
                </c:pt>
                <c:pt idx="17">
                  <c:v>27.9</c:v>
                </c:pt>
                <c:pt idx="18">
                  <c:v>38.200000000000003</c:v>
                </c:pt>
                <c:pt idx="19">
                  <c:v>30.7</c:v>
                </c:pt>
                <c:pt idx="20">
                  <c:v>26.9</c:v>
                </c:pt>
                <c:pt idx="21">
                  <c:v>22.6</c:v>
                </c:pt>
                <c:pt idx="22">
                  <c:v>33.4</c:v>
                </c:pt>
                <c:pt idx="23">
                  <c:v>37.799999999999997</c:v>
                </c:pt>
                <c:pt idx="24">
                  <c:v>32.5</c:v>
                </c:pt>
                <c:pt idx="25">
                  <c:v>32.4</c:v>
                </c:pt>
                <c:pt idx="26">
                  <c:v>26.8</c:v>
                </c:pt>
                <c:pt idx="27">
                  <c:v>31.1</c:v>
                </c:pt>
                <c:pt idx="28">
                  <c:v>28.6</c:v>
                </c:pt>
                <c:pt idx="29">
                  <c:v>28.5</c:v>
                </c:pt>
                <c:pt idx="30">
                  <c:v>28.4</c:v>
                </c:pt>
                <c:pt idx="31">
                  <c:v>26.3</c:v>
                </c:pt>
                <c:pt idx="32">
                  <c:v>25.7</c:v>
                </c:pt>
                <c:pt idx="33">
                  <c:v>22.5</c:v>
                </c:pt>
                <c:pt idx="34">
                  <c:v>34.799999999999997</c:v>
                </c:pt>
                <c:pt idx="35">
                  <c:v>31.4</c:v>
                </c:pt>
                <c:pt idx="36">
                  <c:v>38</c:v>
                </c:pt>
                <c:pt idx="37">
                  <c:v>37</c:v>
                </c:pt>
                <c:pt idx="38">
                  <c:v>35.6</c:v>
                </c:pt>
                <c:pt idx="39">
                  <c:v>41</c:v>
                </c:pt>
                <c:pt idx="40">
                  <c:v>42.6</c:v>
                </c:pt>
                <c:pt idx="41">
                  <c:v>40.799999999999997</c:v>
                </c:pt>
                <c:pt idx="42">
                  <c:v>46.2</c:v>
                </c:pt>
                <c:pt idx="43">
                  <c:v>43.8</c:v>
                </c:pt>
                <c:pt idx="44">
                  <c:v>46</c:v>
                </c:pt>
                <c:pt idx="45">
                  <c:v>47.1</c:v>
                </c:pt>
                <c:pt idx="46">
                  <c:v>46.4</c:v>
                </c:pt>
                <c:pt idx="47">
                  <c:v>44.1</c:v>
                </c:pt>
                <c:pt idx="48">
                  <c:v>45.7</c:v>
                </c:pt>
                <c:pt idx="49">
                  <c:v>48.2</c:v>
                </c:pt>
                <c:pt idx="50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2F0-42C5-98D5-1CB9E399A0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Long-term ex (&gt;5 yrs): vapes</c:v>
                </c:pt>
              </c:strCache>
            </c:strRef>
          </c:tx>
          <c:spPr>
            <a:ln w="22225">
              <a:prstDash val="sysDash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0.1</c:v>
                </c:pt>
                <c:pt idx="1">
                  <c:v>0.1</c:v>
                </c:pt>
                <c:pt idx="2">
                  <c:v>0.9</c:v>
                </c:pt>
                <c:pt idx="3">
                  <c:v>0.7</c:v>
                </c:pt>
                <c:pt idx="4">
                  <c:v>0.4</c:v>
                </c:pt>
                <c:pt idx="5">
                  <c:v>0.1</c:v>
                </c:pt>
                <c:pt idx="6">
                  <c:v>0.5</c:v>
                </c:pt>
                <c:pt idx="7">
                  <c:v>0.3</c:v>
                </c:pt>
                <c:pt idx="8">
                  <c:v>0.3</c:v>
                </c:pt>
                <c:pt idx="9">
                  <c:v>0.7</c:v>
                </c:pt>
                <c:pt idx="10">
                  <c:v>0.7</c:v>
                </c:pt>
                <c:pt idx="11">
                  <c:v>0.8</c:v>
                </c:pt>
                <c:pt idx="12">
                  <c:v>2</c:v>
                </c:pt>
                <c:pt idx="13">
                  <c:v>1.3</c:v>
                </c:pt>
                <c:pt idx="14">
                  <c:v>0.8</c:v>
                </c:pt>
                <c:pt idx="15">
                  <c:v>2.5</c:v>
                </c:pt>
                <c:pt idx="16">
                  <c:v>1.1000000000000001</c:v>
                </c:pt>
                <c:pt idx="17">
                  <c:v>2.1</c:v>
                </c:pt>
                <c:pt idx="18">
                  <c:v>2.7</c:v>
                </c:pt>
                <c:pt idx="19">
                  <c:v>2.7</c:v>
                </c:pt>
                <c:pt idx="20">
                  <c:v>2.2999999999999998</c:v>
                </c:pt>
                <c:pt idx="21">
                  <c:v>3.3</c:v>
                </c:pt>
                <c:pt idx="22">
                  <c:v>3.7</c:v>
                </c:pt>
                <c:pt idx="23">
                  <c:v>3.9</c:v>
                </c:pt>
                <c:pt idx="24">
                  <c:v>3.8</c:v>
                </c:pt>
                <c:pt idx="25">
                  <c:v>3.8</c:v>
                </c:pt>
                <c:pt idx="26">
                  <c:v>5.4</c:v>
                </c:pt>
                <c:pt idx="27">
                  <c:v>5.0999999999999996</c:v>
                </c:pt>
                <c:pt idx="28">
                  <c:v>4.5999999999999996</c:v>
                </c:pt>
                <c:pt idx="29">
                  <c:v>5.2</c:v>
                </c:pt>
                <c:pt idx="30">
                  <c:v>5.0999999999999996</c:v>
                </c:pt>
                <c:pt idx="31">
                  <c:v>5.2</c:v>
                </c:pt>
                <c:pt idx="32">
                  <c:v>5.7</c:v>
                </c:pt>
                <c:pt idx="33">
                  <c:v>7.3</c:v>
                </c:pt>
                <c:pt idx="34">
                  <c:v>7.4</c:v>
                </c:pt>
                <c:pt idx="35">
                  <c:v>8.1999999999999993</c:v>
                </c:pt>
                <c:pt idx="36">
                  <c:v>8.8000000000000007</c:v>
                </c:pt>
                <c:pt idx="37">
                  <c:v>6.5</c:v>
                </c:pt>
                <c:pt idx="38">
                  <c:v>9.6999999999999993</c:v>
                </c:pt>
                <c:pt idx="39">
                  <c:v>11.6</c:v>
                </c:pt>
                <c:pt idx="40">
                  <c:v>9.6999999999999993</c:v>
                </c:pt>
                <c:pt idx="41">
                  <c:v>9.4</c:v>
                </c:pt>
                <c:pt idx="42">
                  <c:v>13.3</c:v>
                </c:pt>
                <c:pt idx="43">
                  <c:v>11</c:v>
                </c:pt>
                <c:pt idx="44">
                  <c:v>12.6</c:v>
                </c:pt>
                <c:pt idx="45">
                  <c:v>14.1</c:v>
                </c:pt>
                <c:pt idx="46">
                  <c:v>14.5</c:v>
                </c:pt>
                <c:pt idx="47">
                  <c:v>14.1</c:v>
                </c:pt>
                <c:pt idx="48">
                  <c:v>13.2</c:v>
                </c:pt>
                <c:pt idx="49">
                  <c:v>14.8</c:v>
                </c:pt>
                <c:pt idx="50">
                  <c:v>13.8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F0-42C5-98D5-1CB9E399A0A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Long-term ex (≤5 yrs): NRT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Sheet1!$D$2:$D$52</c:f>
              <c:numCache>
                <c:formatCode>General</c:formatCode>
                <c:ptCount val="51"/>
                <c:pt idx="0">
                  <c:v>5.7</c:v>
                </c:pt>
                <c:pt idx="1">
                  <c:v>6</c:v>
                </c:pt>
                <c:pt idx="2">
                  <c:v>10.6</c:v>
                </c:pt>
                <c:pt idx="3">
                  <c:v>7.7</c:v>
                </c:pt>
                <c:pt idx="4">
                  <c:v>4.2</c:v>
                </c:pt>
                <c:pt idx="5">
                  <c:v>5.3</c:v>
                </c:pt>
                <c:pt idx="6">
                  <c:v>5</c:v>
                </c:pt>
                <c:pt idx="7">
                  <c:v>6.2</c:v>
                </c:pt>
                <c:pt idx="8">
                  <c:v>4.2</c:v>
                </c:pt>
                <c:pt idx="9">
                  <c:v>7.2</c:v>
                </c:pt>
                <c:pt idx="10">
                  <c:v>5.4</c:v>
                </c:pt>
                <c:pt idx="11">
                  <c:v>5.6</c:v>
                </c:pt>
                <c:pt idx="12">
                  <c:v>4.8</c:v>
                </c:pt>
                <c:pt idx="13">
                  <c:v>5.6</c:v>
                </c:pt>
                <c:pt idx="14">
                  <c:v>3.9</c:v>
                </c:pt>
                <c:pt idx="15">
                  <c:v>4.2</c:v>
                </c:pt>
                <c:pt idx="16">
                  <c:v>3.8</c:v>
                </c:pt>
                <c:pt idx="17">
                  <c:v>4</c:v>
                </c:pt>
                <c:pt idx="18">
                  <c:v>5.7</c:v>
                </c:pt>
                <c:pt idx="19">
                  <c:v>2.6</c:v>
                </c:pt>
                <c:pt idx="20">
                  <c:v>6</c:v>
                </c:pt>
                <c:pt idx="21">
                  <c:v>3.9</c:v>
                </c:pt>
                <c:pt idx="22">
                  <c:v>4.4000000000000004</c:v>
                </c:pt>
                <c:pt idx="23">
                  <c:v>3.6</c:v>
                </c:pt>
                <c:pt idx="24">
                  <c:v>3.1</c:v>
                </c:pt>
                <c:pt idx="25">
                  <c:v>1.2</c:v>
                </c:pt>
                <c:pt idx="26">
                  <c:v>5.7</c:v>
                </c:pt>
                <c:pt idx="27">
                  <c:v>3.9</c:v>
                </c:pt>
                <c:pt idx="28">
                  <c:v>4.9000000000000004</c:v>
                </c:pt>
                <c:pt idx="29">
                  <c:v>5.6</c:v>
                </c:pt>
                <c:pt idx="30">
                  <c:v>5.0999999999999996</c:v>
                </c:pt>
                <c:pt idx="31">
                  <c:v>3.1</c:v>
                </c:pt>
                <c:pt idx="32">
                  <c:v>6.8</c:v>
                </c:pt>
                <c:pt idx="33">
                  <c:v>6.4</c:v>
                </c:pt>
                <c:pt idx="34">
                  <c:v>3.2</c:v>
                </c:pt>
                <c:pt idx="35">
                  <c:v>5.8</c:v>
                </c:pt>
                <c:pt idx="36">
                  <c:v>5.9</c:v>
                </c:pt>
                <c:pt idx="37">
                  <c:v>3.5</c:v>
                </c:pt>
                <c:pt idx="38">
                  <c:v>4.4000000000000004</c:v>
                </c:pt>
                <c:pt idx="39">
                  <c:v>4.7</c:v>
                </c:pt>
                <c:pt idx="40">
                  <c:v>5.0999999999999996</c:v>
                </c:pt>
                <c:pt idx="41">
                  <c:v>2.5</c:v>
                </c:pt>
                <c:pt idx="42">
                  <c:v>7.9</c:v>
                </c:pt>
                <c:pt idx="43">
                  <c:v>3.2</c:v>
                </c:pt>
                <c:pt idx="44">
                  <c:v>6.4</c:v>
                </c:pt>
                <c:pt idx="45">
                  <c:v>4.8</c:v>
                </c:pt>
                <c:pt idx="46">
                  <c:v>3.5</c:v>
                </c:pt>
                <c:pt idx="47">
                  <c:v>1.9</c:v>
                </c:pt>
                <c:pt idx="48">
                  <c:v>7.9</c:v>
                </c:pt>
                <c:pt idx="49">
                  <c:v>3.2</c:v>
                </c:pt>
                <c:pt idx="50">
                  <c:v>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2F0-42C5-98D5-1CB9E399A0A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Long-term ex (&gt;5 yrs): NRT</c:v>
                </c:pt>
              </c:strCache>
            </c:strRef>
          </c:tx>
          <c:spPr>
            <a:ln>
              <a:solidFill>
                <a:srgbClr val="008000"/>
              </a:solidFill>
              <a:prstDash val="sysDash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Sheet1!$E$2:$E$52</c:f>
              <c:numCache>
                <c:formatCode>General</c:formatCode>
                <c:ptCount val="51"/>
                <c:pt idx="0">
                  <c:v>2.6</c:v>
                </c:pt>
                <c:pt idx="1">
                  <c:v>2.1</c:v>
                </c:pt>
                <c:pt idx="2">
                  <c:v>2.2000000000000002</c:v>
                </c:pt>
                <c:pt idx="3">
                  <c:v>2.7</c:v>
                </c:pt>
                <c:pt idx="4">
                  <c:v>2.5</c:v>
                </c:pt>
                <c:pt idx="5">
                  <c:v>2.2000000000000002</c:v>
                </c:pt>
                <c:pt idx="6">
                  <c:v>3.3</c:v>
                </c:pt>
                <c:pt idx="7">
                  <c:v>2.6</c:v>
                </c:pt>
                <c:pt idx="8">
                  <c:v>2.4</c:v>
                </c:pt>
                <c:pt idx="9">
                  <c:v>2</c:v>
                </c:pt>
                <c:pt idx="10">
                  <c:v>2.4</c:v>
                </c:pt>
                <c:pt idx="11">
                  <c:v>1.1000000000000001</c:v>
                </c:pt>
                <c:pt idx="12">
                  <c:v>2.8</c:v>
                </c:pt>
                <c:pt idx="13">
                  <c:v>3.1</c:v>
                </c:pt>
                <c:pt idx="14">
                  <c:v>2.7</c:v>
                </c:pt>
                <c:pt idx="15">
                  <c:v>3.1</c:v>
                </c:pt>
                <c:pt idx="16">
                  <c:v>1.7</c:v>
                </c:pt>
                <c:pt idx="17">
                  <c:v>1.7</c:v>
                </c:pt>
                <c:pt idx="18">
                  <c:v>2.4</c:v>
                </c:pt>
                <c:pt idx="19">
                  <c:v>2.7</c:v>
                </c:pt>
                <c:pt idx="20">
                  <c:v>1.2</c:v>
                </c:pt>
                <c:pt idx="21">
                  <c:v>2.2999999999999998</c:v>
                </c:pt>
                <c:pt idx="22">
                  <c:v>2.1</c:v>
                </c:pt>
                <c:pt idx="23">
                  <c:v>1.6</c:v>
                </c:pt>
                <c:pt idx="24">
                  <c:v>2.5</c:v>
                </c:pt>
                <c:pt idx="25">
                  <c:v>1.7</c:v>
                </c:pt>
                <c:pt idx="26">
                  <c:v>1.8</c:v>
                </c:pt>
                <c:pt idx="27">
                  <c:v>1</c:v>
                </c:pt>
                <c:pt idx="28">
                  <c:v>1.5</c:v>
                </c:pt>
                <c:pt idx="29">
                  <c:v>1.3</c:v>
                </c:pt>
                <c:pt idx="30">
                  <c:v>1.2</c:v>
                </c:pt>
                <c:pt idx="31">
                  <c:v>1.9</c:v>
                </c:pt>
                <c:pt idx="32">
                  <c:v>1.3</c:v>
                </c:pt>
                <c:pt idx="33">
                  <c:v>2.1</c:v>
                </c:pt>
                <c:pt idx="34">
                  <c:v>2.7</c:v>
                </c:pt>
                <c:pt idx="35">
                  <c:v>1.9</c:v>
                </c:pt>
                <c:pt idx="36">
                  <c:v>2</c:v>
                </c:pt>
                <c:pt idx="37">
                  <c:v>1.9</c:v>
                </c:pt>
                <c:pt idx="38">
                  <c:v>0.8</c:v>
                </c:pt>
                <c:pt idx="39">
                  <c:v>1.1000000000000001</c:v>
                </c:pt>
                <c:pt idx="40">
                  <c:v>2.6</c:v>
                </c:pt>
                <c:pt idx="41">
                  <c:v>2.4</c:v>
                </c:pt>
                <c:pt idx="42">
                  <c:v>1</c:v>
                </c:pt>
                <c:pt idx="43">
                  <c:v>1.7</c:v>
                </c:pt>
                <c:pt idx="44">
                  <c:v>2</c:v>
                </c:pt>
                <c:pt idx="45">
                  <c:v>1.6</c:v>
                </c:pt>
                <c:pt idx="46">
                  <c:v>1.5</c:v>
                </c:pt>
                <c:pt idx="47">
                  <c:v>1.6</c:v>
                </c:pt>
                <c:pt idx="48">
                  <c:v>2.2999999999999998</c:v>
                </c:pt>
                <c:pt idx="49">
                  <c:v>1.7</c:v>
                </c:pt>
                <c:pt idx="50">
                  <c:v>1.4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30-4059-97B7-F81896459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090512"/>
        <c:axId val="270085416"/>
      </c:lineChart>
      <c:catAx>
        <c:axId val="270090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70085416"/>
        <c:crosses val="autoZero"/>
        <c:auto val="1"/>
        <c:lblAlgn val="ctr"/>
        <c:lblOffset val="100"/>
        <c:noMultiLvlLbl val="0"/>
      </c:catAx>
      <c:valAx>
        <c:axId val="270085416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Percent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70090512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10182110557063982"/>
          <c:y val="1.825783435849233E-2"/>
          <c:w val="0.30273757122932499"/>
          <c:h val="0.29069793264183191"/>
        </c:manualLayout>
      </c:layout>
      <c:overlay val="0"/>
      <c:txPr>
        <a:bodyPr/>
        <a:lstStyle/>
        <a:p>
          <a:pPr>
            <a:defRPr sz="13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14445416545154"/>
          <c:y val="3.6632866861704347E-2"/>
          <c:w val="0.82492016622922137"/>
          <c:h val="0.7130323425092074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Cigarettes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26.4</c:v>
                </c:pt>
                <c:pt idx="1">
                  <c:v>25.3</c:v>
                </c:pt>
                <c:pt idx="2">
                  <c:v>22.7</c:v>
                </c:pt>
                <c:pt idx="3">
                  <c:v>23.3</c:v>
                </c:pt>
                <c:pt idx="4">
                  <c:v>22.9</c:v>
                </c:pt>
                <c:pt idx="5">
                  <c:v>23.5</c:v>
                </c:pt>
                <c:pt idx="6">
                  <c:v>24</c:v>
                </c:pt>
                <c:pt idx="7">
                  <c:v>25</c:v>
                </c:pt>
                <c:pt idx="8">
                  <c:v>24.8</c:v>
                </c:pt>
                <c:pt idx="9">
                  <c:v>22.8</c:v>
                </c:pt>
                <c:pt idx="10">
                  <c:v>25</c:v>
                </c:pt>
                <c:pt idx="11">
                  <c:v>22</c:v>
                </c:pt>
                <c:pt idx="12">
                  <c:v>21.7</c:v>
                </c:pt>
                <c:pt idx="13">
                  <c:v>20.399999999999999</c:v>
                </c:pt>
                <c:pt idx="14">
                  <c:v>22.6</c:v>
                </c:pt>
                <c:pt idx="15">
                  <c:v>21.7</c:v>
                </c:pt>
                <c:pt idx="16">
                  <c:v>23.6</c:v>
                </c:pt>
                <c:pt idx="17">
                  <c:v>22.1</c:v>
                </c:pt>
                <c:pt idx="18">
                  <c:v>21.1</c:v>
                </c:pt>
                <c:pt idx="19">
                  <c:v>21.2</c:v>
                </c:pt>
                <c:pt idx="20">
                  <c:v>19</c:v>
                </c:pt>
                <c:pt idx="21">
                  <c:v>14.2</c:v>
                </c:pt>
                <c:pt idx="22">
                  <c:v>18.8</c:v>
                </c:pt>
                <c:pt idx="23">
                  <c:v>17.7</c:v>
                </c:pt>
                <c:pt idx="24">
                  <c:v>20.5</c:v>
                </c:pt>
                <c:pt idx="25">
                  <c:v>18.7</c:v>
                </c:pt>
                <c:pt idx="26">
                  <c:v>24</c:v>
                </c:pt>
                <c:pt idx="27">
                  <c:v>22.4</c:v>
                </c:pt>
                <c:pt idx="28">
                  <c:v>23.1</c:v>
                </c:pt>
                <c:pt idx="29">
                  <c:v>19.600000000000001</c:v>
                </c:pt>
                <c:pt idx="30">
                  <c:v>26</c:v>
                </c:pt>
                <c:pt idx="31">
                  <c:v>20.3</c:v>
                </c:pt>
                <c:pt idx="32">
                  <c:v>18.8</c:v>
                </c:pt>
                <c:pt idx="33">
                  <c:v>18.100000000000001</c:v>
                </c:pt>
                <c:pt idx="34">
                  <c:v>18.7</c:v>
                </c:pt>
                <c:pt idx="35">
                  <c:v>20.399999999999999</c:v>
                </c:pt>
                <c:pt idx="36">
                  <c:v>17.399999999999999</c:v>
                </c:pt>
                <c:pt idx="37">
                  <c:v>20</c:v>
                </c:pt>
                <c:pt idx="38">
                  <c:v>17.899999999999999</c:v>
                </c:pt>
                <c:pt idx="39">
                  <c:v>18</c:v>
                </c:pt>
                <c:pt idx="40">
                  <c:v>15.8</c:v>
                </c:pt>
                <c:pt idx="41">
                  <c:v>15.3</c:v>
                </c:pt>
                <c:pt idx="42">
                  <c:v>17.399999999999999</c:v>
                </c:pt>
                <c:pt idx="43">
                  <c:v>21.3</c:v>
                </c:pt>
                <c:pt idx="44">
                  <c:v>15.8</c:v>
                </c:pt>
                <c:pt idx="45">
                  <c:v>18</c:v>
                </c:pt>
                <c:pt idx="46">
                  <c:v>19</c:v>
                </c:pt>
                <c:pt idx="47">
                  <c:v>20.6</c:v>
                </c:pt>
                <c:pt idx="48">
                  <c:v>20</c:v>
                </c:pt>
                <c:pt idx="49">
                  <c:v>14.3</c:v>
                </c:pt>
                <c:pt idx="50">
                  <c:v>17.899999999999999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BA-4E75-B248-3EFF317B290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Nicotine or cigarettes</c:v>
                </c:pt>
              </c:strCache>
            </c:strRef>
          </c:tx>
          <c:spPr>
            <a:ln w="22225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27.1</c:v>
                </c:pt>
                <c:pt idx="1">
                  <c:v>26</c:v>
                </c:pt>
                <c:pt idx="2">
                  <c:v>23.7</c:v>
                </c:pt>
                <c:pt idx="3">
                  <c:v>24.1</c:v>
                </c:pt>
                <c:pt idx="4">
                  <c:v>23.6</c:v>
                </c:pt>
                <c:pt idx="5">
                  <c:v>24.3</c:v>
                </c:pt>
                <c:pt idx="6">
                  <c:v>25.5</c:v>
                </c:pt>
                <c:pt idx="7">
                  <c:v>25.8</c:v>
                </c:pt>
                <c:pt idx="8">
                  <c:v>27.9</c:v>
                </c:pt>
                <c:pt idx="9">
                  <c:v>24.1</c:v>
                </c:pt>
                <c:pt idx="10">
                  <c:v>26</c:v>
                </c:pt>
                <c:pt idx="11">
                  <c:v>23.5</c:v>
                </c:pt>
                <c:pt idx="12">
                  <c:v>24.4</c:v>
                </c:pt>
                <c:pt idx="13">
                  <c:v>23.9</c:v>
                </c:pt>
                <c:pt idx="14">
                  <c:v>23.3</c:v>
                </c:pt>
                <c:pt idx="15">
                  <c:v>24.4</c:v>
                </c:pt>
                <c:pt idx="16">
                  <c:v>24.4</c:v>
                </c:pt>
                <c:pt idx="17">
                  <c:v>25.1</c:v>
                </c:pt>
                <c:pt idx="18">
                  <c:v>21.7</c:v>
                </c:pt>
                <c:pt idx="19">
                  <c:v>22.1</c:v>
                </c:pt>
                <c:pt idx="20">
                  <c:v>20.9</c:v>
                </c:pt>
                <c:pt idx="21">
                  <c:v>16.600000000000001</c:v>
                </c:pt>
                <c:pt idx="22">
                  <c:v>20.7</c:v>
                </c:pt>
                <c:pt idx="23">
                  <c:v>19.100000000000001</c:v>
                </c:pt>
                <c:pt idx="24">
                  <c:v>22.9</c:v>
                </c:pt>
                <c:pt idx="25">
                  <c:v>19.600000000000001</c:v>
                </c:pt>
                <c:pt idx="26">
                  <c:v>27.5</c:v>
                </c:pt>
                <c:pt idx="27">
                  <c:v>26.6</c:v>
                </c:pt>
                <c:pt idx="28">
                  <c:v>26.6</c:v>
                </c:pt>
                <c:pt idx="29">
                  <c:v>24.3</c:v>
                </c:pt>
                <c:pt idx="30">
                  <c:v>30.4</c:v>
                </c:pt>
                <c:pt idx="31">
                  <c:v>26.4</c:v>
                </c:pt>
                <c:pt idx="32">
                  <c:v>27.7</c:v>
                </c:pt>
                <c:pt idx="33">
                  <c:v>26.1</c:v>
                </c:pt>
                <c:pt idx="34">
                  <c:v>29.8</c:v>
                </c:pt>
                <c:pt idx="35">
                  <c:v>28.3</c:v>
                </c:pt>
                <c:pt idx="36">
                  <c:v>30.9</c:v>
                </c:pt>
                <c:pt idx="37">
                  <c:v>32.299999999999997</c:v>
                </c:pt>
                <c:pt idx="38">
                  <c:v>34.700000000000003</c:v>
                </c:pt>
                <c:pt idx="39">
                  <c:v>31.4</c:v>
                </c:pt>
                <c:pt idx="40">
                  <c:v>30.6</c:v>
                </c:pt>
                <c:pt idx="41">
                  <c:v>31.4</c:v>
                </c:pt>
                <c:pt idx="42">
                  <c:v>36.4</c:v>
                </c:pt>
                <c:pt idx="43">
                  <c:v>37.700000000000003</c:v>
                </c:pt>
                <c:pt idx="44">
                  <c:v>31.8</c:v>
                </c:pt>
                <c:pt idx="45">
                  <c:v>37.200000000000003</c:v>
                </c:pt>
                <c:pt idx="46">
                  <c:v>38.700000000000003</c:v>
                </c:pt>
                <c:pt idx="47">
                  <c:v>38.299999999999997</c:v>
                </c:pt>
                <c:pt idx="48">
                  <c:v>36.9</c:v>
                </c:pt>
                <c:pt idx="49">
                  <c:v>33.200000000000003</c:v>
                </c:pt>
                <c:pt idx="50">
                  <c:v>35.6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BA-4E75-B248-3EFF317B29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9627256"/>
        <c:axId val="339628040"/>
      </c:lineChart>
      <c:catAx>
        <c:axId val="339627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400000"/>
          <a:lstStyle/>
          <a:p>
            <a:pPr>
              <a:defRPr sz="1200"/>
            </a:pPr>
            <a:endParaRPr lang="en-US"/>
          </a:p>
        </c:txPr>
        <c:crossAx val="339628040"/>
        <c:crosses val="autoZero"/>
        <c:auto val="1"/>
        <c:lblAlgn val="ctr"/>
        <c:lblOffset val="100"/>
        <c:noMultiLvlLbl val="0"/>
      </c:catAx>
      <c:valAx>
        <c:axId val="339628040"/>
        <c:scaling>
          <c:orientation val="minMax"/>
          <c:max val="5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 smoking cigs or using nicotine</a:t>
                </a:r>
              </a:p>
            </c:rich>
          </c:tx>
          <c:layout>
            <c:manualLayout>
              <c:xMode val="edge"/>
              <c:yMode val="edge"/>
              <c:x val="3.2407407407407406E-2"/>
              <c:y val="3.31631080501541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396272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199061922815207"/>
          <c:y val="1.7617908056252355E-2"/>
          <c:w val="0.30720691163604552"/>
          <c:h val="0.14540242595885119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845413718088421E-2"/>
          <c:y val="3.2224756738427063E-2"/>
          <c:w val="0.89346457709822502"/>
          <c:h val="0.6573058673802605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Cigarette smoking</c:v>
                </c:pt>
              </c:strCache>
            </c:strRef>
          </c:tx>
          <c:spPr>
            <a:ln w="22225">
              <a:solidFill>
                <a:srgbClr val="9900CC"/>
              </a:solidFill>
            </a:ln>
          </c:spPr>
          <c:marker>
            <c:symbol val="none"/>
          </c:marker>
          <c:dLbls>
            <c:dLbl>
              <c:idx val="14"/>
              <c:layout>
                <c:manualLayout>
                  <c:x val="-2.900083234999272E-2"/>
                  <c:y val="-6.95423354752561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FA-44E7-B935-4C8840FE4907}"/>
                </c:ext>
              </c:extLst>
            </c:dLbl>
            <c:dLbl>
              <c:idx val="15"/>
              <c:layout>
                <c:manualLayout>
                  <c:x val="-2.562221059111925E-2"/>
                  <c:y val="-5.16727846036700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60-4290-A9D1-6B2CF80421B7}"/>
                </c:ext>
              </c:extLst>
            </c:dLbl>
            <c:dLbl>
              <c:idx val="16"/>
              <c:layout>
                <c:manualLayout>
                  <c:x val="-2.0945184968191727E-2"/>
                  <c:y val="-5.46510430822677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BA-4BF3-96B5-AE2879F51F74}"/>
                </c:ext>
              </c:extLst>
            </c:dLbl>
            <c:dLbl>
              <c:idx val="17"/>
              <c:layout>
                <c:manualLayout>
                  <c:x val="-2.2944999311253267E-2"/>
                  <c:y val="-5.9714082495883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C2-46C5-9A89-B30DA8D60030}"/>
                </c:ext>
              </c:extLst>
            </c:dLbl>
            <c:dLbl>
              <c:idx val="18"/>
              <c:layout>
                <c:manualLayout>
                  <c:x val="-1.9533284262874453E-2"/>
                  <c:y val="-4.48227901028953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78-47A6-8A31-416B366B237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Sheet1!$A$2:$A$21</c:f>
              <c:strCache>
                <c:ptCount val="20"/>
                <c:pt idx="0">
                  <c:v>2007 (N=22079)</c:v>
                </c:pt>
                <c:pt idx="1">
                  <c:v>2008 (N=18990)</c:v>
                </c:pt>
                <c:pt idx="2">
                  <c:v>2009 (N=21137)</c:v>
                </c:pt>
                <c:pt idx="3">
                  <c:v>2010 (N=24794)</c:v>
                </c:pt>
                <c:pt idx="4">
                  <c:v>2011 (N=21879)</c:v>
                </c:pt>
                <c:pt idx="5">
                  <c:v>2012 (N=21330)</c:v>
                </c:pt>
                <c:pt idx="6">
                  <c:v>2013 (N=22167)</c:v>
                </c:pt>
                <c:pt idx="7">
                  <c:v>2014 (N=20170)</c:v>
                </c:pt>
                <c:pt idx="8">
                  <c:v>2015 (N=20026)</c:v>
                </c:pt>
                <c:pt idx="9">
                  <c:v>2016 (N=20437)</c:v>
                </c:pt>
                <c:pt idx="10">
                  <c:v>2017 (N=20381)</c:v>
                </c:pt>
                <c:pt idx="11">
                  <c:v>2018 (N=20685)</c:v>
                </c:pt>
                <c:pt idx="12">
                  <c:v>2019 (N=20635)</c:v>
                </c:pt>
                <c:pt idx="13">
                  <c:v>2020 (N=18444)</c:v>
                </c:pt>
                <c:pt idx="14">
                  <c:v>2021 (N=19770)</c:v>
                </c:pt>
                <c:pt idx="15">
                  <c:v>2022 (N=19749)</c:v>
                </c:pt>
                <c:pt idx="16">
                  <c:v>2023 (N=20198)</c:v>
                </c:pt>
                <c:pt idx="17">
                  <c:v>2024 (N=20143)</c:v>
                </c:pt>
                <c:pt idx="18">
                  <c:v>2025 (N=20465)</c:v>
                </c:pt>
                <c:pt idx="19">
                  <c:v>2026-Jun (N=10163)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24.1</c:v>
                </c:pt>
                <c:pt idx="1">
                  <c:v>22</c:v>
                </c:pt>
                <c:pt idx="2">
                  <c:v>21.5</c:v>
                </c:pt>
                <c:pt idx="3">
                  <c:v>21.4</c:v>
                </c:pt>
                <c:pt idx="4">
                  <c:v>20.8</c:v>
                </c:pt>
                <c:pt idx="5">
                  <c:v>20</c:v>
                </c:pt>
                <c:pt idx="6">
                  <c:v>19.2</c:v>
                </c:pt>
                <c:pt idx="7">
                  <c:v>18.5</c:v>
                </c:pt>
                <c:pt idx="8">
                  <c:v>18.7</c:v>
                </c:pt>
                <c:pt idx="9">
                  <c:v>18</c:v>
                </c:pt>
                <c:pt idx="10">
                  <c:v>17.2</c:v>
                </c:pt>
                <c:pt idx="11">
                  <c:v>17.2</c:v>
                </c:pt>
                <c:pt idx="12">
                  <c:v>15.4</c:v>
                </c:pt>
                <c:pt idx="13">
                  <c:v>14.8</c:v>
                </c:pt>
                <c:pt idx="14" formatCode="0.0">
                  <c:v>14.8</c:v>
                </c:pt>
                <c:pt idx="15">
                  <c:v>14.8</c:v>
                </c:pt>
                <c:pt idx="16">
                  <c:v>14.6</c:v>
                </c:pt>
                <c:pt idx="17">
                  <c:v>14.2</c:v>
                </c:pt>
                <c:pt idx="18">
                  <c:v>15</c:v>
                </c:pt>
                <c:pt idx="19">
                  <c:v>13.1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56-400C-A340-16353C7D8D15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Upper 95% CI</c:v>
                </c:pt>
              </c:strCache>
            </c:strRef>
          </c:tx>
          <c:spPr>
            <a:ln w="22225">
              <a:solidFill>
                <a:srgbClr val="CC99FF"/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(N=22079)</c:v>
                </c:pt>
                <c:pt idx="1">
                  <c:v>2008 (N=18990)</c:v>
                </c:pt>
                <c:pt idx="2">
                  <c:v>2009 (N=21137)</c:v>
                </c:pt>
                <c:pt idx="3">
                  <c:v>2010 (N=24794)</c:v>
                </c:pt>
                <c:pt idx="4">
                  <c:v>2011 (N=21879)</c:v>
                </c:pt>
                <c:pt idx="5">
                  <c:v>2012 (N=21330)</c:v>
                </c:pt>
                <c:pt idx="6">
                  <c:v>2013 (N=22167)</c:v>
                </c:pt>
                <c:pt idx="7">
                  <c:v>2014 (N=20170)</c:v>
                </c:pt>
                <c:pt idx="8">
                  <c:v>2015 (N=20026)</c:v>
                </c:pt>
                <c:pt idx="9">
                  <c:v>2016 (N=20437)</c:v>
                </c:pt>
                <c:pt idx="10">
                  <c:v>2017 (N=20381)</c:v>
                </c:pt>
                <c:pt idx="11">
                  <c:v>2018 (N=20685)</c:v>
                </c:pt>
                <c:pt idx="12">
                  <c:v>2019 (N=20635)</c:v>
                </c:pt>
                <c:pt idx="13">
                  <c:v>2020 (N=18444)</c:v>
                </c:pt>
                <c:pt idx="14">
                  <c:v>2021 (N=19770)</c:v>
                </c:pt>
                <c:pt idx="15">
                  <c:v>2022 (N=19749)</c:v>
                </c:pt>
                <c:pt idx="16">
                  <c:v>2023 (N=20198)</c:v>
                </c:pt>
                <c:pt idx="17">
                  <c:v>2024 (N=20143)</c:v>
                </c:pt>
                <c:pt idx="18">
                  <c:v>2025 (N=20465)</c:v>
                </c:pt>
                <c:pt idx="19">
                  <c:v>2026-Jun (N=10163)</c:v>
                </c:pt>
              </c:strCache>
            </c:strRef>
          </c:cat>
          <c:val>
            <c:numRef>
              <c:f>Sheet1!$D$2:$D$21</c:f>
              <c:numCache>
                <c:formatCode>General</c:formatCode>
                <c:ptCount val="20"/>
                <c:pt idx="0">
                  <c:v>24.7</c:v>
                </c:pt>
                <c:pt idx="1">
                  <c:v>22.6</c:v>
                </c:pt>
                <c:pt idx="2">
                  <c:v>22.1</c:v>
                </c:pt>
                <c:pt idx="3">
                  <c:v>21.9</c:v>
                </c:pt>
                <c:pt idx="4">
                  <c:v>21.3</c:v>
                </c:pt>
                <c:pt idx="5">
                  <c:v>20.6</c:v>
                </c:pt>
                <c:pt idx="6">
                  <c:v>19.8</c:v>
                </c:pt>
                <c:pt idx="7">
                  <c:v>19.100000000000001</c:v>
                </c:pt>
                <c:pt idx="8">
                  <c:v>19.3</c:v>
                </c:pt>
                <c:pt idx="9">
                  <c:v>18.5</c:v>
                </c:pt>
                <c:pt idx="10">
                  <c:v>17.7</c:v>
                </c:pt>
                <c:pt idx="11">
                  <c:v>17.7</c:v>
                </c:pt>
                <c:pt idx="12">
                  <c:v>15.9</c:v>
                </c:pt>
                <c:pt idx="13">
                  <c:v>15.3</c:v>
                </c:pt>
                <c:pt idx="14" formatCode="0.0">
                  <c:v>15.3</c:v>
                </c:pt>
                <c:pt idx="15">
                  <c:v>15.3</c:v>
                </c:pt>
                <c:pt idx="16">
                  <c:v>15.1</c:v>
                </c:pt>
                <c:pt idx="17">
                  <c:v>14.7</c:v>
                </c:pt>
                <c:pt idx="18">
                  <c:v>15.5</c:v>
                </c:pt>
                <c:pt idx="19">
                  <c:v>13.8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56-400C-A340-16353C7D8D15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Lower 95% CI</c:v>
                </c:pt>
              </c:strCache>
            </c:strRef>
          </c:tx>
          <c:spPr>
            <a:ln w="22225">
              <a:solidFill>
                <a:srgbClr val="CC99FF"/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(N=22079)</c:v>
                </c:pt>
                <c:pt idx="1">
                  <c:v>2008 (N=18990)</c:v>
                </c:pt>
                <c:pt idx="2">
                  <c:v>2009 (N=21137)</c:v>
                </c:pt>
                <c:pt idx="3">
                  <c:v>2010 (N=24794)</c:v>
                </c:pt>
                <c:pt idx="4">
                  <c:v>2011 (N=21879)</c:v>
                </c:pt>
                <c:pt idx="5">
                  <c:v>2012 (N=21330)</c:v>
                </c:pt>
                <c:pt idx="6">
                  <c:v>2013 (N=22167)</c:v>
                </c:pt>
                <c:pt idx="7">
                  <c:v>2014 (N=20170)</c:v>
                </c:pt>
                <c:pt idx="8">
                  <c:v>2015 (N=20026)</c:v>
                </c:pt>
                <c:pt idx="9">
                  <c:v>2016 (N=20437)</c:v>
                </c:pt>
                <c:pt idx="10">
                  <c:v>2017 (N=20381)</c:v>
                </c:pt>
                <c:pt idx="11">
                  <c:v>2018 (N=20685)</c:v>
                </c:pt>
                <c:pt idx="12">
                  <c:v>2019 (N=20635)</c:v>
                </c:pt>
                <c:pt idx="13">
                  <c:v>2020 (N=18444)</c:v>
                </c:pt>
                <c:pt idx="14">
                  <c:v>2021 (N=19770)</c:v>
                </c:pt>
                <c:pt idx="15">
                  <c:v>2022 (N=19749)</c:v>
                </c:pt>
                <c:pt idx="16">
                  <c:v>2023 (N=20198)</c:v>
                </c:pt>
                <c:pt idx="17">
                  <c:v>2024 (N=20143)</c:v>
                </c:pt>
                <c:pt idx="18">
                  <c:v>2025 (N=20465)</c:v>
                </c:pt>
                <c:pt idx="19">
                  <c:v>2026-Jun (N=10163)</c:v>
                </c:pt>
              </c:strCache>
            </c:str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23.6</c:v>
                </c:pt>
                <c:pt idx="1">
                  <c:v>21.4</c:v>
                </c:pt>
                <c:pt idx="2">
                  <c:v>21</c:v>
                </c:pt>
                <c:pt idx="3">
                  <c:v>20.8</c:v>
                </c:pt>
                <c:pt idx="4">
                  <c:v>20.2</c:v>
                </c:pt>
                <c:pt idx="5">
                  <c:v>19.5</c:v>
                </c:pt>
                <c:pt idx="6">
                  <c:v>18.7</c:v>
                </c:pt>
                <c:pt idx="7">
                  <c:v>18</c:v>
                </c:pt>
                <c:pt idx="8">
                  <c:v>18.2</c:v>
                </c:pt>
                <c:pt idx="9">
                  <c:v>17.5</c:v>
                </c:pt>
                <c:pt idx="10">
                  <c:v>16.7</c:v>
                </c:pt>
                <c:pt idx="11">
                  <c:v>16.7</c:v>
                </c:pt>
                <c:pt idx="12">
                  <c:v>15</c:v>
                </c:pt>
                <c:pt idx="13">
                  <c:v>14.3</c:v>
                </c:pt>
                <c:pt idx="14" formatCode="0.0">
                  <c:v>14.3</c:v>
                </c:pt>
                <c:pt idx="15">
                  <c:v>14.3</c:v>
                </c:pt>
                <c:pt idx="16">
                  <c:v>14.1</c:v>
                </c:pt>
                <c:pt idx="17">
                  <c:v>13.8</c:v>
                </c:pt>
                <c:pt idx="18">
                  <c:v>14.6</c:v>
                </c:pt>
                <c:pt idx="19">
                  <c:v>12.4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56-400C-A340-16353C7D8D1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Daily cigarette smoking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3.6600461370633268E-2"/>
                  <c:y val="4.154670577643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18B-465F-9FA1-4ED1524412D0}"/>
                </c:ext>
              </c:extLst>
            </c:dLbl>
            <c:dLbl>
              <c:idx val="1"/>
              <c:layout>
                <c:manualLayout>
                  <c:x val="-3.2048640684173298E-2"/>
                  <c:y val="3.2611930340644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18B-465F-9FA1-4ED1524412D0}"/>
                </c:ext>
              </c:extLst>
            </c:dLbl>
            <c:dLbl>
              <c:idx val="2"/>
              <c:layout>
                <c:manualLayout>
                  <c:x val="-2.622613325699974E-2"/>
                  <c:y val="3.559018881924246E-2"/>
                </c:manualLayout>
              </c:layout>
              <c:tx>
                <c:rich>
                  <a:bodyPr/>
                  <a:lstStyle/>
                  <a:p>
                    <a:fld id="{C1175960-BEA7-46C5-8D18-6588C93590A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.0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18B-465F-9FA1-4ED1524412D0}"/>
                </c:ext>
              </c:extLst>
            </c:dLbl>
            <c:dLbl>
              <c:idx val="3"/>
              <c:layout>
                <c:manualLayout>
                  <c:x val="-3.6600461370633254E-2"/>
                  <c:y val="2.96336718620470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18B-465F-9FA1-4ED1524412D0}"/>
                </c:ext>
              </c:extLst>
            </c:dLbl>
            <c:dLbl>
              <c:idx val="4"/>
              <c:layout>
                <c:manualLayout>
                  <c:x val="-3.5083187808479993E-2"/>
                  <c:y val="2.3677154904851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18B-465F-9FA1-4ED1524412D0}"/>
                </c:ext>
              </c:extLst>
            </c:dLbl>
            <c:dLbl>
              <c:idx val="5"/>
              <c:layout>
                <c:manualLayout>
                  <c:x val="-3.3812501067766336E-2"/>
                  <c:y val="1.7720637947656288E-2"/>
                </c:manualLayout>
              </c:layout>
              <c:tx>
                <c:rich>
                  <a:bodyPr/>
                  <a:lstStyle/>
                  <a:p>
                    <a:fld id="{2DEC3E9A-2D10-42A4-A9C2-4F2BAD8FE9E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.0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418B-465F-9FA1-4ED1524412D0}"/>
                </c:ext>
              </c:extLst>
            </c:dLbl>
            <c:dLbl>
              <c:idx val="6"/>
              <c:layout>
                <c:manualLayout>
                  <c:x val="-3.8117734932786626E-2"/>
                  <c:y val="2.3677154904851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18B-465F-9FA1-4ED1524412D0}"/>
                </c:ext>
              </c:extLst>
            </c:dLbl>
            <c:dLbl>
              <c:idx val="7"/>
              <c:layout>
                <c:manualLayout>
                  <c:x val="-3.5083187808479938E-2"/>
                  <c:y val="1.77206379476562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18B-465F-9FA1-4ED1524412D0}"/>
                </c:ext>
              </c:extLst>
            </c:dLbl>
            <c:dLbl>
              <c:idx val="8"/>
              <c:layout>
                <c:manualLayout>
                  <c:x val="-3.2048640684173298E-2"/>
                  <c:y val="3.85684472978400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18B-465F-9FA1-4ED1524412D0}"/>
                </c:ext>
              </c:extLst>
            </c:dLbl>
            <c:dLbl>
              <c:idx val="9"/>
              <c:layout>
                <c:manualLayout>
                  <c:x val="-3.0531367122019978E-2"/>
                  <c:y val="3.85684472978401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18B-465F-9FA1-4ED1524412D0}"/>
                </c:ext>
              </c:extLst>
            </c:dLbl>
            <c:dLbl>
              <c:idx val="10"/>
              <c:layout>
                <c:manualLayout>
                  <c:x val="-2.9014093559866769E-2"/>
                  <c:y val="3.26119303406447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18B-465F-9FA1-4ED1524412D0}"/>
                </c:ext>
              </c:extLst>
            </c:dLbl>
            <c:dLbl>
              <c:idx val="11"/>
              <c:layout>
                <c:manualLayout>
                  <c:x val="-3.2048640684173409E-2"/>
                  <c:y val="2.66554133834493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18B-465F-9FA1-4ED1524412D0}"/>
                </c:ext>
              </c:extLst>
            </c:dLbl>
            <c:dLbl>
              <c:idx val="12"/>
              <c:layout>
                <c:manualLayout>
                  <c:x val="-3.3565914246326614E-2"/>
                  <c:y val="3.2611930340644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18B-465F-9FA1-4ED1524412D0}"/>
                </c:ext>
              </c:extLst>
            </c:dLbl>
            <c:dLbl>
              <c:idx val="13"/>
              <c:layout>
                <c:manualLayout>
                  <c:x val="-3.2776931994006886E-2"/>
                  <c:y val="2.96336718620469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18B-465F-9FA1-4ED1524412D0}"/>
                </c:ext>
              </c:extLst>
            </c:dLbl>
            <c:dLbl>
              <c:idx val="14"/>
              <c:layout>
                <c:manualLayout>
                  <c:x val="-3.2776931994006886E-2"/>
                  <c:y val="3.85684472978401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18B-465F-9FA1-4ED1524412D0}"/>
                </c:ext>
              </c:extLst>
            </c:dLbl>
            <c:dLbl>
              <c:idx val="15"/>
              <c:layout>
                <c:manualLayout>
                  <c:x val="-2.9742384869700361E-2"/>
                  <c:y val="3.85684472978401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418B-465F-9FA1-4ED1524412D0}"/>
                </c:ext>
              </c:extLst>
            </c:dLbl>
            <c:dLbl>
              <c:idx val="16"/>
              <c:layout>
                <c:manualLayout>
                  <c:x val="-1.7019269493709705E-2"/>
                  <c:y val="4.15467057764378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18B-465F-9FA1-4ED1524412D0}"/>
                </c:ext>
              </c:extLst>
            </c:dLbl>
            <c:dLbl>
              <c:idx val="17"/>
              <c:layout>
                <c:manualLayout>
                  <c:x val="-3.0531367122019978E-2"/>
                  <c:y val="3.2611930340644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C2-46C5-9A89-B30DA8D60030}"/>
                </c:ext>
              </c:extLst>
            </c:dLbl>
            <c:dLbl>
              <c:idx val="18"/>
              <c:layout>
                <c:manualLayout>
                  <c:x val="-2.7119652073641053E-2"/>
                  <c:y val="3.85684472978400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/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441699838607489E-2"/>
                      <c:h val="8.071080476999753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478-47A6-8A31-416B366B237F}"/>
                </c:ext>
              </c:extLst>
            </c:dLbl>
            <c:dLbl>
              <c:idx val="19"/>
              <c:layout>
                <c:manualLayout>
                  <c:x val="-1.5159952293096154E-2"/>
                  <c:y val="4.75032227336332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9EF-4F72-AFE7-77C4F9D58A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Sheet1!$A$2:$A$21</c:f>
              <c:strCache>
                <c:ptCount val="20"/>
                <c:pt idx="0">
                  <c:v>2007 (N=22079)</c:v>
                </c:pt>
                <c:pt idx="1">
                  <c:v>2008 (N=18990)</c:v>
                </c:pt>
                <c:pt idx="2">
                  <c:v>2009 (N=21137)</c:v>
                </c:pt>
                <c:pt idx="3">
                  <c:v>2010 (N=24794)</c:v>
                </c:pt>
                <c:pt idx="4">
                  <c:v>2011 (N=21879)</c:v>
                </c:pt>
                <c:pt idx="5">
                  <c:v>2012 (N=21330)</c:v>
                </c:pt>
                <c:pt idx="6">
                  <c:v>2013 (N=22167)</c:v>
                </c:pt>
                <c:pt idx="7">
                  <c:v>2014 (N=20170)</c:v>
                </c:pt>
                <c:pt idx="8">
                  <c:v>2015 (N=20026)</c:v>
                </c:pt>
                <c:pt idx="9">
                  <c:v>2016 (N=20437)</c:v>
                </c:pt>
                <c:pt idx="10">
                  <c:v>2017 (N=20381)</c:v>
                </c:pt>
                <c:pt idx="11">
                  <c:v>2018 (N=20685)</c:v>
                </c:pt>
                <c:pt idx="12">
                  <c:v>2019 (N=20635)</c:v>
                </c:pt>
                <c:pt idx="13">
                  <c:v>2020 (N=18444)</c:v>
                </c:pt>
                <c:pt idx="14">
                  <c:v>2021 (N=19770)</c:v>
                </c:pt>
                <c:pt idx="15">
                  <c:v>2022 (N=19749)</c:v>
                </c:pt>
                <c:pt idx="16">
                  <c:v>2023 (N=20198)</c:v>
                </c:pt>
                <c:pt idx="17">
                  <c:v>2024 (N=20143)</c:v>
                </c:pt>
                <c:pt idx="18">
                  <c:v>2025 (N=20465)</c:v>
                </c:pt>
                <c:pt idx="19">
                  <c:v>2026-Jun (N=10163)</c:v>
                </c:pt>
              </c:strCache>
            </c:strRef>
          </c:cat>
          <c:val>
            <c:numRef>
              <c:f>Sheet1!$E$2:$E$21</c:f>
              <c:numCache>
                <c:formatCode>General</c:formatCode>
                <c:ptCount val="20"/>
                <c:pt idx="0">
                  <c:v>21.5</c:v>
                </c:pt>
                <c:pt idx="1">
                  <c:v>19.899999999999999</c:v>
                </c:pt>
                <c:pt idx="2">
                  <c:v>19</c:v>
                </c:pt>
                <c:pt idx="3">
                  <c:v>18.899999999999999</c:v>
                </c:pt>
                <c:pt idx="4">
                  <c:v>18.899999999999999</c:v>
                </c:pt>
                <c:pt idx="5">
                  <c:v>18</c:v>
                </c:pt>
                <c:pt idx="6">
                  <c:v>16.8</c:v>
                </c:pt>
                <c:pt idx="7">
                  <c:v>16.399999999999999</c:v>
                </c:pt>
                <c:pt idx="8">
                  <c:v>16.399999999999999</c:v>
                </c:pt>
                <c:pt idx="9">
                  <c:v>15.9</c:v>
                </c:pt>
                <c:pt idx="10">
                  <c:v>14.8</c:v>
                </c:pt>
                <c:pt idx="11">
                  <c:v>14.5</c:v>
                </c:pt>
                <c:pt idx="12">
                  <c:v>13.4</c:v>
                </c:pt>
                <c:pt idx="13">
                  <c:v>11.7</c:v>
                </c:pt>
                <c:pt idx="14">
                  <c:v>11.4</c:v>
                </c:pt>
                <c:pt idx="15">
                  <c:v>11.3</c:v>
                </c:pt>
                <c:pt idx="16">
                  <c:v>11</c:v>
                </c:pt>
                <c:pt idx="17">
                  <c:v>10.4</c:v>
                </c:pt>
                <c:pt idx="18">
                  <c:v>10.6</c:v>
                </c:pt>
                <c:pt idx="19">
                  <c:v>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18B-465F-9FA1-4ED1524412D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Lower 95% CI2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(N=22079)</c:v>
                </c:pt>
                <c:pt idx="1">
                  <c:v>2008 (N=18990)</c:v>
                </c:pt>
                <c:pt idx="2">
                  <c:v>2009 (N=21137)</c:v>
                </c:pt>
                <c:pt idx="3">
                  <c:v>2010 (N=24794)</c:v>
                </c:pt>
                <c:pt idx="4">
                  <c:v>2011 (N=21879)</c:v>
                </c:pt>
                <c:pt idx="5">
                  <c:v>2012 (N=21330)</c:v>
                </c:pt>
                <c:pt idx="6">
                  <c:v>2013 (N=22167)</c:v>
                </c:pt>
                <c:pt idx="7">
                  <c:v>2014 (N=20170)</c:v>
                </c:pt>
                <c:pt idx="8">
                  <c:v>2015 (N=20026)</c:v>
                </c:pt>
                <c:pt idx="9">
                  <c:v>2016 (N=20437)</c:v>
                </c:pt>
                <c:pt idx="10">
                  <c:v>2017 (N=20381)</c:v>
                </c:pt>
                <c:pt idx="11">
                  <c:v>2018 (N=20685)</c:v>
                </c:pt>
                <c:pt idx="12">
                  <c:v>2019 (N=20635)</c:v>
                </c:pt>
                <c:pt idx="13">
                  <c:v>2020 (N=18444)</c:v>
                </c:pt>
                <c:pt idx="14">
                  <c:v>2021 (N=19770)</c:v>
                </c:pt>
                <c:pt idx="15">
                  <c:v>2022 (N=19749)</c:v>
                </c:pt>
                <c:pt idx="16">
                  <c:v>2023 (N=20198)</c:v>
                </c:pt>
                <c:pt idx="17">
                  <c:v>2024 (N=20143)</c:v>
                </c:pt>
                <c:pt idx="18">
                  <c:v>2025 (N=20465)</c:v>
                </c:pt>
                <c:pt idx="19">
                  <c:v>2026-Jun (N=10163)</c:v>
                </c:pt>
              </c:strCache>
            </c:strRef>
          </c:cat>
          <c:val>
            <c:numRef>
              <c:f>Sheet1!$F$2:$F$21</c:f>
              <c:numCache>
                <c:formatCode>General</c:formatCode>
                <c:ptCount val="20"/>
                <c:pt idx="0">
                  <c:v>22.1</c:v>
                </c:pt>
                <c:pt idx="1">
                  <c:v>20.5</c:v>
                </c:pt>
                <c:pt idx="2">
                  <c:v>19.5</c:v>
                </c:pt>
                <c:pt idx="3">
                  <c:v>19.399999999999999</c:v>
                </c:pt>
                <c:pt idx="4">
                  <c:v>19.399999999999999</c:v>
                </c:pt>
                <c:pt idx="5">
                  <c:v>18.600000000000001</c:v>
                </c:pt>
                <c:pt idx="6">
                  <c:v>17.3</c:v>
                </c:pt>
                <c:pt idx="7">
                  <c:v>16.899999999999999</c:v>
                </c:pt>
                <c:pt idx="8">
                  <c:v>17</c:v>
                </c:pt>
                <c:pt idx="9">
                  <c:v>16.399999999999999</c:v>
                </c:pt>
                <c:pt idx="10">
                  <c:v>15.2</c:v>
                </c:pt>
                <c:pt idx="11">
                  <c:v>14.9</c:v>
                </c:pt>
                <c:pt idx="12">
                  <c:v>13.9</c:v>
                </c:pt>
                <c:pt idx="13">
                  <c:v>12.2</c:v>
                </c:pt>
                <c:pt idx="14">
                  <c:v>11.9</c:v>
                </c:pt>
                <c:pt idx="15">
                  <c:v>11.7</c:v>
                </c:pt>
                <c:pt idx="16">
                  <c:v>11.5</c:v>
                </c:pt>
                <c:pt idx="17">
                  <c:v>10.8</c:v>
                </c:pt>
                <c:pt idx="18">
                  <c:v>11</c:v>
                </c:pt>
                <c:pt idx="19">
                  <c:v>10.1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18B-465F-9FA1-4ED1524412D0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Upper 95% CI2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(N=22079)</c:v>
                </c:pt>
                <c:pt idx="1">
                  <c:v>2008 (N=18990)</c:v>
                </c:pt>
                <c:pt idx="2">
                  <c:v>2009 (N=21137)</c:v>
                </c:pt>
                <c:pt idx="3">
                  <c:v>2010 (N=24794)</c:v>
                </c:pt>
                <c:pt idx="4">
                  <c:v>2011 (N=21879)</c:v>
                </c:pt>
                <c:pt idx="5">
                  <c:v>2012 (N=21330)</c:v>
                </c:pt>
                <c:pt idx="6">
                  <c:v>2013 (N=22167)</c:v>
                </c:pt>
                <c:pt idx="7">
                  <c:v>2014 (N=20170)</c:v>
                </c:pt>
                <c:pt idx="8">
                  <c:v>2015 (N=20026)</c:v>
                </c:pt>
                <c:pt idx="9">
                  <c:v>2016 (N=20437)</c:v>
                </c:pt>
                <c:pt idx="10">
                  <c:v>2017 (N=20381)</c:v>
                </c:pt>
                <c:pt idx="11">
                  <c:v>2018 (N=20685)</c:v>
                </c:pt>
                <c:pt idx="12">
                  <c:v>2019 (N=20635)</c:v>
                </c:pt>
                <c:pt idx="13">
                  <c:v>2020 (N=18444)</c:v>
                </c:pt>
                <c:pt idx="14">
                  <c:v>2021 (N=19770)</c:v>
                </c:pt>
                <c:pt idx="15">
                  <c:v>2022 (N=19749)</c:v>
                </c:pt>
                <c:pt idx="16">
                  <c:v>2023 (N=20198)</c:v>
                </c:pt>
                <c:pt idx="17">
                  <c:v>2024 (N=20143)</c:v>
                </c:pt>
                <c:pt idx="18">
                  <c:v>2025 (N=20465)</c:v>
                </c:pt>
                <c:pt idx="19">
                  <c:v>2026-Jun (N=10163)</c:v>
                </c:pt>
              </c:strCache>
            </c:strRef>
          </c:cat>
          <c:val>
            <c:numRef>
              <c:f>Sheet1!$G$2:$G$21</c:f>
              <c:numCache>
                <c:formatCode>General</c:formatCode>
                <c:ptCount val="20"/>
                <c:pt idx="0">
                  <c:v>21</c:v>
                </c:pt>
                <c:pt idx="1">
                  <c:v>19.399999999999999</c:v>
                </c:pt>
                <c:pt idx="2">
                  <c:v>18.399999999999999</c:v>
                </c:pt>
                <c:pt idx="3">
                  <c:v>18.399999999999999</c:v>
                </c:pt>
                <c:pt idx="4">
                  <c:v>18.399999999999999</c:v>
                </c:pt>
                <c:pt idx="5">
                  <c:v>17.5</c:v>
                </c:pt>
                <c:pt idx="6">
                  <c:v>16.399999999999999</c:v>
                </c:pt>
                <c:pt idx="7">
                  <c:v>15.9</c:v>
                </c:pt>
                <c:pt idx="8">
                  <c:v>15.9</c:v>
                </c:pt>
                <c:pt idx="9">
                  <c:v>15.4</c:v>
                </c:pt>
                <c:pt idx="10">
                  <c:v>14.3</c:v>
                </c:pt>
                <c:pt idx="11">
                  <c:v>14</c:v>
                </c:pt>
                <c:pt idx="12">
                  <c:v>13</c:v>
                </c:pt>
                <c:pt idx="13">
                  <c:v>11.2</c:v>
                </c:pt>
                <c:pt idx="14">
                  <c:v>11</c:v>
                </c:pt>
                <c:pt idx="15">
                  <c:v>10.9</c:v>
                </c:pt>
                <c:pt idx="16">
                  <c:v>10.6</c:v>
                </c:pt>
                <c:pt idx="17">
                  <c:v>10</c:v>
                </c:pt>
                <c:pt idx="18">
                  <c:v>10.199999999999999</c:v>
                </c:pt>
                <c:pt idx="19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18B-465F-9FA1-4ED1524412D0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</c:strCache>
            </c:strRef>
          </c:tx>
          <c:spPr>
            <a:ln>
              <a:solidFill>
                <a:schemeClr val="accent6">
                  <a:lumMod val="40000"/>
                  <a:lumOff val="60000"/>
                </a:schemeClr>
              </a:solidFill>
              <a:prstDash val="sysDot"/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(N=22079)</c:v>
                </c:pt>
                <c:pt idx="1">
                  <c:v>2008 (N=18990)</c:v>
                </c:pt>
                <c:pt idx="2">
                  <c:v>2009 (N=21137)</c:v>
                </c:pt>
                <c:pt idx="3">
                  <c:v>2010 (N=24794)</c:v>
                </c:pt>
                <c:pt idx="4">
                  <c:v>2011 (N=21879)</c:v>
                </c:pt>
                <c:pt idx="5">
                  <c:v>2012 (N=21330)</c:v>
                </c:pt>
                <c:pt idx="6">
                  <c:v>2013 (N=22167)</c:v>
                </c:pt>
                <c:pt idx="7">
                  <c:v>2014 (N=20170)</c:v>
                </c:pt>
                <c:pt idx="8">
                  <c:v>2015 (N=20026)</c:v>
                </c:pt>
                <c:pt idx="9">
                  <c:v>2016 (N=20437)</c:v>
                </c:pt>
                <c:pt idx="10">
                  <c:v>2017 (N=20381)</c:v>
                </c:pt>
                <c:pt idx="11">
                  <c:v>2018 (N=20685)</c:v>
                </c:pt>
                <c:pt idx="12">
                  <c:v>2019 (N=20635)</c:v>
                </c:pt>
                <c:pt idx="13">
                  <c:v>2020 (N=18444)</c:v>
                </c:pt>
                <c:pt idx="14">
                  <c:v>2021 (N=19770)</c:v>
                </c:pt>
                <c:pt idx="15">
                  <c:v>2022 (N=19749)</c:v>
                </c:pt>
                <c:pt idx="16">
                  <c:v>2023 (N=20198)</c:v>
                </c:pt>
                <c:pt idx="17">
                  <c:v>2024 (N=20143)</c:v>
                </c:pt>
                <c:pt idx="18">
                  <c:v>2025 (N=20465)</c:v>
                </c:pt>
                <c:pt idx="19">
                  <c:v>2026-Jun (N=10163)</c:v>
                </c:pt>
              </c:strCache>
            </c:strRef>
          </c:cat>
          <c:val>
            <c:numRef>
              <c:f>Sheet1!$H$2:$H$19</c:f>
              <c:numCache>
                <c:formatCode>General</c:formatCode>
                <c:ptCount val="1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12-4D62-A717-5EDD592EBC2E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</c:strCache>
            </c:strRef>
          </c:tx>
          <c:spPr>
            <a:ln>
              <a:solidFill>
                <a:schemeClr val="accent6">
                  <a:lumMod val="20000"/>
                  <a:lumOff val="80000"/>
                </a:schemeClr>
              </a:solidFill>
              <a:prstDash val="sysDot"/>
            </a:ln>
          </c:spPr>
          <c:marker>
            <c:symbol val="none"/>
          </c:marker>
          <c:val>
            <c:numRef>
              <c:f>Sheet1!$I$2:$I$19</c:f>
              <c:numCache>
                <c:formatCode>General</c:formatCode>
                <c:ptCount val="1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12-4D62-A717-5EDD592EBC2E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</c:strCache>
            </c:strRef>
          </c:tx>
          <c:spPr>
            <a:ln>
              <a:solidFill>
                <a:schemeClr val="accent6">
                  <a:lumMod val="20000"/>
                  <a:lumOff val="80000"/>
                </a:schemeClr>
              </a:solidFill>
              <a:prstDash val="sysDot"/>
            </a:ln>
          </c:spPr>
          <c:marker>
            <c:symbol val="none"/>
          </c:marker>
          <c:val>
            <c:numRef>
              <c:f>Sheet1!$J$2:$J$19</c:f>
              <c:numCache>
                <c:formatCode>General</c:formatCode>
                <c:ptCount val="1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512-4D62-A717-5EDD592EB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2263040"/>
        <c:axId val="122264576"/>
      </c:lineChart>
      <c:catAx>
        <c:axId val="122263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2264576"/>
        <c:crosses val="autoZero"/>
        <c:auto val="1"/>
        <c:lblAlgn val="ctr"/>
        <c:lblOffset val="100"/>
        <c:noMultiLvlLbl val="0"/>
      </c:catAx>
      <c:valAx>
        <c:axId val="1222645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GB" sz="1400" b="0" dirty="0" err="1"/>
                  <a:t>Percent</a:t>
                </a:r>
                <a:endParaRPr lang="en-GB" sz="14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22263040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7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.78138345959160016"/>
          <c:y val="2.6999437414008648E-2"/>
          <c:w val="0.21861654040839987"/>
          <c:h val="0.16231813569461548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147516902198134E-2"/>
          <c:y val="4.7116049131415538E-2"/>
          <c:w val="0.89192059051460104"/>
          <c:h val="0.6891375878029293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 w="22225">
              <a:solidFill>
                <a:srgbClr val="9900CC"/>
              </a:solidFill>
            </a:ln>
          </c:spPr>
          <c:marker>
            <c:symbol val="none"/>
          </c:marker>
          <c:dLbls>
            <c:dLbl>
              <c:idx val="13"/>
              <c:layout>
                <c:manualLayout>
                  <c:x val="-3.260849804053037E-2"/>
                  <c:y val="-6.95423354752561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F68-4ABC-AD9D-0E1F5B74AF1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Sheet1!$A$2:$A$21</c:f>
              <c:strCache>
                <c:ptCount val="20"/>
                <c:pt idx="0">
                  <c:v>2007 (N=5958)</c:v>
                </c:pt>
                <c:pt idx="1">
                  <c:v>2008 (N=4602)</c:v>
                </c:pt>
                <c:pt idx="2">
                  <c:v>2009 (N=4973)</c:v>
                </c:pt>
                <c:pt idx="3">
                  <c:v>2010 (N=5775)</c:v>
                </c:pt>
                <c:pt idx="4">
                  <c:v>2011 (N=4891)</c:v>
                </c:pt>
                <c:pt idx="5">
                  <c:v>2012 (N=4726)</c:v>
                </c:pt>
                <c:pt idx="6">
                  <c:v>2013 (N=4710)</c:v>
                </c:pt>
                <c:pt idx="7">
                  <c:v>2014 (N=4152)</c:v>
                </c:pt>
                <c:pt idx="8">
                  <c:v>2015 (N=4147)</c:v>
                </c:pt>
                <c:pt idx="9">
                  <c:v>2016 (N=4063)</c:v>
                </c:pt>
                <c:pt idx="10">
                  <c:v>2017 (N=3869)</c:v>
                </c:pt>
                <c:pt idx="11">
                  <c:v>2018 (N=3895)</c:v>
                </c:pt>
                <c:pt idx="12">
                  <c:v>2019 (N=3479)</c:v>
                </c:pt>
                <c:pt idx="13">
                  <c:v>2020 (N=3325)</c:v>
                </c:pt>
                <c:pt idx="14">
                  <c:v>2021 (N=3714)</c:v>
                </c:pt>
                <c:pt idx="15">
                  <c:v>2022 (N=3837)</c:v>
                </c:pt>
                <c:pt idx="16">
                  <c:v>2023 (N=3831)</c:v>
                </c:pt>
                <c:pt idx="17">
                  <c:v>2024 (N=3701)</c:v>
                </c:pt>
                <c:pt idx="18">
                  <c:v>2025 (N=3932)</c:v>
                </c:pt>
                <c:pt idx="19">
                  <c:v>2026-Jun (N=1755)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6.7</c:v>
                </c:pt>
                <c:pt idx="1">
                  <c:v>5.6</c:v>
                </c:pt>
                <c:pt idx="2">
                  <c:v>5</c:v>
                </c:pt>
                <c:pt idx="3">
                  <c:v>4.8</c:v>
                </c:pt>
                <c:pt idx="4">
                  <c:v>4.5999999999999996</c:v>
                </c:pt>
                <c:pt idx="5">
                  <c:v>6.2</c:v>
                </c:pt>
                <c:pt idx="6">
                  <c:v>6.2</c:v>
                </c:pt>
                <c:pt idx="7">
                  <c:v>7.2</c:v>
                </c:pt>
                <c:pt idx="8">
                  <c:v>6.2</c:v>
                </c:pt>
                <c:pt idx="9">
                  <c:v>6</c:v>
                </c:pt>
                <c:pt idx="10">
                  <c:v>6.4</c:v>
                </c:pt>
                <c:pt idx="11">
                  <c:v>5.4</c:v>
                </c:pt>
                <c:pt idx="12">
                  <c:v>4.3</c:v>
                </c:pt>
                <c:pt idx="13">
                  <c:v>8</c:v>
                </c:pt>
                <c:pt idx="14">
                  <c:v>9.1999999999999993</c:v>
                </c:pt>
                <c:pt idx="15">
                  <c:v>9</c:v>
                </c:pt>
                <c:pt idx="16">
                  <c:v>8.5</c:v>
                </c:pt>
                <c:pt idx="17">
                  <c:v>10</c:v>
                </c:pt>
                <c:pt idx="18">
                  <c:v>9.9</c:v>
                </c:pt>
                <c:pt idx="19">
                  <c:v>12.5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98-407B-A7D3-D68BC9D2E82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Lower 95% CI</c:v>
                </c:pt>
              </c:strCache>
            </c:strRef>
          </c:tx>
          <c:spPr>
            <a:ln w="22225">
              <a:solidFill>
                <a:srgbClr val="CC99FF"/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(N=5958)</c:v>
                </c:pt>
                <c:pt idx="1">
                  <c:v>2008 (N=4602)</c:v>
                </c:pt>
                <c:pt idx="2">
                  <c:v>2009 (N=4973)</c:v>
                </c:pt>
                <c:pt idx="3">
                  <c:v>2010 (N=5775)</c:v>
                </c:pt>
                <c:pt idx="4">
                  <c:v>2011 (N=4891)</c:v>
                </c:pt>
                <c:pt idx="5">
                  <c:v>2012 (N=4726)</c:v>
                </c:pt>
                <c:pt idx="6">
                  <c:v>2013 (N=4710)</c:v>
                </c:pt>
                <c:pt idx="7">
                  <c:v>2014 (N=4152)</c:v>
                </c:pt>
                <c:pt idx="8">
                  <c:v>2015 (N=4147)</c:v>
                </c:pt>
                <c:pt idx="9">
                  <c:v>2016 (N=4063)</c:v>
                </c:pt>
                <c:pt idx="10">
                  <c:v>2017 (N=3869)</c:v>
                </c:pt>
                <c:pt idx="11">
                  <c:v>2018 (N=3895)</c:v>
                </c:pt>
                <c:pt idx="12">
                  <c:v>2019 (N=3479)</c:v>
                </c:pt>
                <c:pt idx="13">
                  <c:v>2020 (N=3325)</c:v>
                </c:pt>
                <c:pt idx="14">
                  <c:v>2021 (N=3714)</c:v>
                </c:pt>
                <c:pt idx="15">
                  <c:v>2022 (N=3837)</c:v>
                </c:pt>
                <c:pt idx="16">
                  <c:v>2023 (N=3831)</c:v>
                </c:pt>
                <c:pt idx="17">
                  <c:v>2024 (N=3701)</c:v>
                </c:pt>
                <c:pt idx="18">
                  <c:v>2025 (N=3932)</c:v>
                </c:pt>
                <c:pt idx="19">
                  <c:v>2026-Jun (N=1755)</c:v>
                </c:pt>
              </c:strCache>
            </c:str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6</c:v>
                </c:pt>
                <c:pt idx="1">
                  <c:v>4.9000000000000004</c:v>
                </c:pt>
                <c:pt idx="2">
                  <c:v>4.4000000000000004</c:v>
                </c:pt>
                <c:pt idx="3">
                  <c:v>4.2</c:v>
                </c:pt>
                <c:pt idx="4">
                  <c:v>4</c:v>
                </c:pt>
                <c:pt idx="5">
                  <c:v>5.5</c:v>
                </c:pt>
                <c:pt idx="6">
                  <c:v>5.5</c:v>
                </c:pt>
                <c:pt idx="7">
                  <c:v>6.4</c:v>
                </c:pt>
                <c:pt idx="8">
                  <c:v>5.4</c:v>
                </c:pt>
                <c:pt idx="9">
                  <c:v>5.3</c:v>
                </c:pt>
                <c:pt idx="10">
                  <c:v>5.6</c:v>
                </c:pt>
                <c:pt idx="11">
                  <c:v>4.7</c:v>
                </c:pt>
                <c:pt idx="12">
                  <c:v>3.6</c:v>
                </c:pt>
                <c:pt idx="13">
                  <c:v>7</c:v>
                </c:pt>
                <c:pt idx="14">
                  <c:v>8.3000000000000007</c:v>
                </c:pt>
                <c:pt idx="15">
                  <c:v>8.1</c:v>
                </c:pt>
                <c:pt idx="16">
                  <c:v>7.6</c:v>
                </c:pt>
                <c:pt idx="17">
                  <c:v>9</c:v>
                </c:pt>
                <c:pt idx="18">
                  <c:v>8.9</c:v>
                </c:pt>
                <c:pt idx="19">
                  <c:v>10.9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98-407B-A7D3-D68BC9D2E82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Upper 95% CI2</c:v>
                </c:pt>
              </c:strCache>
            </c:strRef>
          </c:tx>
          <c:spPr>
            <a:ln w="22225">
              <a:solidFill>
                <a:srgbClr val="CC99FF"/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(N=5958)</c:v>
                </c:pt>
                <c:pt idx="1">
                  <c:v>2008 (N=4602)</c:v>
                </c:pt>
                <c:pt idx="2">
                  <c:v>2009 (N=4973)</c:v>
                </c:pt>
                <c:pt idx="3">
                  <c:v>2010 (N=5775)</c:v>
                </c:pt>
                <c:pt idx="4">
                  <c:v>2011 (N=4891)</c:v>
                </c:pt>
                <c:pt idx="5">
                  <c:v>2012 (N=4726)</c:v>
                </c:pt>
                <c:pt idx="6">
                  <c:v>2013 (N=4710)</c:v>
                </c:pt>
                <c:pt idx="7">
                  <c:v>2014 (N=4152)</c:v>
                </c:pt>
                <c:pt idx="8">
                  <c:v>2015 (N=4147)</c:v>
                </c:pt>
                <c:pt idx="9">
                  <c:v>2016 (N=4063)</c:v>
                </c:pt>
                <c:pt idx="10">
                  <c:v>2017 (N=3869)</c:v>
                </c:pt>
                <c:pt idx="11">
                  <c:v>2018 (N=3895)</c:v>
                </c:pt>
                <c:pt idx="12">
                  <c:v>2019 (N=3479)</c:v>
                </c:pt>
                <c:pt idx="13">
                  <c:v>2020 (N=3325)</c:v>
                </c:pt>
                <c:pt idx="14">
                  <c:v>2021 (N=3714)</c:v>
                </c:pt>
                <c:pt idx="15">
                  <c:v>2022 (N=3837)</c:v>
                </c:pt>
                <c:pt idx="16">
                  <c:v>2023 (N=3831)</c:v>
                </c:pt>
                <c:pt idx="17">
                  <c:v>2024 (N=3701)</c:v>
                </c:pt>
                <c:pt idx="18">
                  <c:v>2025 (N=3932)</c:v>
                </c:pt>
                <c:pt idx="19">
                  <c:v>2026-Jun (N=1755)</c:v>
                </c:pt>
              </c:strCache>
            </c:strRef>
          </c:cat>
          <c:val>
            <c:numRef>
              <c:f>Sheet1!$D$2:$D$21</c:f>
              <c:numCache>
                <c:formatCode>General</c:formatCode>
                <c:ptCount val="20"/>
                <c:pt idx="0">
                  <c:v>7.3</c:v>
                </c:pt>
                <c:pt idx="1">
                  <c:v>6.2</c:v>
                </c:pt>
                <c:pt idx="2">
                  <c:v>5.6</c:v>
                </c:pt>
                <c:pt idx="3">
                  <c:v>5.3</c:v>
                </c:pt>
                <c:pt idx="4">
                  <c:v>5.2</c:v>
                </c:pt>
                <c:pt idx="5">
                  <c:v>6.9</c:v>
                </c:pt>
                <c:pt idx="6">
                  <c:v>6.8</c:v>
                </c:pt>
                <c:pt idx="7">
                  <c:v>8</c:v>
                </c:pt>
                <c:pt idx="8">
                  <c:v>6.9</c:v>
                </c:pt>
                <c:pt idx="9">
                  <c:v>6.7</c:v>
                </c:pt>
                <c:pt idx="10">
                  <c:v>7.2</c:v>
                </c:pt>
                <c:pt idx="11">
                  <c:v>6.1</c:v>
                </c:pt>
                <c:pt idx="12">
                  <c:v>4.9000000000000004</c:v>
                </c:pt>
                <c:pt idx="13">
                  <c:v>8.9</c:v>
                </c:pt>
                <c:pt idx="14">
                  <c:v>10.1</c:v>
                </c:pt>
                <c:pt idx="15">
                  <c:v>9.9</c:v>
                </c:pt>
                <c:pt idx="16">
                  <c:v>9.3000000000000007</c:v>
                </c:pt>
                <c:pt idx="17">
                  <c:v>10.9</c:v>
                </c:pt>
                <c:pt idx="18">
                  <c:v>10.8</c:v>
                </c:pt>
                <c:pt idx="19">
                  <c:v>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698-407B-A7D3-D68BC9D2E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7858176"/>
        <c:axId val="127859712"/>
      </c:lineChart>
      <c:catAx>
        <c:axId val="127858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400000"/>
          <a:lstStyle/>
          <a:p>
            <a:pPr>
              <a:defRPr sz="1200"/>
            </a:pPr>
            <a:endParaRPr lang="en-US"/>
          </a:p>
        </c:txPr>
        <c:crossAx val="127859712"/>
        <c:crosses val="autoZero"/>
        <c:auto val="1"/>
        <c:lblAlgn val="ctr"/>
        <c:lblOffset val="100"/>
        <c:noMultiLvlLbl val="0"/>
      </c:catAx>
      <c:valAx>
        <c:axId val="127859712"/>
        <c:scaling>
          <c:orientation val="minMax"/>
          <c:max val="2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GB" sz="1400" b="0" dirty="0" err="1"/>
                  <a:t>Percent</a:t>
                </a:r>
                <a:r>
                  <a:rPr lang="en-GB" sz="1400" b="0" dirty="0"/>
                  <a:t> 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278581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62937500667922"/>
          <c:y val="6.2007356065658652E-2"/>
          <c:w val="0.89292468978117745"/>
          <c:h val="0.6801684991168406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 w="22225">
              <a:solidFill>
                <a:srgbClr val="9900CC"/>
              </a:solidFill>
            </a:ln>
          </c:spPr>
          <c:marker>
            <c:symbol val="none"/>
          </c:marker>
          <c:dLbls>
            <c:dLbl>
              <c:idx val="13"/>
              <c:layout>
                <c:manualLayout>
                  <c:x val="-3.659910281766262E-2"/>
                  <c:y val="-5.46510558984071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DD-4671-A284-4FF3A560DA11}"/>
                </c:ext>
              </c:extLst>
            </c:dLbl>
            <c:dLbl>
              <c:idx val="14"/>
              <c:layout>
                <c:manualLayout>
                  <c:x val="-3.660366569793528E-2"/>
                  <c:y val="-7.84771293146064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409-4AD4-B50B-46706BD7F7FC}"/>
                </c:ext>
              </c:extLst>
            </c:dLbl>
            <c:dLbl>
              <c:idx val="15"/>
              <c:layout>
                <c:manualLayout>
                  <c:x val="-4.2809543095983907E-2"/>
                  <c:y val="-4.82477986678035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90-4F07-9EB6-A30DE928E9BF}"/>
                </c:ext>
              </c:extLst>
            </c:dLbl>
            <c:dLbl>
              <c:idx val="16"/>
              <c:layout>
                <c:manualLayout>
                  <c:x val="-3.9759617861178799E-2"/>
                  <c:y val="-5.42043170218533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990-4F07-9EB6-A30DE928E9BF}"/>
                </c:ext>
              </c:extLst>
            </c:dLbl>
            <c:dLbl>
              <c:idx val="17"/>
              <c:layout>
                <c:manualLayout>
                  <c:x val="-4.2698953287273168E-2"/>
                  <c:y val="-4.3780409902266212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/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644796461318252E-2"/>
                      <c:h val="6.67130055653580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909-4DD2-A649-FD963419501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Sheet1!$A$2:$A$21</c:f>
              <c:strCache>
                <c:ptCount val="20"/>
                <c:pt idx="0">
                  <c:v>2007 (N=5956)</c:v>
                </c:pt>
                <c:pt idx="1">
                  <c:v>2008 (N=4592)</c:v>
                </c:pt>
                <c:pt idx="2">
                  <c:v>2009 (N=4957)</c:v>
                </c:pt>
                <c:pt idx="3">
                  <c:v>2010 (N=5767)</c:v>
                </c:pt>
                <c:pt idx="4">
                  <c:v>2011 (N=4890)</c:v>
                </c:pt>
                <c:pt idx="5">
                  <c:v>2012 (N=4726)</c:v>
                </c:pt>
                <c:pt idx="6">
                  <c:v>2013 (N=4480)</c:v>
                </c:pt>
                <c:pt idx="7">
                  <c:v>2014 (N=3974)</c:v>
                </c:pt>
                <c:pt idx="8">
                  <c:v>2015 (N=4053)</c:v>
                </c:pt>
                <c:pt idx="9">
                  <c:v>2016 (N=3967)</c:v>
                </c:pt>
                <c:pt idx="10">
                  <c:v>2017 (N=3724)</c:v>
                </c:pt>
                <c:pt idx="11">
                  <c:v>2018 (N=3778)</c:v>
                </c:pt>
                <c:pt idx="12">
                  <c:v>2019 (N=3376)</c:v>
                </c:pt>
                <c:pt idx="13">
                  <c:v>2020 (N=3221)</c:v>
                </c:pt>
                <c:pt idx="14">
                  <c:v>2021 (N=3532)</c:v>
                </c:pt>
                <c:pt idx="15">
                  <c:v>2022 (N=3584)</c:v>
                </c:pt>
                <c:pt idx="16">
                  <c:v>2023 (N=3659)</c:v>
                </c:pt>
                <c:pt idx="17">
                  <c:v>2024 (N=3606)</c:v>
                </c:pt>
                <c:pt idx="18">
                  <c:v>2025 (N=3829)</c:v>
                </c:pt>
                <c:pt idx="19">
                  <c:v>2026-Jun (N=1725)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42.5</c:v>
                </c:pt>
                <c:pt idx="1">
                  <c:v>39.799999999999997</c:v>
                </c:pt>
                <c:pt idx="2">
                  <c:v>37</c:v>
                </c:pt>
                <c:pt idx="3">
                  <c:v>35.9</c:v>
                </c:pt>
                <c:pt idx="4">
                  <c:v>33.5</c:v>
                </c:pt>
                <c:pt idx="5">
                  <c:v>34.4</c:v>
                </c:pt>
                <c:pt idx="6">
                  <c:v>38.5</c:v>
                </c:pt>
                <c:pt idx="7">
                  <c:v>37.299999999999997</c:v>
                </c:pt>
                <c:pt idx="8">
                  <c:v>32.5</c:v>
                </c:pt>
                <c:pt idx="9">
                  <c:v>30.9</c:v>
                </c:pt>
                <c:pt idx="10">
                  <c:v>34.299999999999997</c:v>
                </c:pt>
                <c:pt idx="11">
                  <c:v>30.1</c:v>
                </c:pt>
                <c:pt idx="12">
                  <c:v>29.1</c:v>
                </c:pt>
                <c:pt idx="13">
                  <c:v>36.1</c:v>
                </c:pt>
                <c:pt idx="14">
                  <c:v>37.799999999999997</c:v>
                </c:pt>
                <c:pt idx="15">
                  <c:v>37</c:v>
                </c:pt>
                <c:pt idx="16">
                  <c:v>36.1</c:v>
                </c:pt>
                <c:pt idx="17">
                  <c:v>37.799999999999997</c:v>
                </c:pt>
                <c:pt idx="18">
                  <c:v>35.299999999999997</c:v>
                </c:pt>
                <c:pt idx="19">
                  <c:v>36.5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94-4BB8-95F5-771162A738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Upper 95% CI</c:v>
                </c:pt>
              </c:strCache>
            </c:strRef>
          </c:tx>
          <c:spPr>
            <a:ln w="22225">
              <a:solidFill>
                <a:srgbClr val="CC99FF"/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(N=5956)</c:v>
                </c:pt>
                <c:pt idx="1">
                  <c:v>2008 (N=4592)</c:v>
                </c:pt>
                <c:pt idx="2">
                  <c:v>2009 (N=4957)</c:v>
                </c:pt>
                <c:pt idx="3">
                  <c:v>2010 (N=5767)</c:v>
                </c:pt>
                <c:pt idx="4">
                  <c:v>2011 (N=4890)</c:v>
                </c:pt>
                <c:pt idx="5">
                  <c:v>2012 (N=4726)</c:v>
                </c:pt>
                <c:pt idx="6">
                  <c:v>2013 (N=4480)</c:v>
                </c:pt>
                <c:pt idx="7">
                  <c:v>2014 (N=3974)</c:v>
                </c:pt>
                <c:pt idx="8">
                  <c:v>2015 (N=4053)</c:v>
                </c:pt>
                <c:pt idx="9">
                  <c:v>2016 (N=3967)</c:v>
                </c:pt>
                <c:pt idx="10">
                  <c:v>2017 (N=3724)</c:v>
                </c:pt>
                <c:pt idx="11">
                  <c:v>2018 (N=3778)</c:v>
                </c:pt>
                <c:pt idx="12">
                  <c:v>2019 (N=3376)</c:v>
                </c:pt>
                <c:pt idx="13">
                  <c:v>2020 (N=3221)</c:v>
                </c:pt>
                <c:pt idx="14">
                  <c:v>2021 (N=3532)</c:v>
                </c:pt>
                <c:pt idx="15">
                  <c:v>2022 (N=3584)</c:v>
                </c:pt>
                <c:pt idx="16">
                  <c:v>2023 (N=3659)</c:v>
                </c:pt>
                <c:pt idx="17">
                  <c:v>2024 (N=3606)</c:v>
                </c:pt>
                <c:pt idx="18">
                  <c:v>2025 (N=3829)</c:v>
                </c:pt>
                <c:pt idx="19">
                  <c:v>2026-Jun (N=1725)</c:v>
                </c:pt>
              </c:strCache>
            </c:str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43.8</c:v>
                </c:pt>
                <c:pt idx="1">
                  <c:v>41.3</c:v>
                </c:pt>
                <c:pt idx="2">
                  <c:v>38.299999999999997</c:v>
                </c:pt>
                <c:pt idx="3">
                  <c:v>37.1</c:v>
                </c:pt>
                <c:pt idx="4">
                  <c:v>34.799999999999997</c:v>
                </c:pt>
                <c:pt idx="5">
                  <c:v>35.799999999999997</c:v>
                </c:pt>
                <c:pt idx="6">
                  <c:v>39.9</c:v>
                </c:pt>
                <c:pt idx="7">
                  <c:v>38.799999999999997</c:v>
                </c:pt>
                <c:pt idx="8">
                  <c:v>33.9</c:v>
                </c:pt>
                <c:pt idx="9">
                  <c:v>32.299999999999997</c:v>
                </c:pt>
                <c:pt idx="10">
                  <c:v>35.799999999999997</c:v>
                </c:pt>
                <c:pt idx="11">
                  <c:v>31.6</c:v>
                </c:pt>
                <c:pt idx="12">
                  <c:v>30.7</c:v>
                </c:pt>
                <c:pt idx="13">
                  <c:v>37.799999999999997</c:v>
                </c:pt>
                <c:pt idx="14">
                  <c:v>39.4</c:v>
                </c:pt>
                <c:pt idx="15">
                  <c:v>38.6</c:v>
                </c:pt>
                <c:pt idx="16">
                  <c:v>37.700000000000003</c:v>
                </c:pt>
                <c:pt idx="17">
                  <c:v>39.299999999999997</c:v>
                </c:pt>
                <c:pt idx="18">
                  <c:v>36.799999999999997</c:v>
                </c:pt>
                <c:pt idx="19">
                  <c:v>38.799999999999997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94-4BB8-95F5-771162A738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Lower 95% CI</c:v>
                </c:pt>
              </c:strCache>
            </c:strRef>
          </c:tx>
          <c:spPr>
            <a:ln w="22225">
              <a:solidFill>
                <a:srgbClr val="CC99FF"/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(N=5956)</c:v>
                </c:pt>
                <c:pt idx="1">
                  <c:v>2008 (N=4592)</c:v>
                </c:pt>
                <c:pt idx="2">
                  <c:v>2009 (N=4957)</c:v>
                </c:pt>
                <c:pt idx="3">
                  <c:v>2010 (N=5767)</c:v>
                </c:pt>
                <c:pt idx="4">
                  <c:v>2011 (N=4890)</c:v>
                </c:pt>
                <c:pt idx="5">
                  <c:v>2012 (N=4726)</c:v>
                </c:pt>
                <c:pt idx="6">
                  <c:v>2013 (N=4480)</c:v>
                </c:pt>
                <c:pt idx="7">
                  <c:v>2014 (N=3974)</c:v>
                </c:pt>
                <c:pt idx="8">
                  <c:v>2015 (N=4053)</c:v>
                </c:pt>
                <c:pt idx="9">
                  <c:v>2016 (N=3967)</c:v>
                </c:pt>
                <c:pt idx="10">
                  <c:v>2017 (N=3724)</c:v>
                </c:pt>
                <c:pt idx="11">
                  <c:v>2018 (N=3778)</c:v>
                </c:pt>
                <c:pt idx="12">
                  <c:v>2019 (N=3376)</c:v>
                </c:pt>
                <c:pt idx="13">
                  <c:v>2020 (N=3221)</c:v>
                </c:pt>
                <c:pt idx="14">
                  <c:v>2021 (N=3532)</c:v>
                </c:pt>
                <c:pt idx="15">
                  <c:v>2022 (N=3584)</c:v>
                </c:pt>
                <c:pt idx="16">
                  <c:v>2023 (N=3659)</c:v>
                </c:pt>
                <c:pt idx="17">
                  <c:v>2024 (N=3606)</c:v>
                </c:pt>
                <c:pt idx="18">
                  <c:v>2025 (N=3829)</c:v>
                </c:pt>
                <c:pt idx="19">
                  <c:v>2026-Jun (N=1725)</c:v>
                </c:pt>
              </c:strCache>
            </c:strRef>
          </c:cat>
          <c:val>
            <c:numRef>
              <c:f>Sheet1!$D$2:$D$21</c:f>
              <c:numCache>
                <c:formatCode>General</c:formatCode>
                <c:ptCount val="20"/>
                <c:pt idx="0">
                  <c:v>41.3</c:v>
                </c:pt>
                <c:pt idx="1">
                  <c:v>38.4</c:v>
                </c:pt>
                <c:pt idx="2">
                  <c:v>35.6</c:v>
                </c:pt>
                <c:pt idx="3">
                  <c:v>34.6</c:v>
                </c:pt>
                <c:pt idx="4">
                  <c:v>32.200000000000003</c:v>
                </c:pt>
                <c:pt idx="5">
                  <c:v>33.1</c:v>
                </c:pt>
                <c:pt idx="6">
                  <c:v>37.1</c:v>
                </c:pt>
                <c:pt idx="7">
                  <c:v>35.799999999999997</c:v>
                </c:pt>
                <c:pt idx="8">
                  <c:v>31</c:v>
                </c:pt>
                <c:pt idx="9">
                  <c:v>29.4</c:v>
                </c:pt>
                <c:pt idx="10">
                  <c:v>32.700000000000003</c:v>
                </c:pt>
                <c:pt idx="11">
                  <c:v>28.7</c:v>
                </c:pt>
                <c:pt idx="12">
                  <c:v>27.6</c:v>
                </c:pt>
                <c:pt idx="13">
                  <c:v>34.4</c:v>
                </c:pt>
                <c:pt idx="14">
                  <c:v>36.200000000000003</c:v>
                </c:pt>
                <c:pt idx="15">
                  <c:v>35.4</c:v>
                </c:pt>
                <c:pt idx="16">
                  <c:v>34.5</c:v>
                </c:pt>
                <c:pt idx="17">
                  <c:v>36.200000000000003</c:v>
                </c:pt>
                <c:pt idx="18">
                  <c:v>33.799999999999997</c:v>
                </c:pt>
                <c:pt idx="19">
                  <c:v>34.200000000000003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694-4BB8-95F5-771162A738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242432"/>
        <c:axId val="42243200"/>
      </c:lineChart>
      <c:catAx>
        <c:axId val="42242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400000"/>
          <a:lstStyle/>
          <a:p>
            <a:pPr>
              <a:defRPr sz="1200"/>
            </a:pPr>
            <a:endParaRPr lang="en-US"/>
          </a:p>
        </c:txPr>
        <c:crossAx val="42243200"/>
        <c:crosses val="autoZero"/>
        <c:auto val="1"/>
        <c:lblAlgn val="ctr"/>
        <c:lblOffset val="100"/>
        <c:noMultiLvlLbl val="0"/>
      </c:catAx>
      <c:valAx>
        <c:axId val="422432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GB" sz="1400" b="0" dirty="0" err="1"/>
                  <a:t>Percent</a:t>
                </a:r>
                <a:endParaRPr lang="en-GB" sz="14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2242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955798794381471E-2"/>
          <c:y val="3.818127369562245E-2"/>
          <c:w val="0.89283418899560629"/>
          <c:h val="0.701887348193826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 w="22225">
              <a:solidFill>
                <a:srgbClr val="9900CC"/>
              </a:solidFill>
            </a:ln>
          </c:spPr>
          <c:marker>
            <c:symbol val="none"/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Sheet1!$A$2:$A$21</c:f>
              <c:strCache>
                <c:ptCount val="20"/>
                <c:pt idx="0">
                  <c:v>2007 (N=2533)</c:v>
                </c:pt>
                <c:pt idx="1">
                  <c:v>2008 (N=1830)</c:v>
                </c:pt>
                <c:pt idx="2">
                  <c:v>2009 (N=1832)</c:v>
                </c:pt>
                <c:pt idx="3">
                  <c:v>2010 (N=2068)</c:v>
                </c:pt>
                <c:pt idx="4">
                  <c:v>2011 (N=1637)</c:v>
                </c:pt>
                <c:pt idx="5">
                  <c:v>2012 (N=1627)</c:v>
                </c:pt>
                <c:pt idx="6">
                  <c:v>2013 (N=1729)</c:v>
                </c:pt>
                <c:pt idx="7">
                  <c:v>2014 (N=1485)</c:v>
                </c:pt>
                <c:pt idx="8">
                  <c:v>2015 (N=1317)</c:v>
                </c:pt>
                <c:pt idx="9">
                  <c:v>2016 (N=1226)</c:v>
                </c:pt>
                <c:pt idx="10">
                  <c:v>2017 (N=1276)</c:v>
                </c:pt>
                <c:pt idx="11">
                  <c:v>2018 (N=1139)</c:v>
                </c:pt>
                <c:pt idx="12">
                  <c:v>2019 (N=984)</c:v>
                </c:pt>
                <c:pt idx="13">
                  <c:v>2020 (N=1163)</c:v>
                </c:pt>
                <c:pt idx="14">
                  <c:v>2021 (N=1334)</c:v>
                </c:pt>
                <c:pt idx="15">
                  <c:v>2022 (N=1326)</c:v>
                </c:pt>
                <c:pt idx="16">
                  <c:v>2023 (N=1321)</c:v>
                </c:pt>
                <c:pt idx="17">
                  <c:v>2024 (N=1361)</c:v>
                </c:pt>
                <c:pt idx="18">
                  <c:v>2025 (N=1353)</c:v>
                </c:pt>
                <c:pt idx="19">
                  <c:v>2026-Jun (N=630)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15.7</c:v>
                </c:pt>
                <c:pt idx="1">
                  <c:v>14.1</c:v>
                </c:pt>
                <c:pt idx="2">
                  <c:v>13.6</c:v>
                </c:pt>
                <c:pt idx="3">
                  <c:v>13.4</c:v>
                </c:pt>
                <c:pt idx="4">
                  <c:v>13.7</c:v>
                </c:pt>
                <c:pt idx="5">
                  <c:v>17.600000000000001</c:v>
                </c:pt>
                <c:pt idx="6">
                  <c:v>15.8</c:v>
                </c:pt>
                <c:pt idx="7">
                  <c:v>19</c:v>
                </c:pt>
                <c:pt idx="8">
                  <c:v>17.8</c:v>
                </c:pt>
                <c:pt idx="9">
                  <c:v>18.5</c:v>
                </c:pt>
                <c:pt idx="10">
                  <c:v>17.8</c:v>
                </c:pt>
                <c:pt idx="11">
                  <c:v>16.399999999999999</c:v>
                </c:pt>
                <c:pt idx="12">
                  <c:v>14.2</c:v>
                </c:pt>
                <c:pt idx="13">
                  <c:v>21.5</c:v>
                </c:pt>
                <c:pt idx="14">
                  <c:v>24.6</c:v>
                </c:pt>
                <c:pt idx="15">
                  <c:v>26</c:v>
                </c:pt>
                <c:pt idx="16">
                  <c:v>24.5</c:v>
                </c:pt>
                <c:pt idx="17">
                  <c:v>27.1</c:v>
                </c:pt>
                <c:pt idx="18">
                  <c:v>28.6</c:v>
                </c:pt>
                <c:pt idx="19">
                  <c:v>34.700000000000003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3B-44F1-99F4-841CB503C7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Upper 95% CI</c:v>
                </c:pt>
              </c:strCache>
            </c:strRef>
          </c:tx>
          <c:spPr>
            <a:ln w="22225">
              <a:solidFill>
                <a:srgbClr val="CC99FF"/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(N=2533)</c:v>
                </c:pt>
                <c:pt idx="1">
                  <c:v>2008 (N=1830)</c:v>
                </c:pt>
                <c:pt idx="2">
                  <c:v>2009 (N=1832)</c:v>
                </c:pt>
                <c:pt idx="3">
                  <c:v>2010 (N=2068)</c:v>
                </c:pt>
                <c:pt idx="4">
                  <c:v>2011 (N=1637)</c:v>
                </c:pt>
                <c:pt idx="5">
                  <c:v>2012 (N=1627)</c:v>
                </c:pt>
                <c:pt idx="6">
                  <c:v>2013 (N=1729)</c:v>
                </c:pt>
                <c:pt idx="7">
                  <c:v>2014 (N=1485)</c:v>
                </c:pt>
                <c:pt idx="8">
                  <c:v>2015 (N=1317)</c:v>
                </c:pt>
                <c:pt idx="9">
                  <c:v>2016 (N=1226)</c:v>
                </c:pt>
                <c:pt idx="10">
                  <c:v>2017 (N=1276)</c:v>
                </c:pt>
                <c:pt idx="11">
                  <c:v>2018 (N=1139)</c:v>
                </c:pt>
                <c:pt idx="12">
                  <c:v>2019 (N=984)</c:v>
                </c:pt>
                <c:pt idx="13">
                  <c:v>2020 (N=1163)</c:v>
                </c:pt>
                <c:pt idx="14">
                  <c:v>2021 (N=1334)</c:v>
                </c:pt>
                <c:pt idx="15">
                  <c:v>2022 (N=1326)</c:v>
                </c:pt>
                <c:pt idx="16">
                  <c:v>2023 (N=1321)</c:v>
                </c:pt>
                <c:pt idx="17">
                  <c:v>2024 (N=1361)</c:v>
                </c:pt>
                <c:pt idx="18">
                  <c:v>2025 (N=1353)</c:v>
                </c:pt>
                <c:pt idx="19">
                  <c:v>2026-Jun (N=630)</c:v>
                </c:pt>
              </c:strCache>
            </c:str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17.100000000000001</c:v>
                </c:pt>
                <c:pt idx="1">
                  <c:v>15.6</c:v>
                </c:pt>
                <c:pt idx="2">
                  <c:v>15.2</c:v>
                </c:pt>
                <c:pt idx="3">
                  <c:v>14.9</c:v>
                </c:pt>
                <c:pt idx="4">
                  <c:v>15.4</c:v>
                </c:pt>
                <c:pt idx="5">
                  <c:v>19.399999999999999</c:v>
                </c:pt>
                <c:pt idx="6">
                  <c:v>17.600000000000001</c:v>
                </c:pt>
                <c:pt idx="7">
                  <c:v>21</c:v>
                </c:pt>
                <c:pt idx="8">
                  <c:v>19.899999999999999</c:v>
                </c:pt>
                <c:pt idx="9">
                  <c:v>20.6</c:v>
                </c:pt>
                <c:pt idx="10">
                  <c:v>19.899999999999999</c:v>
                </c:pt>
                <c:pt idx="11">
                  <c:v>18.600000000000001</c:v>
                </c:pt>
                <c:pt idx="12">
                  <c:v>16.3</c:v>
                </c:pt>
                <c:pt idx="13">
                  <c:v>23.9</c:v>
                </c:pt>
                <c:pt idx="14">
                  <c:v>27</c:v>
                </c:pt>
                <c:pt idx="15">
                  <c:v>28.4</c:v>
                </c:pt>
                <c:pt idx="16">
                  <c:v>26.8</c:v>
                </c:pt>
                <c:pt idx="17">
                  <c:v>29.5</c:v>
                </c:pt>
                <c:pt idx="18">
                  <c:v>31.1</c:v>
                </c:pt>
                <c:pt idx="19">
                  <c:v>38.5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3B-44F1-99F4-841CB503C71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Lower 95% CI</c:v>
                </c:pt>
              </c:strCache>
            </c:strRef>
          </c:tx>
          <c:spPr>
            <a:ln w="22225">
              <a:solidFill>
                <a:srgbClr val="CC99FF"/>
              </a:solidFill>
            </a:ln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 (N=2533)</c:v>
                </c:pt>
                <c:pt idx="1">
                  <c:v>2008 (N=1830)</c:v>
                </c:pt>
                <c:pt idx="2">
                  <c:v>2009 (N=1832)</c:v>
                </c:pt>
                <c:pt idx="3">
                  <c:v>2010 (N=2068)</c:v>
                </c:pt>
                <c:pt idx="4">
                  <c:v>2011 (N=1637)</c:v>
                </c:pt>
                <c:pt idx="5">
                  <c:v>2012 (N=1627)</c:v>
                </c:pt>
                <c:pt idx="6">
                  <c:v>2013 (N=1729)</c:v>
                </c:pt>
                <c:pt idx="7">
                  <c:v>2014 (N=1485)</c:v>
                </c:pt>
                <c:pt idx="8">
                  <c:v>2015 (N=1317)</c:v>
                </c:pt>
                <c:pt idx="9">
                  <c:v>2016 (N=1226)</c:v>
                </c:pt>
                <c:pt idx="10">
                  <c:v>2017 (N=1276)</c:v>
                </c:pt>
                <c:pt idx="11">
                  <c:v>2018 (N=1139)</c:v>
                </c:pt>
                <c:pt idx="12">
                  <c:v>2019 (N=984)</c:v>
                </c:pt>
                <c:pt idx="13">
                  <c:v>2020 (N=1163)</c:v>
                </c:pt>
                <c:pt idx="14">
                  <c:v>2021 (N=1334)</c:v>
                </c:pt>
                <c:pt idx="15">
                  <c:v>2022 (N=1326)</c:v>
                </c:pt>
                <c:pt idx="16">
                  <c:v>2023 (N=1321)</c:v>
                </c:pt>
                <c:pt idx="17">
                  <c:v>2024 (N=1361)</c:v>
                </c:pt>
                <c:pt idx="18">
                  <c:v>2025 (N=1353)</c:v>
                </c:pt>
                <c:pt idx="19">
                  <c:v>2026-Jun (N=630)</c:v>
                </c:pt>
              </c:strCache>
            </c:strRef>
          </c:cat>
          <c:val>
            <c:numRef>
              <c:f>Sheet1!$D$2:$D$21</c:f>
              <c:numCache>
                <c:formatCode>General</c:formatCode>
                <c:ptCount val="20"/>
                <c:pt idx="0">
                  <c:v>14.3</c:v>
                </c:pt>
                <c:pt idx="1">
                  <c:v>12.5</c:v>
                </c:pt>
                <c:pt idx="2">
                  <c:v>12</c:v>
                </c:pt>
                <c:pt idx="3">
                  <c:v>11.9</c:v>
                </c:pt>
                <c:pt idx="4">
                  <c:v>12.1</c:v>
                </c:pt>
                <c:pt idx="5">
                  <c:v>15.7</c:v>
                </c:pt>
                <c:pt idx="6">
                  <c:v>14.2</c:v>
                </c:pt>
                <c:pt idx="7">
                  <c:v>17</c:v>
                </c:pt>
                <c:pt idx="8">
                  <c:v>15.8</c:v>
                </c:pt>
                <c:pt idx="9">
                  <c:v>16.3</c:v>
                </c:pt>
                <c:pt idx="10">
                  <c:v>15.7</c:v>
                </c:pt>
                <c:pt idx="11">
                  <c:v>14.3</c:v>
                </c:pt>
                <c:pt idx="12">
                  <c:v>11.9</c:v>
                </c:pt>
                <c:pt idx="13">
                  <c:v>19.100000000000001</c:v>
                </c:pt>
                <c:pt idx="14">
                  <c:v>22.3</c:v>
                </c:pt>
                <c:pt idx="15">
                  <c:v>23.7</c:v>
                </c:pt>
                <c:pt idx="16">
                  <c:v>22.2</c:v>
                </c:pt>
                <c:pt idx="17">
                  <c:v>24.8</c:v>
                </c:pt>
                <c:pt idx="18">
                  <c:v>26.3</c:v>
                </c:pt>
                <c:pt idx="19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3B-44F1-99F4-841CB503C7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293504"/>
        <c:axId val="42303488"/>
      </c:lineChart>
      <c:catAx>
        <c:axId val="42293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400000"/>
          <a:lstStyle/>
          <a:p>
            <a:pPr>
              <a:defRPr sz="1200"/>
            </a:pPr>
            <a:endParaRPr lang="en-US"/>
          </a:p>
        </c:txPr>
        <c:crossAx val="42303488"/>
        <c:crosses val="autoZero"/>
        <c:auto val="1"/>
        <c:lblAlgn val="ctr"/>
        <c:lblOffset val="100"/>
        <c:noMultiLvlLbl val="0"/>
      </c:catAx>
      <c:valAx>
        <c:axId val="42303488"/>
        <c:scaling>
          <c:orientation val="minMax"/>
          <c:max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GB" sz="1400" b="0" dirty="0" err="1"/>
                  <a:t>Percent</a:t>
                </a:r>
                <a:endParaRPr lang="en-GB" sz="14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422935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751069310780599E-2"/>
          <c:y val="3.3826834200809862E-2"/>
          <c:w val="0.8521347331583552"/>
          <c:h val="0.7598440376114432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More harmful</c:v>
                </c:pt>
              </c:strCache>
            </c:strRef>
          </c:tx>
          <c:spPr>
            <a:ln w="22225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Sheet1!$A$3:$A$48</c:f>
              <c:strCache>
                <c:ptCount val="46"/>
                <c:pt idx="0">
                  <c:v>2015-Q1</c:v>
                </c:pt>
                <c:pt idx="1">
                  <c:v>2015-Q2</c:v>
                </c:pt>
                <c:pt idx="2">
                  <c:v>2015-Q3</c:v>
                </c:pt>
                <c:pt idx="3">
                  <c:v>2015-Q4</c:v>
                </c:pt>
                <c:pt idx="4">
                  <c:v>2016-Q1</c:v>
                </c:pt>
                <c:pt idx="5">
                  <c:v>2016-Q2</c:v>
                </c:pt>
                <c:pt idx="6">
                  <c:v>2016-Q3</c:v>
                </c:pt>
                <c:pt idx="7">
                  <c:v>2016-Q4</c:v>
                </c:pt>
                <c:pt idx="8">
                  <c:v>2017-Q1</c:v>
                </c:pt>
                <c:pt idx="9">
                  <c:v>2017-Q2</c:v>
                </c:pt>
                <c:pt idx="10">
                  <c:v>2017-Q3</c:v>
                </c:pt>
                <c:pt idx="11">
                  <c:v>2017-Q4</c:v>
                </c:pt>
                <c:pt idx="12">
                  <c:v>2018-Q1</c:v>
                </c:pt>
                <c:pt idx="13">
                  <c:v>2018-Q2</c:v>
                </c:pt>
                <c:pt idx="14">
                  <c:v>2018-Q3</c:v>
                </c:pt>
                <c:pt idx="15">
                  <c:v>2018-Q4</c:v>
                </c:pt>
                <c:pt idx="16">
                  <c:v>2019-Q1</c:v>
                </c:pt>
                <c:pt idx="17">
                  <c:v>2019-Q2</c:v>
                </c:pt>
                <c:pt idx="18">
                  <c:v>2019-Q3</c:v>
                </c:pt>
                <c:pt idx="19">
                  <c:v>2019-Q4</c:v>
                </c:pt>
                <c:pt idx="20">
                  <c:v>2020-Q1</c:v>
                </c:pt>
                <c:pt idx="21">
                  <c:v>2020-Q2</c:v>
                </c:pt>
                <c:pt idx="22">
                  <c:v>2020-Q3</c:v>
                </c:pt>
                <c:pt idx="23">
                  <c:v>2020-Q4</c:v>
                </c:pt>
                <c:pt idx="24">
                  <c:v>2021-Q1</c:v>
                </c:pt>
                <c:pt idx="25">
                  <c:v>2021-Q2</c:v>
                </c:pt>
                <c:pt idx="26">
                  <c:v>2021-Q3</c:v>
                </c:pt>
                <c:pt idx="27">
                  <c:v>2021-Q4</c:v>
                </c:pt>
                <c:pt idx="28">
                  <c:v>2022-Q1</c:v>
                </c:pt>
                <c:pt idx="29">
                  <c:v>2022-Q2</c:v>
                </c:pt>
                <c:pt idx="30">
                  <c:v>2022-Q3</c:v>
                </c:pt>
                <c:pt idx="31">
                  <c:v>2022-Q4</c:v>
                </c:pt>
                <c:pt idx="32">
                  <c:v>2023-Q1</c:v>
                </c:pt>
                <c:pt idx="33">
                  <c:v>2023-Q2</c:v>
                </c:pt>
                <c:pt idx="34">
                  <c:v>2023-Q3</c:v>
                </c:pt>
                <c:pt idx="35">
                  <c:v>2023-Q4</c:v>
                </c:pt>
                <c:pt idx="36">
                  <c:v>2024-Q1</c:v>
                </c:pt>
                <c:pt idx="37">
                  <c:v>2024-Q2</c:v>
                </c:pt>
                <c:pt idx="38">
                  <c:v>2024-Q3</c:v>
                </c:pt>
                <c:pt idx="39">
                  <c:v>2024-Q4</c:v>
                </c:pt>
                <c:pt idx="40">
                  <c:v>2025-Q1</c:v>
                </c:pt>
                <c:pt idx="41">
                  <c:v>2025-Q2</c:v>
                </c:pt>
                <c:pt idx="42">
                  <c:v>2025-Q3</c:v>
                </c:pt>
                <c:pt idx="43">
                  <c:v>2025-Q4</c:v>
                </c:pt>
                <c:pt idx="44">
                  <c:v>2026-Q1</c:v>
                </c:pt>
                <c:pt idx="45">
                  <c:v>2026-Q2</c:v>
                </c:pt>
              </c:strCache>
            </c:strRef>
          </c:cat>
          <c:val>
            <c:numRef>
              <c:f>Sheet1!$B$3:$B$48</c:f>
              <c:numCache>
                <c:formatCode>General</c:formatCode>
                <c:ptCount val="46"/>
                <c:pt idx="0">
                  <c:v>11</c:v>
                </c:pt>
                <c:pt idx="1">
                  <c:v>13.7</c:v>
                </c:pt>
                <c:pt idx="2">
                  <c:v>11.2</c:v>
                </c:pt>
                <c:pt idx="3">
                  <c:v>11.5</c:v>
                </c:pt>
                <c:pt idx="4">
                  <c:v>14.6</c:v>
                </c:pt>
                <c:pt idx="5">
                  <c:v>11.7</c:v>
                </c:pt>
                <c:pt idx="6">
                  <c:v>10.8</c:v>
                </c:pt>
                <c:pt idx="7">
                  <c:v>10.5</c:v>
                </c:pt>
                <c:pt idx="8">
                  <c:v>13.8</c:v>
                </c:pt>
                <c:pt idx="9">
                  <c:v>14.1</c:v>
                </c:pt>
                <c:pt idx="10">
                  <c:v>14</c:v>
                </c:pt>
                <c:pt idx="11">
                  <c:v>13.6</c:v>
                </c:pt>
                <c:pt idx="12">
                  <c:v>12.9</c:v>
                </c:pt>
                <c:pt idx="13">
                  <c:v>15.6</c:v>
                </c:pt>
                <c:pt idx="14">
                  <c:v>13.4</c:v>
                </c:pt>
                <c:pt idx="15">
                  <c:v>15.4</c:v>
                </c:pt>
                <c:pt idx="16">
                  <c:v>14.9</c:v>
                </c:pt>
                <c:pt idx="17">
                  <c:v>12.8</c:v>
                </c:pt>
                <c:pt idx="18">
                  <c:v>16.2</c:v>
                </c:pt>
                <c:pt idx="19">
                  <c:v>22.4</c:v>
                </c:pt>
                <c:pt idx="20">
                  <c:v>20.100000000000001</c:v>
                </c:pt>
                <c:pt idx="21">
                  <c:v>15.4</c:v>
                </c:pt>
                <c:pt idx="22">
                  <c:v>17.600000000000001</c:v>
                </c:pt>
                <c:pt idx="23">
                  <c:v>16.3</c:v>
                </c:pt>
                <c:pt idx="24">
                  <c:v>12.1</c:v>
                </c:pt>
                <c:pt idx="25">
                  <c:v>16.3</c:v>
                </c:pt>
                <c:pt idx="26">
                  <c:v>14</c:v>
                </c:pt>
                <c:pt idx="27">
                  <c:v>14.7</c:v>
                </c:pt>
                <c:pt idx="28">
                  <c:v>19.2</c:v>
                </c:pt>
                <c:pt idx="29">
                  <c:v>21.2</c:v>
                </c:pt>
                <c:pt idx="30">
                  <c:v>20.3</c:v>
                </c:pt>
                <c:pt idx="31">
                  <c:v>23.4</c:v>
                </c:pt>
                <c:pt idx="32">
                  <c:v>24.3</c:v>
                </c:pt>
                <c:pt idx="33">
                  <c:v>29.3</c:v>
                </c:pt>
                <c:pt idx="34">
                  <c:v>31.7</c:v>
                </c:pt>
                <c:pt idx="35">
                  <c:v>33.6</c:v>
                </c:pt>
                <c:pt idx="36">
                  <c:v>28.2</c:v>
                </c:pt>
                <c:pt idx="37">
                  <c:v>34.5</c:v>
                </c:pt>
                <c:pt idx="38">
                  <c:v>34.9</c:v>
                </c:pt>
                <c:pt idx="39">
                  <c:v>34.299999999999997</c:v>
                </c:pt>
                <c:pt idx="40">
                  <c:v>31</c:v>
                </c:pt>
                <c:pt idx="41">
                  <c:v>37.9</c:v>
                </c:pt>
                <c:pt idx="42">
                  <c:v>36.5</c:v>
                </c:pt>
                <c:pt idx="43">
                  <c:v>36.9</c:v>
                </c:pt>
                <c:pt idx="44">
                  <c:v>43.3</c:v>
                </c:pt>
                <c:pt idx="45">
                  <c:v>38.799999999999997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DE-4C77-8DC6-7D868ED265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Equally harmful</c:v>
                </c:pt>
              </c:strCache>
            </c:strRef>
          </c:tx>
          <c:spPr>
            <a:ln w="22225">
              <a:solidFill>
                <a:srgbClr val="FF6600"/>
              </a:solidFill>
              <a:prstDash val="solid"/>
            </a:ln>
          </c:spPr>
          <c:marker>
            <c:symbol val="none"/>
          </c:marker>
          <c:cat>
            <c:strRef>
              <c:f>Sheet1!$A$3:$A$48</c:f>
              <c:strCache>
                <c:ptCount val="46"/>
                <c:pt idx="0">
                  <c:v>2015-Q1</c:v>
                </c:pt>
                <c:pt idx="1">
                  <c:v>2015-Q2</c:v>
                </c:pt>
                <c:pt idx="2">
                  <c:v>2015-Q3</c:v>
                </c:pt>
                <c:pt idx="3">
                  <c:v>2015-Q4</c:v>
                </c:pt>
                <c:pt idx="4">
                  <c:v>2016-Q1</c:v>
                </c:pt>
                <c:pt idx="5">
                  <c:v>2016-Q2</c:v>
                </c:pt>
                <c:pt idx="6">
                  <c:v>2016-Q3</c:v>
                </c:pt>
                <c:pt idx="7">
                  <c:v>2016-Q4</c:v>
                </c:pt>
                <c:pt idx="8">
                  <c:v>2017-Q1</c:v>
                </c:pt>
                <c:pt idx="9">
                  <c:v>2017-Q2</c:v>
                </c:pt>
                <c:pt idx="10">
                  <c:v>2017-Q3</c:v>
                </c:pt>
                <c:pt idx="11">
                  <c:v>2017-Q4</c:v>
                </c:pt>
                <c:pt idx="12">
                  <c:v>2018-Q1</c:v>
                </c:pt>
                <c:pt idx="13">
                  <c:v>2018-Q2</c:v>
                </c:pt>
                <c:pt idx="14">
                  <c:v>2018-Q3</c:v>
                </c:pt>
                <c:pt idx="15">
                  <c:v>2018-Q4</c:v>
                </c:pt>
                <c:pt idx="16">
                  <c:v>2019-Q1</c:v>
                </c:pt>
                <c:pt idx="17">
                  <c:v>2019-Q2</c:v>
                </c:pt>
                <c:pt idx="18">
                  <c:v>2019-Q3</c:v>
                </c:pt>
                <c:pt idx="19">
                  <c:v>2019-Q4</c:v>
                </c:pt>
                <c:pt idx="20">
                  <c:v>2020-Q1</c:v>
                </c:pt>
                <c:pt idx="21">
                  <c:v>2020-Q2</c:v>
                </c:pt>
                <c:pt idx="22">
                  <c:v>2020-Q3</c:v>
                </c:pt>
                <c:pt idx="23">
                  <c:v>2020-Q4</c:v>
                </c:pt>
                <c:pt idx="24">
                  <c:v>2021-Q1</c:v>
                </c:pt>
                <c:pt idx="25">
                  <c:v>2021-Q2</c:v>
                </c:pt>
                <c:pt idx="26">
                  <c:v>2021-Q3</c:v>
                </c:pt>
                <c:pt idx="27">
                  <c:v>2021-Q4</c:v>
                </c:pt>
                <c:pt idx="28">
                  <c:v>2022-Q1</c:v>
                </c:pt>
                <c:pt idx="29">
                  <c:v>2022-Q2</c:v>
                </c:pt>
                <c:pt idx="30">
                  <c:v>2022-Q3</c:v>
                </c:pt>
                <c:pt idx="31">
                  <c:v>2022-Q4</c:v>
                </c:pt>
                <c:pt idx="32">
                  <c:v>2023-Q1</c:v>
                </c:pt>
                <c:pt idx="33">
                  <c:v>2023-Q2</c:v>
                </c:pt>
                <c:pt idx="34">
                  <c:v>2023-Q3</c:v>
                </c:pt>
                <c:pt idx="35">
                  <c:v>2023-Q4</c:v>
                </c:pt>
                <c:pt idx="36">
                  <c:v>2024-Q1</c:v>
                </c:pt>
                <c:pt idx="37">
                  <c:v>2024-Q2</c:v>
                </c:pt>
                <c:pt idx="38">
                  <c:v>2024-Q3</c:v>
                </c:pt>
                <c:pt idx="39">
                  <c:v>2024-Q4</c:v>
                </c:pt>
                <c:pt idx="40">
                  <c:v>2025-Q1</c:v>
                </c:pt>
                <c:pt idx="41">
                  <c:v>2025-Q2</c:v>
                </c:pt>
                <c:pt idx="42">
                  <c:v>2025-Q3</c:v>
                </c:pt>
                <c:pt idx="43">
                  <c:v>2025-Q4</c:v>
                </c:pt>
                <c:pt idx="44">
                  <c:v>2026-Q1</c:v>
                </c:pt>
                <c:pt idx="45">
                  <c:v>2026-Q2</c:v>
                </c:pt>
              </c:strCache>
            </c:strRef>
          </c:cat>
          <c:val>
            <c:numRef>
              <c:f>Sheet1!$C$3:$C$48</c:f>
              <c:numCache>
                <c:formatCode>General</c:formatCode>
                <c:ptCount val="46"/>
                <c:pt idx="0">
                  <c:v>32.700000000000003</c:v>
                </c:pt>
                <c:pt idx="1">
                  <c:v>35.200000000000003</c:v>
                </c:pt>
                <c:pt idx="2">
                  <c:v>38</c:v>
                </c:pt>
                <c:pt idx="3">
                  <c:v>38.299999999999997</c:v>
                </c:pt>
                <c:pt idx="4">
                  <c:v>37</c:v>
                </c:pt>
                <c:pt idx="5">
                  <c:v>38.1</c:v>
                </c:pt>
                <c:pt idx="6">
                  <c:v>36.700000000000003</c:v>
                </c:pt>
                <c:pt idx="7">
                  <c:v>42.9</c:v>
                </c:pt>
                <c:pt idx="8">
                  <c:v>44.6</c:v>
                </c:pt>
                <c:pt idx="9">
                  <c:v>40.299999999999997</c:v>
                </c:pt>
                <c:pt idx="10">
                  <c:v>44.6</c:v>
                </c:pt>
                <c:pt idx="11">
                  <c:v>44.3</c:v>
                </c:pt>
                <c:pt idx="12">
                  <c:v>44.4</c:v>
                </c:pt>
                <c:pt idx="13">
                  <c:v>41.2</c:v>
                </c:pt>
                <c:pt idx="14">
                  <c:v>49.3</c:v>
                </c:pt>
                <c:pt idx="15">
                  <c:v>42.2</c:v>
                </c:pt>
                <c:pt idx="16">
                  <c:v>41.7</c:v>
                </c:pt>
                <c:pt idx="17">
                  <c:v>44.7</c:v>
                </c:pt>
                <c:pt idx="18">
                  <c:v>41.8</c:v>
                </c:pt>
                <c:pt idx="19">
                  <c:v>46.8</c:v>
                </c:pt>
                <c:pt idx="20">
                  <c:v>52.5</c:v>
                </c:pt>
                <c:pt idx="21">
                  <c:v>41.6</c:v>
                </c:pt>
                <c:pt idx="22">
                  <c:v>33.6</c:v>
                </c:pt>
                <c:pt idx="23">
                  <c:v>35.5</c:v>
                </c:pt>
                <c:pt idx="24">
                  <c:v>36.6</c:v>
                </c:pt>
                <c:pt idx="25">
                  <c:v>29.8</c:v>
                </c:pt>
                <c:pt idx="26">
                  <c:v>32.9</c:v>
                </c:pt>
                <c:pt idx="27">
                  <c:v>34.4</c:v>
                </c:pt>
                <c:pt idx="28">
                  <c:v>30.9</c:v>
                </c:pt>
                <c:pt idx="29">
                  <c:v>33.700000000000003</c:v>
                </c:pt>
                <c:pt idx="30">
                  <c:v>31.4</c:v>
                </c:pt>
                <c:pt idx="31">
                  <c:v>33.5</c:v>
                </c:pt>
                <c:pt idx="32">
                  <c:v>34.5</c:v>
                </c:pt>
                <c:pt idx="33">
                  <c:v>34.4</c:v>
                </c:pt>
                <c:pt idx="34">
                  <c:v>36.6</c:v>
                </c:pt>
                <c:pt idx="35">
                  <c:v>34.200000000000003</c:v>
                </c:pt>
                <c:pt idx="36">
                  <c:v>37.1</c:v>
                </c:pt>
                <c:pt idx="37">
                  <c:v>37.700000000000003</c:v>
                </c:pt>
                <c:pt idx="38">
                  <c:v>33</c:v>
                </c:pt>
                <c:pt idx="39">
                  <c:v>36.700000000000003</c:v>
                </c:pt>
                <c:pt idx="40">
                  <c:v>39.200000000000003</c:v>
                </c:pt>
                <c:pt idx="41">
                  <c:v>35</c:v>
                </c:pt>
                <c:pt idx="42">
                  <c:v>36.5</c:v>
                </c:pt>
                <c:pt idx="43">
                  <c:v>42.3</c:v>
                </c:pt>
                <c:pt idx="44">
                  <c:v>34.9</c:v>
                </c:pt>
                <c:pt idx="45">
                  <c:v>37.6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DE-4C77-8DC6-7D868ED2656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Less harmful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Sheet1!$A$3:$A$48</c:f>
              <c:strCache>
                <c:ptCount val="46"/>
                <c:pt idx="0">
                  <c:v>2015-Q1</c:v>
                </c:pt>
                <c:pt idx="1">
                  <c:v>2015-Q2</c:v>
                </c:pt>
                <c:pt idx="2">
                  <c:v>2015-Q3</c:v>
                </c:pt>
                <c:pt idx="3">
                  <c:v>2015-Q4</c:v>
                </c:pt>
                <c:pt idx="4">
                  <c:v>2016-Q1</c:v>
                </c:pt>
                <c:pt idx="5">
                  <c:v>2016-Q2</c:v>
                </c:pt>
                <c:pt idx="6">
                  <c:v>2016-Q3</c:v>
                </c:pt>
                <c:pt idx="7">
                  <c:v>2016-Q4</c:v>
                </c:pt>
                <c:pt idx="8">
                  <c:v>2017-Q1</c:v>
                </c:pt>
                <c:pt idx="9">
                  <c:v>2017-Q2</c:v>
                </c:pt>
                <c:pt idx="10">
                  <c:v>2017-Q3</c:v>
                </c:pt>
                <c:pt idx="11">
                  <c:v>2017-Q4</c:v>
                </c:pt>
                <c:pt idx="12">
                  <c:v>2018-Q1</c:v>
                </c:pt>
                <c:pt idx="13">
                  <c:v>2018-Q2</c:v>
                </c:pt>
                <c:pt idx="14">
                  <c:v>2018-Q3</c:v>
                </c:pt>
                <c:pt idx="15">
                  <c:v>2018-Q4</c:v>
                </c:pt>
                <c:pt idx="16">
                  <c:v>2019-Q1</c:v>
                </c:pt>
                <c:pt idx="17">
                  <c:v>2019-Q2</c:v>
                </c:pt>
                <c:pt idx="18">
                  <c:v>2019-Q3</c:v>
                </c:pt>
                <c:pt idx="19">
                  <c:v>2019-Q4</c:v>
                </c:pt>
                <c:pt idx="20">
                  <c:v>2020-Q1</c:v>
                </c:pt>
                <c:pt idx="21">
                  <c:v>2020-Q2</c:v>
                </c:pt>
                <c:pt idx="22">
                  <c:v>2020-Q3</c:v>
                </c:pt>
                <c:pt idx="23">
                  <c:v>2020-Q4</c:v>
                </c:pt>
                <c:pt idx="24">
                  <c:v>2021-Q1</c:v>
                </c:pt>
                <c:pt idx="25">
                  <c:v>2021-Q2</c:v>
                </c:pt>
                <c:pt idx="26">
                  <c:v>2021-Q3</c:v>
                </c:pt>
                <c:pt idx="27">
                  <c:v>2021-Q4</c:v>
                </c:pt>
                <c:pt idx="28">
                  <c:v>2022-Q1</c:v>
                </c:pt>
                <c:pt idx="29">
                  <c:v>2022-Q2</c:v>
                </c:pt>
                <c:pt idx="30">
                  <c:v>2022-Q3</c:v>
                </c:pt>
                <c:pt idx="31">
                  <c:v>2022-Q4</c:v>
                </c:pt>
                <c:pt idx="32">
                  <c:v>2023-Q1</c:v>
                </c:pt>
                <c:pt idx="33">
                  <c:v>2023-Q2</c:v>
                </c:pt>
                <c:pt idx="34">
                  <c:v>2023-Q3</c:v>
                </c:pt>
                <c:pt idx="35">
                  <c:v>2023-Q4</c:v>
                </c:pt>
                <c:pt idx="36">
                  <c:v>2024-Q1</c:v>
                </c:pt>
                <c:pt idx="37">
                  <c:v>2024-Q2</c:v>
                </c:pt>
                <c:pt idx="38">
                  <c:v>2024-Q3</c:v>
                </c:pt>
                <c:pt idx="39">
                  <c:v>2024-Q4</c:v>
                </c:pt>
                <c:pt idx="40">
                  <c:v>2025-Q1</c:v>
                </c:pt>
                <c:pt idx="41">
                  <c:v>2025-Q2</c:v>
                </c:pt>
                <c:pt idx="42">
                  <c:v>2025-Q3</c:v>
                </c:pt>
                <c:pt idx="43">
                  <c:v>2025-Q4</c:v>
                </c:pt>
                <c:pt idx="44">
                  <c:v>2026-Q1</c:v>
                </c:pt>
                <c:pt idx="45">
                  <c:v>2026-Q2</c:v>
                </c:pt>
              </c:strCache>
            </c:strRef>
          </c:cat>
          <c:val>
            <c:numRef>
              <c:f>Sheet1!$D$3:$D$48</c:f>
              <c:numCache>
                <c:formatCode>General</c:formatCode>
                <c:ptCount val="46"/>
                <c:pt idx="0">
                  <c:v>39.5</c:v>
                </c:pt>
                <c:pt idx="1">
                  <c:v>34.700000000000003</c:v>
                </c:pt>
                <c:pt idx="2">
                  <c:v>38</c:v>
                </c:pt>
                <c:pt idx="3">
                  <c:v>35.799999999999997</c:v>
                </c:pt>
                <c:pt idx="4">
                  <c:v>31.6</c:v>
                </c:pt>
                <c:pt idx="5">
                  <c:v>36.200000000000003</c:v>
                </c:pt>
                <c:pt idx="6">
                  <c:v>37.6</c:v>
                </c:pt>
                <c:pt idx="7">
                  <c:v>30.3</c:v>
                </c:pt>
                <c:pt idx="8">
                  <c:v>29.8</c:v>
                </c:pt>
                <c:pt idx="9">
                  <c:v>29.3</c:v>
                </c:pt>
                <c:pt idx="10">
                  <c:v>32.1</c:v>
                </c:pt>
                <c:pt idx="11">
                  <c:v>31.3</c:v>
                </c:pt>
                <c:pt idx="12">
                  <c:v>31.6</c:v>
                </c:pt>
                <c:pt idx="13">
                  <c:v>32.5</c:v>
                </c:pt>
                <c:pt idx="14">
                  <c:v>25.7</c:v>
                </c:pt>
                <c:pt idx="15">
                  <c:v>30.5</c:v>
                </c:pt>
                <c:pt idx="16">
                  <c:v>30.5</c:v>
                </c:pt>
                <c:pt idx="17">
                  <c:v>31.9</c:v>
                </c:pt>
                <c:pt idx="18">
                  <c:v>30.4</c:v>
                </c:pt>
                <c:pt idx="19">
                  <c:v>23.1</c:v>
                </c:pt>
                <c:pt idx="20">
                  <c:v>20.9</c:v>
                </c:pt>
                <c:pt idx="21">
                  <c:v>22.5</c:v>
                </c:pt>
                <c:pt idx="22">
                  <c:v>26</c:v>
                </c:pt>
                <c:pt idx="23">
                  <c:v>22.6</c:v>
                </c:pt>
                <c:pt idx="24">
                  <c:v>27.9</c:v>
                </c:pt>
                <c:pt idx="25">
                  <c:v>27.8</c:v>
                </c:pt>
                <c:pt idx="26">
                  <c:v>27.1</c:v>
                </c:pt>
                <c:pt idx="27">
                  <c:v>26.2</c:v>
                </c:pt>
                <c:pt idx="28">
                  <c:v>28.1</c:v>
                </c:pt>
                <c:pt idx="29">
                  <c:v>22.4</c:v>
                </c:pt>
                <c:pt idx="30">
                  <c:v>23.6</c:v>
                </c:pt>
                <c:pt idx="31">
                  <c:v>19.399999999999999</c:v>
                </c:pt>
                <c:pt idx="32">
                  <c:v>20.399999999999999</c:v>
                </c:pt>
                <c:pt idx="33">
                  <c:v>15.8</c:v>
                </c:pt>
                <c:pt idx="34">
                  <c:v>15.4</c:v>
                </c:pt>
                <c:pt idx="35">
                  <c:v>10</c:v>
                </c:pt>
                <c:pt idx="36">
                  <c:v>16</c:v>
                </c:pt>
                <c:pt idx="37">
                  <c:v>14.6</c:v>
                </c:pt>
                <c:pt idx="38">
                  <c:v>13</c:v>
                </c:pt>
                <c:pt idx="39">
                  <c:v>13.4</c:v>
                </c:pt>
                <c:pt idx="40">
                  <c:v>15.8</c:v>
                </c:pt>
                <c:pt idx="41">
                  <c:v>12.2</c:v>
                </c:pt>
                <c:pt idx="42">
                  <c:v>10.8</c:v>
                </c:pt>
                <c:pt idx="43">
                  <c:v>8.6</c:v>
                </c:pt>
                <c:pt idx="44">
                  <c:v>10.199999999999999</c:v>
                </c:pt>
                <c:pt idx="45">
                  <c:v>8.6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DE-4C77-8DC6-7D868ED2656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>
              <a:solidFill>
                <a:srgbClr val="002B82"/>
              </a:solidFill>
            </a:ln>
          </c:spPr>
          <c:marker>
            <c:symbol val="none"/>
          </c:marker>
          <c:cat>
            <c:strRef>
              <c:f>Sheet1!$A$3:$A$48</c:f>
              <c:strCache>
                <c:ptCount val="46"/>
                <c:pt idx="0">
                  <c:v>2015-Q1</c:v>
                </c:pt>
                <c:pt idx="1">
                  <c:v>2015-Q2</c:v>
                </c:pt>
                <c:pt idx="2">
                  <c:v>2015-Q3</c:v>
                </c:pt>
                <c:pt idx="3">
                  <c:v>2015-Q4</c:v>
                </c:pt>
                <c:pt idx="4">
                  <c:v>2016-Q1</c:v>
                </c:pt>
                <c:pt idx="5">
                  <c:v>2016-Q2</c:v>
                </c:pt>
                <c:pt idx="6">
                  <c:v>2016-Q3</c:v>
                </c:pt>
                <c:pt idx="7">
                  <c:v>2016-Q4</c:v>
                </c:pt>
                <c:pt idx="8">
                  <c:v>2017-Q1</c:v>
                </c:pt>
                <c:pt idx="9">
                  <c:v>2017-Q2</c:v>
                </c:pt>
                <c:pt idx="10">
                  <c:v>2017-Q3</c:v>
                </c:pt>
                <c:pt idx="11">
                  <c:v>2017-Q4</c:v>
                </c:pt>
                <c:pt idx="12">
                  <c:v>2018-Q1</c:v>
                </c:pt>
                <c:pt idx="13">
                  <c:v>2018-Q2</c:v>
                </c:pt>
                <c:pt idx="14">
                  <c:v>2018-Q3</c:v>
                </c:pt>
                <c:pt idx="15">
                  <c:v>2018-Q4</c:v>
                </c:pt>
                <c:pt idx="16">
                  <c:v>2019-Q1</c:v>
                </c:pt>
                <c:pt idx="17">
                  <c:v>2019-Q2</c:v>
                </c:pt>
                <c:pt idx="18">
                  <c:v>2019-Q3</c:v>
                </c:pt>
                <c:pt idx="19">
                  <c:v>2019-Q4</c:v>
                </c:pt>
                <c:pt idx="20">
                  <c:v>2020-Q1</c:v>
                </c:pt>
                <c:pt idx="21">
                  <c:v>2020-Q2</c:v>
                </c:pt>
                <c:pt idx="22">
                  <c:v>2020-Q3</c:v>
                </c:pt>
                <c:pt idx="23">
                  <c:v>2020-Q4</c:v>
                </c:pt>
                <c:pt idx="24">
                  <c:v>2021-Q1</c:v>
                </c:pt>
                <c:pt idx="25">
                  <c:v>2021-Q2</c:v>
                </c:pt>
                <c:pt idx="26">
                  <c:v>2021-Q3</c:v>
                </c:pt>
                <c:pt idx="27">
                  <c:v>2021-Q4</c:v>
                </c:pt>
                <c:pt idx="28">
                  <c:v>2022-Q1</c:v>
                </c:pt>
                <c:pt idx="29">
                  <c:v>2022-Q2</c:v>
                </c:pt>
                <c:pt idx="30">
                  <c:v>2022-Q3</c:v>
                </c:pt>
                <c:pt idx="31">
                  <c:v>2022-Q4</c:v>
                </c:pt>
                <c:pt idx="32">
                  <c:v>2023-Q1</c:v>
                </c:pt>
                <c:pt idx="33">
                  <c:v>2023-Q2</c:v>
                </c:pt>
                <c:pt idx="34">
                  <c:v>2023-Q3</c:v>
                </c:pt>
                <c:pt idx="35">
                  <c:v>2023-Q4</c:v>
                </c:pt>
                <c:pt idx="36">
                  <c:v>2024-Q1</c:v>
                </c:pt>
                <c:pt idx="37">
                  <c:v>2024-Q2</c:v>
                </c:pt>
                <c:pt idx="38">
                  <c:v>2024-Q3</c:v>
                </c:pt>
                <c:pt idx="39">
                  <c:v>2024-Q4</c:v>
                </c:pt>
                <c:pt idx="40">
                  <c:v>2025-Q1</c:v>
                </c:pt>
                <c:pt idx="41">
                  <c:v>2025-Q2</c:v>
                </c:pt>
                <c:pt idx="42">
                  <c:v>2025-Q3</c:v>
                </c:pt>
                <c:pt idx="43">
                  <c:v>2025-Q4</c:v>
                </c:pt>
                <c:pt idx="44">
                  <c:v>2026-Q1</c:v>
                </c:pt>
                <c:pt idx="45">
                  <c:v>2026-Q2</c:v>
                </c:pt>
              </c:strCache>
            </c:strRef>
          </c:cat>
          <c:val>
            <c:numRef>
              <c:f>Sheet1!$E$3:$E$48</c:f>
              <c:numCache>
                <c:formatCode>General</c:formatCode>
                <c:ptCount val="46"/>
                <c:pt idx="0">
                  <c:v>16.7</c:v>
                </c:pt>
                <c:pt idx="1">
                  <c:v>16.399999999999999</c:v>
                </c:pt>
                <c:pt idx="2">
                  <c:v>12.8</c:v>
                </c:pt>
                <c:pt idx="3">
                  <c:v>14.5</c:v>
                </c:pt>
                <c:pt idx="4">
                  <c:v>16.8</c:v>
                </c:pt>
                <c:pt idx="5">
                  <c:v>14</c:v>
                </c:pt>
                <c:pt idx="6">
                  <c:v>14.8</c:v>
                </c:pt>
                <c:pt idx="7">
                  <c:v>16.3</c:v>
                </c:pt>
                <c:pt idx="8">
                  <c:v>11.8</c:v>
                </c:pt>
                <c:pt idx="9">
                  <c:v>16.2</c:v>
                </c:pt>
                <c:pt idx="10">
                  <c:v>9.3000000000000007</c:v>
                </c:pt>
                <c:pt idx="11">
                  <c:v>10.8</c:v>
                </c:pt>
                <c:pt idx="12">
                  <c:v>11.1</c:v>
                </c:pt>
                <c:pt idx="13">
                  <c:v>10.8</c:v>
                </c:pt>
                <c:pt idx="14">
                  <c:v>11.5</c:v>
                </c:pt>
                <c:pt idx="15">
                  <c:v>11.9</c:v>
                </c:pt>
                <c:pt idx="16">
                  <c:v>12.9</c:v>
                </c:pt>
                <c:pt idx="17">
                  <c:v>10.6</c:v>
                </c:pt>
                <c:pt idx="18">
                  <c:v>11.5</c:v>
                </c:pt>
                <c:pt idx="19">
                  <c:v>7.6</c:v>
                </c:pt>
                <c:pt idx="20">
                  <c:v>6.5</c:v>
                </c:pt>
                <c:pt idx="21">
                  <c:v>20.6</c:v>
                </c:pt>
                <c:pt idx="22">
                  <c:v>22.8</c:v>
                </c:pt>
                <c:pt idx="23">
                  <c:v>25.6</c:v>
                </c:pt>
                <c:pt idx="24">
                  <c:v>23.4</c:v>
                </c:pt>
                <c:pt idx="25">
                  <c:v>26.1</c:v>
                </c:pt>
                <c:pt idx="26">
                  <c:v>25.9</c:v>
                </c:pt>
                <c:pt idx="27">
                  <c:v>24.8</c:v>
                </c:pt>
                <c:pt idx="28">
                  <c:v>21.7</c:v>
                </c:pt>
                <c:pt idx="29">
                  <c:v>22.8</c:v>
                </c:pt>
                <c:pt idx="30">
                  <c:v>24.7</c:v>
                </c:pt>
                <c:pt idx="31">
                  <c:v>23.8</c:v>
                </c:pt>
                <c:pt idx="32">
                  <c:v>20.8</c:v>
                </c:pt>
                <c:pt idx="33">
                  <c:v>20.6</c:v>
                </c:pt>
                <c:pt idx="34">
                  <c:v>16.2</c:v>
                </c:pt>
                <c:pt idx="35">
                  <c:v>22.2</c:v>
                </c:pt>
                <c:pt idx="36">
                  <c:v>18.600000000000001</c:v>
                </c:pt>
                <c:pt idx="37">
                  <c:v>13.2</c:v>
                </c:pt>
                <c:pt idx="38">
                  <c:v>19.2</c:v>
                </c:pt>
                <c:pt idx="39">
                  <c:v>15.6</c:v>
                </c:pt>
                <c:pt idx="40">
                  <c:v>14.1</c:v>
                </c:pt>
                <c:pt idx="41">
                  <c:v>14.9</c:v>
                </c:pt>
                <c:pt idx="42">
                  <c:v>16.2</c:v>
                </c:pt>
                <c:pt idx="43">
                  <c:v>12.3</c:v>
                </c:pt>
                <c:pt idx="44">
                  <c:v>11.6</c:v>
                </c:pt>
                <c:pt idx="45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13-4CEB-8D10-2644F5B2F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0285024"/>
        <c:axId val="340281888"/>
      </c:lineChart>
      <c:dateAx>
        <c:axId val="340285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40281888"/>
        <c:crosses val="autoZero"/>
        <c:auto val="0"/>
        <c:lblOffset val="100"/>
        <c:baseTimeUnit val="months"/>
      </c:dateAx>
      <c:valAx>
        <c:axId val="340281888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 b="0"/>
                </a:pPr>
                <a:r>
                  <a:rPr lang="en-GB" sz="1400" b="0" dirty="0"/>
                  <a:t>Percent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402850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192220764071157"/>
          <c:y val="7.8568914505045662E-2"/>
          <c:w val="0.25104075532225134"/>
          <c:h val="0.29444960111251461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989122443679248"/>
          <c:y val="6.2848918447265686E-2"/>
          <c:w val="0.81883168734626477"/>
          <c:h val="0.75792886508351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Any vape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Sheet1!$A$2:$A$62</c:f>
              <c:strCache>
                <c:ptCount val="61"/>
                <c:pt idx="0">
                  <c:v>2011-Q2</c:v>
                </c:pt>
                <c:pt idx="1">
                  <c:v>2011-Q3</c:v>
                </c:pt>
                <c:pt idx="2">
                  <c:v>2011-Q4</c:v>
                </c:pt>
                <c:pt idx="3">
                  <c:v>2012-Q1</c:v>
                </c:pt>
                <c:pt idx="4">
                  <c:v>2012-Q2</c:v>
                </c:pt>
                <c:pt idx="5">
                  <c:v>2012-Q3</c:v>
                </c:pt>
                <c:pt idx="6">
                  <c:v>2012-Q4</c:v>
                </c:pt>
                <c:pt idx="7">
                  <c:v>2013-Q1</c:v>
                </c:pt>
                <c:pt idx="8">
                  <c:v>2013-Q2</c:v>
                </c:pt>
                <c:pt idx="9">
                  <c:v>2013-Q3</c:v>
                </c:pt>
                <c:pt idx="10">
                  <c:v>2013-Q4</c:v>
                </c:pt>
                <c:pt idx="11">
                  <c:v>2014-Q1</c:v>
                </c:pt>
                <c:pt idx="12">
                  <c:v>2014-Q2</c:v>
                </c:pt>
                <c:pt idx="13">
                  <c:v>2014-Q3</c:v>
                </c:pt>
                <c:pt idx="14">
                  <c:v>2014-Q4</c:v>
                </c:pt>
                <c:pt idx="15">
                  <c:v>2015-Q1</c:v>
                </c:pt>
                <c:pt idx="16">
                  <c:v>2015-Q2</c:v>
                </c:pt>
                <c:pt idx="17">
                  <c:v>2015-Q3</c:v>
                </c:pt>
                <c:pt idx="18">
                  <c:v>2015-Q4</c:v>
                </c:pt>
                <c:pt idx="19">
                  <c:v>2016-Q1</c:v>
                </c:pt>
                <c:pt idx="20">
                  <c:v>2016-Q2</c:v>
                </c:pt>
                <c:pt idx="21">
                  <c:v>2016-Q3</c:v>
                </c:pt>
                <c:pt idx="22">
                  <c:v>2016-Q4</c:v>
                </c:pt>
                <c:pt idx="23">
                  <c:v>2017-Q1</c:v>
                </c:pt>
                <c:pt idx="24">
                  <c:v>2017-Q2</c:v>
                </c:pt>
                <c:pt idx="25">
                  <c:v>2017-Q3</c:v>
                </c:pt>
                <c:pt idx="26">
                  <c:v>2017-Q4</c:v>
                </c:pt>
                <c:pt idx="27">
                  <c:v>2018-Q1</c:v>
                </c:pt>
                <c:pt idx="28">
                  <c:v>2018-Q2</c:v>
                </c:pt>
                <c:pt idx="29">
                  <c:v>2018-Q3</c:v>
                </c:pt>
                <c:pt idx="30">
                  <c:v>2018-Q4</c:v>
                </c:pt>
                <c:pt idx="31">
                  <c:v>2019-Q1</c:v>
                </c:pt>
                <c:pt idx="32">
                  <c:v>2019-Q2</c:v>
                </c:pt>
                <c:pt idx="33">
                  <c:v>2019-Q3</c:v>
                </c:pt>
                <c:pt idx="34">
                  <c:v>2019-Q4</c:v>
                </c:pt>
                <c:pt idx="35">
                  <c:v>2020-Q1</c:v>
                </c:pt>
                <c:pt idx="36">
                  <c:v>2020-Q2</c:v>
                </c:pt>
                <c:pt idx="37">
                  <c:v>2020-Q3</c:v>
                </c:pt>
                <c:pt idx="38">
                  <c:v>2020-Q4</c:v>
                </c:pt>
                <c:pt idx="39">
                  <c:v>2021-Q1</c:v>
                </c:pt>
                <c:pt idx="40">
                  <c:v>2021-Q2</c:v>
                </c:pt>
                <c:pt idx="41">
                  <c:v>2021-Q3</c:v>
                </c:pt>
                <c:pt idx="42">
                  <c:v>2021-Q4</c:v>
                </c:pt>
                <c:pt idx="43">
                  <c:v>2022-Q1</c:v>
                </c:pt>
                <c:pt idx="44">
                  <c:v>2022-Q2</c:v>
                </c:pt>
                <c:pt idx="45">
                  <c:v>2022-Q3</c:v>
                </c:pt>
                <c:pt idx="46">
                  <c:v>2022-Q4</c:v>
                </c:pt>
                <c:pt idx="47">
                  <c:v>2023-Q1</c:v>
                </c:pt>
                <c:pt idx="48">
                  <c:v>2023-Q2</c:v>
                </c:pt>
                <c:pt idx="49">
                  <c:v>2023-Q3</c:v>
                </c:pt>
                <c:pt idx="50">
                  <c:v>2023-Q4</c:v>
                </c:pt>
                <c:pt idx="51">
                  <c:v>2024-Q1</c:v>
                </c:pt>
                <c:pt idx="52">
                  <c:v>2024-Q2</c:v>
                </c:pt>
                <c:pt idx="53">
                  <c:v>2024-Q3</c:v>
                </c:pt>
                <c:pt idx="54">
                  <c:v>2024-Q4</c:v>
                </c:pt>
                <c:pt idx="55">
                  <c:v>2025-Q1</c:v>
                </c:pt>
                <c:pt idx="56">
                  <c:v>2025-Q2</c:v>
                </c:pt>
                <c:pt idx="57">
                  <c:v>2025-Q3</c:v>
                </c:pt>
                <c:pt idx="58">
                  <c:v>2025-Q4</c:v>
                </c:pt>
                <c:pt idx="59">
                  <c:v>2026-Q1</c:v>
                </c:pt>
                <c:pt idx="60">
                  <c:v>2026-Q2</c:v>
                </c:pt>
              </c:strCache>
            </c:strRef>
          </c:cat>
          <c:val>
            <c:numRef>
              <c:f>Sheet1!$B$2:$B$62</c:f>
              <c:numCache>
                <c:formatCode>General</c:formatCode>
                <c:ptCount val="61"/>
                <c:pt idx="0">
                  <c:v>2.4</c:v>
                </c:pt>
                <c:pt idx="1">
                  <c:v>3.2</c:v>
                </c:pt>
                <c:pt idx="2">
                  <c:v>4</c:v>
                </c:pt>
                <c:pt idx="3">
                  <c:v>5.7</c:v>
                </c:pt>
                <c:pt idx="4">
                  <c:v>7.2</c:v>
                </c:pt>
                <c:pt idx="5">
                  <c:v>8</c:v>
                </c:pt>
                <c:pt idx="6">
                  <c:v>11.4</c:v>
                </c:pt>
                <c:pt idx="7">
                  <c:v>17</c:v>
                </c:pt>
                <c:pt idx="8">
                  <c:v>16.399999999999999</c:v>
                </c:pt>
                <c:pt idx="9">
                  <c:v>21.5</c:v>
                </c:pt>
                <c:pt idx="10">
                  <c:v>20.399999999999999</c:v>
                </c:pt>
                <c:pt idx="11">
                  <c:v>21.1</c:v>
                </c:pt>
                <c:pt idx="12">
                  <c:v>20.8</c:v>
                </c:pt>
                <c:pt idx="13">
                  <c:v>21.7</c:v>
                </c:pt>
                <c:pt idx="14">
                  <c:v>18.600000000000001</c:v>
                </c:pt>
                <c:pt idx="15">
                  <c:v>22.9</c:v>
                </c:pt>
                <c:pt idx="16">
                  <c:v>21.2</c:v>
                </c:pt>
                <c:pt idx="17">
                  <c:v>23.6</c:v>
                </c:pt>
                <c:pt idx="18">
                  <c:v>22.8</c:v>
                </c:pt>
                <c:pt idx="19">
                  <c:v>21.6</c:v>
                </c:pt>
                <c:pt idx="20">
                  <c:v>22.1</c:v>
                </c:pt>
                <c:pt idx="21">
                  <c:v>23.6</c:v>
                </c:pt>
                <c:pt idx="22">
                  <c:v>20.2</c:v>
                </c:pt>
                <c:pt idx="23">
                  <c:v>20</c:v>
                </c:pt>
                <c:pt idx="24">
                  <c:v>20.100000000000001</c:v>
                </c:pt>
                <c:pt idx="25">
                  <c:v>19.7</c:v>
                </c:pt>
                <c:pt idx="26">
                  <c:v>20.3</c:v>
                </c:pt>
                <c:pt idx="27">
                  <c:v>19.399999999999999</c:v>
                </c:pt>
                <c:pt idx="28">
                  <c:v>19.899999999999999</c:v>
                </c:pt>
                <c:pt idx="29">
                  <c:v>20.3</c:v>
                </c:pt>
                <c:pt idx="30">
                  <c:v>17.399999999999999</c:v>
                </c:pt>
                <c:pt idx="31">
                  <c:v>20.7</c:v>
                </c:pt>
                <c:pt idx="32">
                  <c:v>19.5</c:v>
                </c:pt>
                <c:pt idx="33">
                  <c:v>18.899999999999999</c:v>
                </c:pt>
                <c:pt idx="34">
                  <c:v>17.600000000000001</c:v>
                </c:pt>
                <c:pt idx="35">
                  <c:v>17.899999999999999</c:v>
                </c:pt>
                <c:pt idx="36">
                  <c:v>19.100000000000001</c:v>
                </c:pt>
                <c:pt idx="37">
                  <c:v>22.4</c:v>
                </c:pt>
                <c:pt idx="38">
                  <c:v>19.5</c:v>
                </c:pt>
                <c:pt idx="39">
                  <c:v>22</c:v>
                </c:pt>
                <c:pt idx="40">
                  <c:v>21.4</c:v>
                </c:pt>
                <c:pt idx="41">
                  <c:v>25</c:v>
                </c:pt>
                <c:pt idx="42">
                  <c:v>23.5</c:v>
                </c:pt>
                <c:pt idx="43">
                  <c:v>23.8</c:v>
                </c:pt>
                <c:pt idx="44">
                  <c:v>28.8</c:v>
                </c:pt>
                <c:pt idx="45">
                  <c:v>28.5</c:v>
                </c:pt>
                <c:pt idx="46">
                  <c:v>34</c:v>
                </c:pt>
                <c:pt idx="47">
                  <c:v>33.9</c:v>
                </c:pt>
                <c:pt idx="48">
                  <c:v>34.799999999999997</c:v>
                </c:pt>
                <c:pt idx="49">
                  <c:v>32.4</c:v>
                </c:pt>
                <c:pt idx="50">
                  <c:v>34.5</c:v>
                </c:pt>
                <c:pt idx="51">
                  <c:v>31.1</c:v>
                </c:pt>
                <c:pt idx="52">
                  <c:v>35.4</c:v>
                </c:pt>
                <c:pt idx="53">
                  <c:v>30.6</c:v>
                </c:pt>
                <c:pt idx="54">
                  <c:v>33</c:v>
                </c:pt>
                <c:pt idx="55">
                  <c:v>35.4</c:v>
                </c:pt>
                <c:pt idx="56">
                  <c:v>31.8</c:v>
                </c:pt>
                <c:pt idx="57">
                  <c:v>35.1</c:v>
                </c:pt>
                <c:pt idx="58">
                  <c:v>32.6</c:v>
                </c:pt>
                <c:pt idx="59">
                  <c:v>31.2</c:v>
                </c:pt>
                <c:pt idx="60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5A6-49A5-9FA3-D980983A67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Daily vape</c:v>
                </c:pt>
              </c:strCache>
            </c:strRef>
          </c:tx>
          <c:spPr>
            <a:ln w="22225"/>
          </c:spPr>
          <c:marker>
            <c:symbol val="none"/>
          </c:marker>
          <c:cat>
            <c:strRef>
              <c:f>Sheet1!$A$2:$A$62</c:f>
              <c:strCache>
                <c:ptCount val="61"/>
                <c:pt idx="0">
                  <c:v>2011-Q2</c:v>
                </c:pt>
                <c:pt idx="1">
                  <c:v>2011-Q3</c:v>
                </c:pt>
                <c:pt idx="2">
                  <c:v>2011-Q4</c:v>
                </c:pt>
                <c:pt idx="3">
                  <c:v>2012-Q1</c:v>
                </c:pt>
                <c:pt idx="4">
                  <c:v>2012-Q2</c:v>
                </c:pt>
                <c:pt idx="5">
                  <c:v>2012-Q3</c:v>
                </c:pt>
                <c:pt idx="6">
                  <c:v>2012-Q4</c:v>
                </c:pt>
                <c:pt idx="7">
                  <c:v>2013-Q1</c:v>
                </c:pt>
                <c:pt idx="8">
                  <c:v>2013-Q2</c:v>
                </c:pt>
                <c:pt idx="9">
                  <c:v>2013-Q3</c:v>
                </c:pt>
                <c:pt idx="10">
                  <c:v>2013-Q4</c:v>
                </c:pt>
                <c:pt idx="11">
                  <c:v>2014-Q1</c:v>
                </c:pt>
                <c:pt idx="12">
                  <c:v>2014-Q2</c:v>
                </c:pt>
                <c:pt idx="13">
                  <c:v>2014-Q3</c:v>
                </c:pt>
                <c:pt idx="14">
                  <c:v>2014-Q4</c:v>
                </c:pt>
                <c:pt idx="15">
                  <c:v>2015-Q1</c:v>
                </c:pt>
                <c:pt idx="16">
                  <c:v>2015-Q2</c:v>
                </c:pt>
                <c:pt idx="17">
                  <c:v>2015-Q3</c:v>
                </c:pt>
                <c:pt idx="18">
                  <c:v>2015-Q4</c:v>
                </c:pt>
                <c:pt idx="19">
                  <c:v>2016-Q1</c:v>
                </c:pt>
                <c:pt idx="20">
                  <c:v>2016-Q2</c:v>
                </c:pt>
                <c:pt idx="21">
                  <c:v>2016-Q3</c:v>
                </c:pt>
                <c:pt idx="22">
                  <c:v>2016-Q4</c:v>
                </c:pt>
                <c:pt idx="23">
                  <c:v>2017-Q1</c:v>
                </c:pt>
                <c:pt idx="24">
                  <c:v>2017-Q2</c:v>
                </c:pt>
                <c:pt idx="25">
                  <c:v>2017-Q3</c:v>
                </c:pt>
                <c:pt idx="26">
                  <c:v>2017-Q4</c:v>
                </c:pt>
                <c:pt idx="27">
                  <c:v>2018-Q1</c:v>
                </c:pt>
                <c:pt idx="28">
                  <c:v>2018-Q2</c:v>
                </c:pt>
                <c:pt idx="29">
                  <c:v>2018-Q3</c:v>
                </c:pt>
                <c:pt idx="30">
                  <c:v>2018-Q4</c:v>
                </c:pt>
                <c:pt idx="31">
                  <c:v>2019-Q1</c:v>
                </c:pt>
                <c:pt idx="32">
                  <c:v>2019-Q2</c:v>
                </c:pt>
                <c:pt idx="33">
                  <c:v>2019-Q3</c:v>
                </c:pt>
                <c:pt idx="34">
                  <c:v>2019-Q4</c:v>
                </c:pt>
                <c:pt idx="35">
                  <c:v>2020-Q1</c:v>
                </c:pt>
                <c:pt idx="36">
                  <c:v>2020-Q2</c:v>
                </c:pt>
                <c:pt idx="37">
                  <c:v>2020-Q3</c:v>
                </c:pt>
                <c:pt idx="38">
                  <c:v>2020-Q4</c:v>
                </c:pt>
                <c:pt idx="39">
                  <c:v>2021-Q1</c:v>
                </c:pt>
                <c:pt idx="40">
                  <c:v>2021-Q2</c:v>
                </c:pt>
                <c:pt idx="41">
                  <c:v>2021-Q3</c:v>
                </c:pt>
                <c:pt idx="42">
                  <c:v>2021-Q4</c:v>
                </c:pt>
                <c:pt idx="43">
                  <c:v>2022-Q1</c:v>
                </c:pt>
                <c:pt idx="44">
                  <c:v>2022-Q2</c:v>
                </c:pt>
                <c:pt idx="45">
                  <c:v>2022-Q3</c:v>
                </c:pt>
                <c:pt idx="46">
                  <c:v>2022-Q4</c:v>
                </c:pt>
                <c:pt idx="47">
                  <c:v>2023-Q1</c:v>
                </c:pt>
                <c:pt idx="48">
                  <c:v>2023-Q2</c:v>
                </c:pt>
                <c:pt idx="49">
                  <c:v>2023-Q3</c:v>
                </c:pt>
                <c:pt idx="50">
                  <c:v>2023-Q4</c:v>
                </c:pt>
                <c:pt idx="51">
                  <c:v>2024-Q1</c:v>
                </c:pt>
                <c:pt idx="52">
                  <c:v>2024-Q2</c:v>
                </c:pt>
                <c:pt idx="53">
                  <c:v>2024-Q3</c:v>
                </c:pt>
                <c:pt idx="54">
                  <c:v>2024-Q4</c:v>
                </c:pt>
                <c:pt idx="55">
                  <c:v>2025-Q1</c:v>
                </c:pt>
                <c:pt idx="56">
                  <c:v>2025-Q2</c:v>
                </c:pt>
                <c:pt idx="57">
                  <c:v>2025-Q3</c:v>
                </c:pt>
                <c:pt idx="58">
                  <c:v>2025-Q4</c:v>
                </c:pt>
                <c:pt idx="59">
                  <c:v>2026-Q1</c:v>
                </c:pt>
                <c:pt idx="60">
                  <c:v>2026-Q2</c:v>
                </c:pt>
              </c:strCache>
            </c:strRef>
          </c:cat>
          <c:val>
            <c:numRef>
              <c:f>Sheet1!$C$2:$C$62</c:f>
              <c:numCache>
                <c:formatCode>General</c:formatCode>
                <c:ptCount val="61"/>
                <c:pt idx="0">
                  <c:v>2</c:v>
                </c:pt>
                <c:pt idx="1">
                  <c:v>1.6</c:v>
                </c:pt>
                <c:pt idx="2">
                  <c:v>2.9</c:v>
                </c:pt>
                <c:pt idx="3">
                  <c:v>3.7</c:v>
                </c:pt>
                <c:pt idx="4">
                  <c:v>4.4000000000000004</c:v>
                </c:pt>
                <c:pt idx="5">
                  <c:v>6.3</c:v>
                </c:pt>
                <c:pt idx="6">
                  <c:v>8</c:v>
                </c:pt>
                <c:pt idx="7">
                  <c:v>10.3</c:v>
                </c:pt>
                <c:pt idx="8">
                  <c:v>7.6</c:v>
                </c:pt>
                <c:pt idx="9">
                  <c:v>11.1</c:v>
                </c:pt>
                <c:pt idx="10">
                  <c:v>10.4</c:v>
                </c:pt>
                <c:pt idx="11">
                  <c:v>11.6</c:v>
                </c:pt>
                <c:pt idx="12">
                  <c:v>12.1</c:v>
                </c:pt>
                <c:pt idx="13">
                  <c:v>14.1</c:v>
                </c:pt>
                <c:pt idx="14">
                  <c:v>11.4</c:v>
                </c:pt>
                <c:pt idx="15">
                  <c:v>14.9</c:v>
                </c:pt>
                <c:pt idx="16">
                  <c:v>12</c:v>
                </c:pt>
                <c:pt idx="17">
                  <c:v>14.8</c:v>
                </c:pt>
                <c:pt idx="18">
                  <c:v>12.8</c:v>
                </c:pt>
                <c:pt idx="19">
                  <c:v>15.5</c:v>
                </c:pt>
                <c:pt idx="20">
                  <c:v>13.3</c:v>
                </c:pt>
                <c:pt idx="21">
                  <c:v>14.5</c:v>
                </c:pt>
                <c:pt idx="22">
                  <c:v>12.6</c:v>
                </c:pt>
                <c:pt idx="23">
                  <c:v>12.9</c:v>
                </c:pt>
                <c:pt idx="24">
                  <c:v>11.4</c:v>
                </c:pt>
                <c:pt idx="25">
                  <c:v>10.5</c:v>
                </c:pt>
                <c:pt idx="26">
                  <c:v>11.9</c:v>
                </c:pt>
                <c:pt idx="27">
                  <c:v>10.9</c:v>
                </c:pt>
                <c:pt idx="28">
                  <c:v>13.1</c:v>
                </c:pt>
                <c:pt idx="29">
                  <c:v>12.6</c:v>
                </c:pt>
                <c:pt idx="30">
                  <c:v>10.4</c:v>
                </c:pt>
                <c:pt idx="31">
                  <c:v>13.3</c:v>
                </c:pt>
                <c:pt idx="32">
                  <c:v>12.6</c:v>
                </c:pt>
                <c:pt idx="33">
                  <c:v>11.6</c:v>
                </c:pt>
                <c:pt idx="34">
                  <c:v>10.199999999999999</c:v>
                </c:pt>
                <c:pt idx="35">
                  <c:v>12.7</c:v>
                </c:pt>
                <c:pt idx="36">
                  <c:v>10.7</c:v>
                </c:pt>
                <c:pt idx="37">
                  <c:v>12.7</c:v>
                </c:pt>
                <c:pt idx="38">
                  <c:v>12.7</c:v>
                </c:pt>
                <c:pt idx="39">
                  <c:v>11.9</c:v>
                </c:pt>
                <c:pt idx="40">
                  <c:v>13.1</c:v>
                </c:pt>
                <c:pt idx="41">
                  <c:v>14.3</c:v>
                </c:pt>
                <c:pt idx="42">
                  <c:v>14.3</c:v>
                </c:pt>
                <c:pt idx="43">
                  <c:v>13.1</c:v>
                </c:pt>
                <c:pt idx="44">
                  <c:v>17.600000000000001</c:v>
                </c:pt>
                <c:pt idx="45">
                  <c:v>16.899999999999999</c:v>
                </c:pt>
                <c:pt idx="46">
                  <c:v>22.7</c:v>
                </c:pt>
                <c:pt idx="47">
                  <c:v>22.4</c:v>
                </c:pt>
                <c:pt idx="48">
                  <c:v>18.600000000000001</c:v>
                </c:pt>
                <c:pt idx="49">
                  <c:v>20.100000000000001</c:v>
                </c:pt>
                <c:pt idx="50">
                  <c:v>21</c:v>
                </c:pt>
                <c:pt idx="51">
                  <c:v>20.5</c:v>
                </c:pt>
                <c:pt idx="52">
                  <c:v>23.4</c:v>
                </c:pt>
                <c:pt idx="53">
                  <c:v>19.399999999999999</c:v>
                </c:pt>
                <c:pt idx="54">
                  <c:v>17.8</c:v>
                </c:pt>
                <c:pt idx="55">
                  <c:v>23.4</c:v>
                </c:pt>
                <c:pt idx="56">
                  <c:v>18.5</c:v>
                </c:pt>
                <c:pt idx="57">
                  <c:v>18.399999999999999</c:v>
                </c:pt>
                <c:pt idx="58">
                  <c:v>20.399999999999999</c:v>
                </c:pt>
                <c:pt idx="59">
                  <c:v>16.399999999999999</c:v>
                </c:pt>
                <c:pt idx="60">
                  <c:v>23.4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5A6-49A5-9FA3-D980983A67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HTP</c:v>
                </c:pt>
              </c:strCache>
            </c:strRef>
          </c:tx>
          <c:spPr>
            <a:ln w="22225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strRef>
              <c:f>Sheet1!$A$2:$A$62</c:f>
              <c:strCache>
                <c:ptCount val="61"/>
                <c:pt idx="0">
                  <c:v>2011-Q2</c:v>
                </c:pt>
                <c:pt idx="1">
                  <c:v>2011-Q3</c:v>
                </c:pt>
                <c:pt idx="2">
                  <c:v>2011-Q4</c:v>
                </c:pt>
                <c:pt idx="3">
                  <c:v>2012-Q1</c:v>
                </c:pt>
                <c:pt idx="4">
                  <c:v>2012-Q2</c:v>
                </c:pt>
                <c:pt idx="5">
                  <c:v>2012-Q3</c:v>
                </c:pt>
                <c:pt idx="6">
                  <c:v>2012-Q4</c:v>
                </c:pt>
                <c:pt idx="7">
                  <c:v>2013-Q1</c:v>
                </c:pt>
                <c:pt idx="8">
                  <c:v>2013-Q2</c:v>
                </c:pt>
                <c:pt idx="9">
                  <c:v>2013-Q3</c:v>
                </c:pt>
                <c:pt idx="10">
                  <c:v>2013-Q4</c:v>
                </c:pt>
                <c:pt idx="11">
                  <c:v>2014-Q1</c:v>
                </c:pt>
                <c:pt idx="12">
                  <c:v>2014-Q2</c:v>
                </c:pt>
                <c:pt idx="13">
                  <c:v>2014-Q3</c:v>
                </c:pt>
                <c:pt idx="14">
                  <c:v>2014-Q4</c:v>
                </c:pt>
                <c:pt idx="15">
                  <c:v>2015-Q1</c:v>
                </c:pt>
                <c:pt idx="16">
                  <c:v>2015-Q2</c:v>
                </c:pt>
                <c:pt idx="17">
                  <c:v>2015-Q3</c:v>
                </c:pt>
                <c:pt idx="18">
                  <c:v>2015-Q4</c:v>
                </c:pt>
                <c:pt idx="19">
                  <c:v>2016-Q1</c:v>
                </c:pt>
                <c:pt idx="20">
                  <c:v>2016-Q2</c:v>
                </c:pt>
                <c:pt idx="21">
                  <c:v>2016-Q3</c:v>
                </c:pt>
                <c:pt idx="22">
                  <c:v>2016-Q4</c:v>
                </c:pt>
                <c:pt idx="23">
                  <c:v>2017-Q1</c:v>
                </c:pt>
                <c:pt idx="24">
                  <c:v>2017-Q2</c:v>
                </c:pt>
                <c:pt idx="25">
                  <c:v>2017-Q3</c:v>
                </c:pt>
                <c:pt idx="26">
                  <c:v>2017-Q4</c:v>
                </c:pt>
                <c:pt idx="27">
                  <c:v>2018-Q1</c:v>
                </c:pt>
                <c:pt idx="28">
                  <c:v>2018-Q2</c:v>
                </c:pt>
                <c:pt idx="29">
                  <c:v>2018-Q3</c:v>
                </c:pt>
                <c:pt idx="30">
                  <c:v>2018-Q4</c:v>
                </c:pt>
                <c:pt idx="31">
                  <c:v>2019-Q1</c:v>
                </c:pt>
                <c:pt idx="32">
                  <c:v>2019-Q2</c:v>
                </c:pt>
                <c:pt idx="33">
                  <c:v>2019-Q3</c:v>
                </c:pt>
                <c:pt idx="34">
                  <c:v>2019-Q4</c:v>
                </c:pt>
                <c:pt idx="35">
                  <c:v>2020-Q1</c:v>
                </c:pt>
                <c:pt idx="36">
                  <c:v>2020-Q2</c:v>
                </c:pt>
                <c:pt idx="37">
                  <c:v>2020-Q3</c:v>
                </c:pt>
                <c:pt idx="38">
                  <c:v>2020-Q4</c:v>
                </c:pt>
                <c:pt idx="39">
                  <c:v>2021-Q1</c:v>
                </c:pt>
                <c:pt idx="40">
                  <c:v>2021-Q2</c:v>
                </c:pt>
                <c:pt idx="41">
                  <c:v>2021-Q3</c:v>
                </c:pt>
                <c:pt idx="42">
                  <c:v>2021-Q4</c:v>
                </c:pt>
                <c:pt idx="43">
                  <c:v>2022-Q1</c:v>
                </c:pt>
                <c:pt idx="44">
                  <c:v>2022-Q2</c:v>
                </c:pt>
                <c:pt idx="45">
                  <c:v>2022-Q3</c:v>
                </c:pt>
                <c:pt idx="46">
                  <c:v>2022-Q4</c:v>
                </c:pt>
                <c:pt idx="47">
                  <c:v>2023-Q1</c:v>
                </c:pt>
                <c:pt idx="48">
                  <c:v>2023-Q2</c:v>
                </c:pt>
                <c:pt idx="49">
                  <c:v>2023-Q3</c:v>
                </c:pt>
                <c:pt idx="50">
                  <c:v>2023-Q4</c:v>
                </c:pt>
                <c:pt idx="51">
                  <c:v>2024-Q1</c:v>
                </c:pt>
                <c:pt idx="52">
                  <c:v>2024-Q2</c:v>
                </c:pt>
                <c:pt idx="53">
                  <c:v>2024-Q3</c:v>
                </c:pt>
                <c:pt idx="54">
                  <c:v>2024-Q4</c:v>
                </c:pt>
                <c:pt idx="55">
                  <c:v>2025-Q1</c:v>
                </c:pt>
                <c:pt idx="56">
                  <c:v>2025-Q2</c:v>
                </c:pt>
                <c:pt idx="57">
                  <c:v>2025-Q3</c:v>
                </c:pt>
                <c:pt idx="58">
                  <c:v>2025-Q4</c:v>
                </c:pt>
                <c:pt idx="59">
                  <c:v>2026-Q1</c:v>
                </c:pt>
                <c:pt idx="60">
                  <c:v>2026-Q2</c:v>
                </c:pt>
              </c:strCache>
            </c:strRef>
          </c:cat>
          <c:val>
            <c:numRef>
              <c:f>Sheet1!$D$2:$D$62</c:f>
              <c:numCache>
                <c:formatCode>General</c:formatCode>
                <c:ptCount val="61"/>
                <c:pt idx="22">
                  <c:v>0.7</c:v>
                </c:pt>
                <c:pt idx="23">
                  <c:v>0.3</c:v>
                </c:pt>
                <c:pt idx="24">
                  <c:v>0.2</c:v>
                </c:pt>
                <c:pt idx="25">
                  <c:v>0.6</c:v>
                </c:pt>
                <c:pt idx="26">
                  <c:v>0.7</c:v>
                </c:pt>
                <c:pt idx="27">
                  <c:v>0.8</c:v>
                </c:pt>
                <c:pt idx="28">
                  <c:v>0.9</c:v>
                </c:pt>
                <c:pt idx="29">
                  <c:v>0.1</c:v>
                </c:pt>
                <c:pt idx="30">
                  <c:v>0.6</c:v>
                </c:pt>
                <c:pt idx="31">
                  <c:v>0.1</c:v>
                </c:pt>
                <c:pt idx="32">
                  <c:v>0.3</c:v>
                </c:pt>
                <c:pt idx="33">
                  <c:v>0.5</c:v>
                </c:pt>
                <c:pt idx="34">
                  <c:v>0.5</c:v>
                </c:pt>
                <c:pt idx="35">
                  <c:v>0.7</c:v>
                </c:pt>
                <c:pt idx="36">
                  <c:v>0.5</c:v>
                </c:pt>
                <c:pt idx="37">
                  <c:v>0.4</c:v>
                </c:pt>
                <c:pt idx="38">
                  <c:v>0.7</c:v>
                </c:pt>
                <c:pt idx="39">
                  <c:v>0.9</c:v>
                </c:pt>
                <c:pt idx="40">
                  <c:v>1.2</c:v>
                </c:pt>
                <c:pt idx="41">
                  <c:v>1.5</c:v>
                </c:pt>
                <c:pt idx="42">
                  <c:v>1.1000000000000001</c:v>
                </c:pt>
                <c:pt idx="43">
                  <c:v>1.4</c:v>
                </c:pt>
                <c:pt idx="44">
                  <c:v>0.5</c:v>
                </c:pt>
                <c:pt idx="45">
                  <c:v>1.3</c:v>
                </c:pt>
                <c:pt idx="46">
                  <c:v>1.1000000000000001</c:v>
                </c:pt>
                <c:pt idx="47">
                  <c:v>0.8</c:v>
                </c:pt>
                <c:pt idx="48">
                  <c:v>0.7</c:v>
                </c:pt>
                <c:pt idx="49">
                  <c:v>1.2</c:v>
                </c:pt>
                <c:pt idx="50">
                  <c:v>0.9</c:v>
                </c:pt>
                <c:pt idx="51">
                  <c:v>0.7</c:v>
                </c:pt>
                <c:pt idx="52">
                  <c:v>1.2</c:v>
                </c:pt>
                <c:pt idx="53">
                  <c:v>1.3</c:v>
                </c:pt>
                <c:pt idx="54">
                  <c:v>1.1000000000000001</c:v>
                </c:pt>
                <c:pt idx="55">
                  <c:v>0.8</c:v>
                </c:pt>
                <c:pt idx="56">
                  <c:v>1.4</c:v>
                </c:pt>
                <c:pt idx="57">
                  <c:v>0.9</c:v>
                </c:pt>
                <c:pt idx="58">
                  <c:v>1</c:v>
                </c:pt>
                <c:pt idx="59">
                  <c:v>1.1000000000000001</c:v>
                </c:pt>
                <c:pt idx="6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3E-4F4B-BE61-57AE8A9BC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086984"/>
        <c:axId val="324160008"/>
      </c:lineChart>
      <c:catAx>
        <c:axId val="270086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400000"/>
          <a:lstStyle/>
          <a:p>
            <a:pPr>
              <a:defRPr sz="1200" baseline="0"/>
            </a:pPr>
            <a:endParaRPr lang="en-US"/>
          </a:p>
        </c:txPr>
        <c:crossAx val="324160008"/>
        <c:crosses val="autoZero"/>
        <c:auto val="1"/>
        <c:lblAlgn val="ctr"/>
        <c:lblOffset val="100"/>
        <c:noMultiLvlLbl val="0"/>
      </c:catAx>
      <c:valAx>
        <c:axId val="324160008"/>
        <c:scaling>
          <c:orientation val="minMax"/>
          <c:max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baseline="0" dirty="0"/>
                  <a:t>% of smokers and recent ex-smokers</a:t>
                </a:r>
                <a:endParaRPr lang="en-GB" sz="16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70086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8789908714498331"/>
          <c:y val="1.6168058962165142E-2"/>
          <c:w val="0.4501727257655273"/>
          <c:h val="0.1121038076016334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682409611844538E-2"/>
          <c:y val="6.2848918447265686E-2"/>
          <c:w val="0.8581032206225262"/>
          <c:h val="0.75792886508351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16-24</c:v>
                </c:pt>
              </c:strCache>
            </c:strRef>
          </c:tx>
          <c:spPr>
            <a:ln w="22225">
              <a:solidFill>
                <a:srgbClr val="333399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6</c:v>
                </c:pt>
                <c:pt idx="1">
                  <c:v>5.7</c:v>
                </c:pt>
                <c:pt idx="2">
                  <c:v>4.9000000000000004</c:v>
                </c:pt>
                <c:pt idx="3">
                  <c:v>4.3</c:v>
                </c:pt>
                <c:pt idx="4">
                  <c:v>3.7</c:v>
                </c:pt>
                <c:pt idx="5">
                  <c:v>5.9</c:v>
                </c:pt>
                <c:pt idx="6">
                  <c:v>5.2</c:v>
                </c:pt>
                <c:pt idx="7">
                  <c:v>5.8</c:v>
                </c:pt>
                <c:pt idx="8">
                  <c:v>6.3</c:v>
                </c:pt>
                <c:pt idx="9">
                  <c:v>6.7</c:v>
                </c:pt>
                <c:pt idx="10">
                  <c:v>6.6</c:v>
                </c:pt>
                <c:pt idx="11">
                  <c:v>6.1</c:v>
                </c:pt>
                <c:pt idx="12">
                  <c:v>6.6</c:v>
                </c:pt>
                <c:pt idx="13">
                  <c:v>6.1</c:v>
                </c:pt>
                <c:pt idx="14">
                  <c:v>4.8</c:v>
                </c:pt>
                <c:pt idx="15">
                  <c:v>7.1</c:v>
                </c:pt>
                <c:pt idx="16">
                  <c:v>4.7</c:v>
                </c:pt>
                <c:pt idx="17">
                  <c:v>5.7</c:v>
                </c:pt>
                <c:pt idx="18">
                  <c:v>5.9</c:v>
                </c:pt>
                <c:pt idx="19">
                  <c:v>3.5</c:v>
                </c:pt>
                <c:pt idx="20">
                  <c:v>5</c:v>
                </c:pt>
                <c:pt idx="21">
                  <c:v>4.9000000000000004</c:v>
                </c:pt>
                <c:pt idx="22">
                  <c:v>6</c:v>
                </c:pt>
                <c:pt idx="23">
                  <c:v>4.2</c:v>
                </c:pt>
                <c:pt idx="24">
                  <c:v>5.8</c:v>
                </c:pt>
                <c:pt idx="25">
                  <c:v>3.6</c:v>
                </c:pt>
                <c:pt idx="26">
                  <c:v>9.4</c:v>
                </c:pt>
                <c:pt idx="27">
                  <c:v>9.4</c:v>
                </c:pt>
                <c:pt idx="28">
                  <c:v>8.3000000000000007</c:v>
                </c:pt>
                <c:pt idx="29">
                  <c:v>10.1</c:v>
                </c:pt>
                <c:pt idx="30">
                  <c:v>10.5</c:v>
                </c:pt>
                <c:pt idx="31">
                  <c:v>12</c:v>
                </c:pt>
                <c:pt idx="32">
                  <c:v>14.3</c:v>
                </c:pt>
                <c:pt idx="33">
                  <c:v>13.1</c:v>
                </c:pt>
                <c:pt idx="34">
                  <c:v>19.5</c:v>
                </c:pt>
                <c:pt idx="35">
                  <c:v>16.600000000000001</c:v>
                </c:pt>
                <c:pt idx="36">
                  <c:v>23</c:v>
                </c:pt>
                <c:pt idx="37">
                  <c:v>22.8</c:v>
                </c:pt>
                <c:pt idx="38">
                  <c:v>26.8</c:v>
                </c:pt>
                <c:pt idx="39">
                  <c:v>22.9</c:v>
                </c:pt>
                <c:pt idx="40">
                  <c:v>22</c:v>
                </c:pt>
                <c:pt idx="41">
                  <c:v>22.2</c:v>
                </c:pt>
                <c:pt idx="42">
                  <c:v>28.1</c:v>
                </c:pt>
                <c:pt idx="43">
                  <c:v>25.6</c:v>
                </c:pt>
                <c:pt idx="44">
                  <c:v>23.9</c:v>
                </c:pt>
                <c:pt idx="45">
                  <c:v>28.5</c:v>
                </c:pt>
                <c:pt idx="46">
                  <c:v>28.6</c:v>
                </c:pt>
                <c:pt idx="47">
                  <c:v>28.2</c:v>
                </c:pt>
                <c:pt idx="48">
                  <c:v>26.9</c:v>
                </c:pt>
                <c:pt idx="49">
                  <c:v>25.3</c:v>
                </c:pt>
                <c:pt idx="50">
                  <c:v>27.2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D5A6-49A5-9FA3-D980983A67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25-34</c:v>
                </c:pt>
              </c:strCache>
            </c:strRef>
          </c:tx>
          <c:spPr>
            <a:ln w="22225">
              <a:solidFill>
                <a:srgbClr val="E5007B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8.6</c:v>
                </c:pt>
                <c:pt idx="1">
                  <c:v>6.6</c:v>
                </c:pt>
                <c:pt idx="2">
                  <c:v>6.5</c:v>
                </c:pt>
                <c:pt idx="3">
                  <c:v>7.1</c:v>
                </c:pt>
                <c:pt idx="4">
                  <c:v>6.5</c:v>
                </c:pt>
                <c:pt idx="5">
                  <c:v>7.7</c:v>
                </c:pt>
                <c:pt idx="6">
                  <c:v>5.9</c:v>
                </c:pt>
                <c:pt idx="7">
                  <c:v>8</c:v>
                </c:pt>
                <c:pt idx="8">
                  <c:v>8</c:v>
                </c:pt>
                <c:pt idx="9">
                  <c:v>7.6</c:v>
                </c:pt>
                <c:pt idx="10">
                  <c:v>7.4</c:v>
                </c:pt>
                <c:pt idx="11">
                  <c:v>8.8000000000000007</c:v>
                </c:pt>
                <c:pt idx="12">
                  <c:v>6.6</c:v>
                </c:pt>
                <c:pt idx="13">
                  <c:v>7.6</c:v>
                </c:pt>
                <c:pt idx="14">
                  <c:v>7.9</c:v>
                </c:pt>
                <c:pt idx="15">
                  <c:v>7.6</c:v>
                </c:pt>
                <c:pt idx="16">
                  <c:v>8.1</c:v>
                </c:pt>
                <c:pt idx="17">
                  <c:v>8.1999999999999993</c:v>
                </c:pt>
                <c:pt idx="18">
                  <c:v>7.1</c:v>
                </c:pt>
                <c:pt idx="19">
                  <c:v>10.1</c:v>
                </c:pt>
                <c:pt idx="20">
                  <c:v>6.9</c:v>
                </c:pt>
                <c:pt idx="21">
                  <c:v>6.2</c:v>
                </c:pt>
                <c:pt idx="22">
                  <c:v>7.4</c:v>
                </c:pt>
                <c:pt idx="23">
                  <c:v>7.5</c:v>
                </c:pt>
                <c:pt idx="24">
                  <c:v>8</c:v>
                </c:pt>
                <c:pt idx="25">
                  <c:v>6.6</c:v>
                </c:pt>
                <c:pt idx="26">
                  <c:v>10.5</c:v>
                </c:pt>
                <c:pt idx="27">
                  <c:v>10.8</c:v>
                </c:pt>
                <c:pt idx="28">
                  <c:v>9.3000000000000007</c:v>
                </c:pt>
                <c:pt idx="29">
                  <c:v>10.1</c:v>
                </c:pt>
                <c:pt idx="30">
                  <c:v>10.8</c:v>
                </c:pt>
                <c:pt idx="31">
                  <c:v>12.2</c:v>
                </c:pt>
                <c:pt idx="32">
                  <c:v>10.5</c:v>
                </c:pt>
                <c:pt idx="33">
                  <c:v>13.8</c:v>
                </c:pt>
                <c:pt idx="34">
                  <c:v>15.6</c:v>
                </c:pt>
                <c:pt idx="35">
                  <c:v>16.399999999999999</c:v>
                </c:pt>
                <c:pt idx="36">
                  <c:v>17</c:v>
                </c:pt>
                <c:pt idx="37">
                  <c:v>18.3</c:v>
                </c:pt>
                <c:pt idx="38">
                  <c:v>14.3</c:v>
                </c:pt>
                <c:pt idx="39">
                  <c:v>17.899999999999999</c:v>
                </c:pt>
                <c:pt idx="40">
                  <c:v>19</c:v>
                </c:pt>
                <c:pt idx="41">
                  <c:v>22.1</c:v>
                </c:pt>
                <c:pt idx="42">
                  <c:v>20.399999999999999</c:v>
                </c:pt>
                <c:pt idx="43">
                  <c:v>19.399999999999999</c:v>
                </c:pt>
                <c:pt idx="44">
                  <c:v>20.3</c:v>
                </c:pt>
                <c:pt idx="45">
                  <c:v>22</c:v>
                </c:pt>
                <c:pt idx="46">
                  <c:v>22.3</c:v>
                </c:pt>
                <c:pt idx="47">
                  <c:v>23.2</c:v>
                </c:pt>
                <c:pt idx="48">
                  <c:v>22.7</c:v>
                </c:pt>
                <c:pt idx="49">
                  <c:v>21.6</c:v>
                </c:pt>
                <c:pt idx="50">
                  <c:v>21.6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5A6-49A5-9FA3-D980983A67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35-44</c:v>
                </c:pt>
              </c:strCache>
            </c:strRef>
          </c:tx>
          <c:spPr>
            <a:ln w="22225">
              <a:solidFill>
                <a:srgbClr val="333399"/>
              </a:solidFill>
              <a:prstDash val="sysDot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Sheet1!$D$2:$D$52</c:f>
              <c:numCache>
                <c:formatCode>General</c:formatCode>
                <c:ptCount val="51"/>
                <c:pt idx="0">
                  <c:v>5.5</c:v>
                </c:pt>
                <c:pt idx="1">
                  <c:v>5.3</c:v>
                </c:pt>
                <c:pt idx="2">
                  <c:v>6.1</c:v>
                </c:pt>
                <c:pt idx="3">
                  <c:v>7</c:v>
                </c:pt>
                <c:pt idx="4">
                  <c:v>5.6</c:v>
                </c:pt>
                <c:pt idx="5">
                  <c:v>5.8</c:v>
                </c:pt>
                <c:pt idx="6">
                  <c:v>7.4</c:v>
                </c:pt>
                <c:pt idx="7">
                  <c:v>8.3000000000000007</c:v>
                </c:pt>
                <c:pt idx="8">
                  <c:v>6.2</c:v>
                </c:pt>
                <c:pt idx="9">
                  <c:v>7.4</c:v>
                </c:pt>
                <c:pt idx="10">
                  <c:v>6.3</c:v>
                </c:pt>
                <c:pt idx="11">
                  <c:v>8.1999999999999993</c:v>
                </c:pt>
                <c:pt idx="12">
                  <c:v>7.5</c:v>
                </c:pt>
                <c:pt idx="13">
                  <c:v>7</c:v>
                </c:pt>
                <c:pt idx="14">
                  <c:v>6.8</c:v>
                </c:pt>
                <c:pt idx="15">
                  <c:v>6.5</c:v>
                </c:pt>
                <c:pt idx="16">
                  <c:v>7.7</c:v>
                </c:pt>
                <c:pt idx="17">
                  <c:v>6.1</c:v>
                </c:pt>
                <c:pt idx="18">
                  <c:v>9.4</c:v>
                </c:pt>
                <c:pt idx="19">
                  <c:v>6.4</c:v>
                </c:pt>
                <c:pt idx="20">
                  <c:v>5.4</c:v>
                </c:pt>
                <c:pt idx="21">
                  <c:v>6.7</c:v>
                </c:pt>
                <c:pt idx="22">
                  <c:v>6.6</c:v>
                </c:pt>
                <c:pt idx="23">
                  <c:v>5.7</c:v>
                </c:pt>
                <c:pt idx="24">
                  <c:v>6.5</c:v>
                </c:pt>
                <c:pt idx="25">
                  <c:v>5.2</c:v>
                </c:pt>
                <c:pt idx="26">
                  <c:v>8.1</c:v>
                </c:pt>
                <c:pt idx="27">
                  <c:v>9.3000000000000007</c:v>
                </c:pt>
                <c:pt idx="28">
                  <c:v>8.9</c:v>
                </c:pt>
                <c:pt idx="29">
                  <c:v>7.3</c:v>
                </c:pt>
                <c:pt idx="30">
                  <c:v>6.3</c:v>
                </c:pt>
                <c:pt idx="31">
                  <c:v>9.3000000000000007</c:v>
                </c:pt>
                <c:pt idx="32">
                  <c:v>7.7</c:v>
                </c:pt>
                <c:pt idx="33">
                  <c:v>9.6999999999999993</c:v>
                </c:pt>
                <c:pt idx="34">
                  <c:v>10.5</c:v>
                </c:pt>
                <c:pt idx="35">
                  <c:v>11.3</c:v>
                </c:pt>
                <c:pt idx="36">
                  <c:v>10.5</c:v>
                </c:pt>
                <c:pt idx="37">
                  <c:v>13.4</c:v>
                </c:pt>
                <c:pt idx="38">
                  <c:v>12.5</c:v>
                </c:pt>
                <c:pt idx="39">
                  <c:v>14.4</c:v>
                </c:pt>
                <c:pt idx="40">
                  <c:v>14.9</c:v>
                </c:pt>
                <c:pt idx="41">
                  <c:v>14</c:v>
                </c:pt>
                <c:pt idx="42">
                  <c:v>15.2</c:v>
                </c:pt>
                <c:pt idx="43">
                  <c:v>13.2</c:v>
                </c:pt>
                <c:pt idx="44">
                  <c:v>13.9</c:v>
                </c:pt>
                <c:pt idx="45">
                  <c:v>16.7</c:v>
                </c:pt>
                <c:pt idx="46">
                  <c:v>14.2</c:v>
                </c:pt>
                <c:pt idx="47">
                  <c:v>17</c:v>
                </c:pt>
                <c:pt idx="48">
                  <c:v>13.8</c:v>
                </c:pt>
                <c:pt idx="49">
                  <c:v>17</c:v>
                </c:pt>
                <c:pt idx="50">
                  <c:v>13.8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3E-4F4B-BE61-57AE8A9BC17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45-54</c:v>
                </c:pt>
              </c:strCache>
            </c:strRef>
          </c:tx>
          <c:spPr>
            <a:ln w="22225">
              <a:solidFill>
                <a:srgbClr val="00B0F0"/>
              </a:solidFill>
              <a:prstDash val="sysDash"/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Sheet1!$E$2:$E$52</c:f>
              <c:numCache>
                <c:formatCode>General</c:formatCode>
                <c:ptCount val="51"/>
                <c:pt idx="0">
                  <c:v>5.4</c:v>
                </c:pt>
                <c:pt idx="1">
                  <c:v>5.2</c:v>
                </c:pt>
                <c:pt idx="2">
                  <c:v>6.1</c:v>
                </c:pt>
                <c:pt idx="3">
                  <c:v>7.1</c:v>
                </c:pt>
                <c:pt idx="4">
                  <c:v>5.6</c:v>
                </c:pt>
                <c:pt idx="5">
                  <c:v>7.3</c:v>
                </c:pt>
                <c:pt idx="6">
                  <c:v>7.5</c:v>
                </c:pt>
                <c:pt idx="7">
                  <c:v>8.5</c:v>
                </c:pt>
                <c:pt idx="8">
                  <c:v>5.6</c:v>
                </c:pt>
                <c:pt idx="9">
                  <c:v>5.0999999999999996</c:v>
                </c:pt>
                <c:pt idx="10">
                  <c:v>8.3000000000000007</c:v>
                </c:pt>
                <c:pt idx="11">
                  <c:v>8</c:v>
                </c:pt>
                <c:pt idx="12">
                  <c:v>5.5</c:v>
                </c:pt>
                <c:pt idx="13">
                  <c:v>6.4</c:v>
                </c:pt>
                <c:pt idx="14">
                  <c:v>6.7</c:v>
                </c:pt>
                <c:pt idx="15">
                  <c:v>6.4</c:v>
                </c:pt>
                <c:pt idx="16">
                  <c:v>7.6</c:v>
                </c:pt>
                <c:pt idx="17">
                  <c:v>5.6</c:v>
                </c:pt>
                <c:pt idx="18">
                  <c:v>8.1999999999999993</c:v>
                </c:pt>
                <c:pt idx="19">
                  <c:v>7</c:v>
                </c:pt>
                <c:pt idx="20">
                  <c:v>6.4</c:v>
                </c:pt>
                <c:pt idx="21">
                  <c:v>7.7</c:v>
                </c:pt>
                <c:pt idx="22">
                  <c:v>5.6</c:v>
                </c:pt>
                <c:pt idx="23">
                  <c:v>6.1</c:v>
                </c:pt>
                <c:pt idx="24">
                  <c:v>5.0999999999999996</c:v>
                </c:pt>
                <c:pt idx="25">
                  <c:v>5.7</c:v>
                </c:pt>
                <c:pt idx="26">
                  <c:v>6.7</c:v>
                </c:pt>
                <c:pt idx="27">
                  <c:v>7.2</c:v>
                </c:pt>
                <c:pt idx="28">
                  <c:v>6.5</c:v>
                </c:pt>
                <c:pt idx="29">
                  <c:v>6.4</c:v>
                </c:pt>
                <c:pt idx="30">
                  <c:v>6.5</c:v>
                </c:pt>
                <c:pt idx="31">
                  <c:v>6.9</c:v>
                </c:pt>
                <c:pt idx="32">
                  <c:v>6.4</c:v>
                </c:pt>
                <c:pt idx="33">
                  <c:v>6.2</c:v>
                </c:pt>
                <c:pt idx="34">
                  <c:v>7.7</c:v>
                </c:pt>
                <c:pt idx="35">
                  <c:v>8.8000000000000007</c:v>
                </c:pt>
                <c:pt idx="36">
                  <c:v>10.199999999999999</c:v>
                </c:pt>
                <c:pt idx="37">
                  <c:v>8</c:v>
                </c:pt>
                <c:pt idx="38">
                  <c:v>10.8</c:v>
                </c:pt>
                <c:pt idx="39">
                  <c:v>11.1</c:v>
                </c:pt>
                <c:pt idx="40">
                  <c:v>11.7</c:v>
                </c:pt>
                <c:pt idx="41">
                  <c:v>8.5</c:v>
                </c:pt>
                <c:pt idx="42">
                  <c:v>11.2</c:v>
                </c:pt>
                <c:pt idx="43">
                  <c:v>10.1</c:v>
                </c:pt>
                <c:pt idx="44">
                  <c:v>11.3</c:v>
                </c:pt>
                <c:pt idx="45">
                  <c:v>13.7</c:v>
                </c:pt>
                <c:pt idx="46">
                  <c:v>11.7</c:v>
                </c:pt>
                <c:pt idx="47">
                  <c:v>12.2</c:v>
                </c:pt>
                <c:pt idx="48">
                  <c:v>12</c:v>
                </c:pt>
                <c:pt idx="49">
                  <c:v>12.9</c:v>
                </c:pt>
                <c:pt idx="50">
                  <c:v>11.2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3E-4F4B-BE61-57AE8A9BC17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55-64</c:v>
                </c:pt>
              </c:strCache>
            </c:strRef>
          </c:tx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Sheet1!$F$2:$F$52</c:f>
              <c:numCache>
                <c:formatCode>General</c:formatCode>
                <c:ptCount val="51"/>
                <c:pt idx="0">
                  <c:v>4.5999999999999996</c:v>
                </c:pt>
                <c:pt idx="1">
                  <c:v>3.7</c:v>
                </c:pt>
                <c:pt idx="2">
                  <c:v>5.3</c:v>
                </c:pt>
                <c:pt idx="3">
                  <c:v>3.7</c:v>
                </c:pt>
                <c:pt idx="4">
                  <c:v>4.3</c:v>
                </c:pt>
                <c:pt idx="5">
                  <c:v>5.3</c:v>
                </c:pt>
                <c:pt idx="6">
                  <c:v>4.5</c:v>
                </c:pt>
                <c:pt idx="7">
                  <c:v>5.4</c:v>
                </c:pt>
                <c:pt idx="8">
                  <c:v>6.6</c:v>
                </c:pt>
                <c:pt idx="9">
                  <c:v>6.1</c:v>
                </c:pt>
                <c:pt idx="10">
                  <c:v>3.8</c:v>
                </c:pt>
                <c:pt idx="11">
                  <c:v>5.6</c:v>
                </c:pt>
                <c:pt idx="12">
                  <c:v>5</c:v>
                </c:pt>
                <c:pt idx="13">
                  <c:v>4.4000000000000004</c:v>
                </c:pt>
                <c:pt idx="14">
                  <c:v>5.2</c:v>
                </c:pt>
                <c:pt idx="15">
                  <c:v>5.6</c:v>
                </c:pt>
                <c:pt idx="16">
                  <c:v>6.1</c:v>
                </c:pt>
                <c:pt idx="17">
                  <c:v>4.5999999999999996</c:v>
                </c:pt>
                <c:pt idx="18">
                  <c:v>4.4000000000000004</c:v>
                </c:pt>
                <c:pt idx="19">
                  <c:v>4.7</c:v>
                </c:pt>
                <c:pt idx="20">
                  <c:v>4.4000000000000004</c:v>
                </c:pt>
                <c:pt idx="21">
                  <c:v>4</c:v>
                </c:pt>
                <c:pt idx="22">
                  <c:v>5.9</c:v>
                </c:pt>
                <c:pt idx="23">
                  <c:v>8.6999999999999993</c:v>
                </c:pt>
                <c:pt idx="24">
                  <c:v>4.2</c:v>
                </c:pt>
                <c:pt idx="25">
                  <c:v>6.2</c:v>
                </c:pt>
                <c:pt idx="26">
                  <c:v>4.4000000000000004</c:v>
                </c:pt>
                <c:pt idx="27">
                  <c:v>5.8</c:v>
                </c:pt>
                <c:pt idx="28">
                  <c:v>4.0999999999999996</c:v>
                </c:pt>
                <c:pt idx="29">
                  <c:v>6.8</c:v>
                </c:pt>
                <c:pt idx="30">
                  <c:v>5.5</c:v>
                </c:pt>
                <c:pt idx="31">
                  <c:v>5.2</c:v>
                </c:pt>
                <c:pt idx="32">
                  <c:v>5.7</c:v>
                </c:pt>
                <c:pt idx="33">
                  <c:v>3.8</c:v>
                </c:pt>
                <c:pt idx="34">
                  <c:v>4.5999999999999996</c:v>
                </c:pt>
                <c:pt idx="35">
                  <c:v>5.9</c:v>
                </c:pt>
                <c:pt idx="36">
                  <c:v>7.5</c:v>
                </c:pt>
                <c:pt idx="37">
                  <c:v>7.2</c:v>
                </c:pt>
                <c:pt idx="38">
                  <c:v>9.4</c:v>
                </c:pt>
                <c:pt idx="39">
                  <c:v>8.6999999999999993</c:v>
                </c:pt>
                <c:pt idx="40">
                  <c:v>6.7</c:v>
                </c:pt>
                <c:pt idx="41">
                  <c:v>6.1</c:v>
                </c:pt>
                <c:pt idx="42">
                  <c:v>8.8000000000000007</c:v>
                </c:pt>
                <c:pt idx="43">
                  <c:v>9.8000000000000007</c:v>
                </c:pt>
                <c:pt idx="44">
                  <c:v>7.6</c:v>
                </c:pt>
                <c:pt idx="45">
                  <c:v>10.5</c:v>
                </c:pt>
                <c:pt idx="46">
                  <c:v>6.9</c:v>
                </c:pt>
                <c:pt idx="47">
                  <c:v>7.5</c:v>
                </c:pt>
                <c:pt idx="48">
                  <c:v>11.1</c:v>
                </c:pt>
                <c:pt idx="49">
                  <c:v>6.3</c:v>
                </c:pt>
                <c:pt idx="50">
                  <c:v>8.1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A89-48BF-B156-80197ABC3F7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≥65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Sheet1!$G$2:$G$52</c:f>
              <c:numCache>
                <c:formatCode>General</c:formatCode>
                <c:ptCount val="51"/>
                <c:pt idx="0">
                  <c:v>1.8</c:v>
                </c:pt>
                <c:pt idx="1">
                  <c:v>2.4</c:v>
                </c:pt>
                <c:pt idx="2">
                  <c:v>2.1</c:v>
                </c:pt>
                <c:pt idx="3">
                  <c:v>2.5</c:v>
                </c:pt>
                <c:pt idx="4">
                  <c:v>1.7</c:v>
                </c:pt>
                <c:pt idx="5">
                  <c:v>1.7</c:v>
                </c:pt>
                <c:pt idx="6">
                  <c:v>2.1</c:v>
                </c:pt>
                <c:pt idx="7">
                  <c:v>2.2999999999999998</c:v>
                </c:pt>
                <c:pt idx="8">
                  <c:v>2.2000000000000002</c:v>
                </c:pt>
                <c:pt idx="9">
                  <c:v>1.7</c:v>
                </c:pt>
                <c:pt idx="10">
                  <c:v>2</c:v>
                </c:pt>
                <c:pt idx="11">
                  <c:v>2.5</c:v>
                </c:pt>
                <c:pt idx="12">
                  <c:v>2.2999999999999998</c:v>
                </c:pt>
                <c:pt idx="13">
                  <c:v>2.1</c:v>
                </c:pt>
                <c:pt idx="14">
                  <c:v>2.4</c:v>
                </c:pt>
                <c:pt idx="15">
                  <c:v>2.2999999999999998</c:v>
                </c:pt>
                <c:pt idx="16">
                  <c:v>1.5</c:v>
                </c:pt>
                <c:pt idx="17">
                  <c:v>2</c:v>
                </c:pt>
                <c:pt idx="18">
                  <c:v>2</c:v>
                </c:pt>
                <c:pt idx="19">
                  <c:v>2.9</c:v>
                </c:pt>
                <c:pt idx="20">
                  <c:v>2</c:v>
                </c:pt>
                <c:pt idx="21">
                  <c:v>2</c:v>
                </c:pt>
                <c:pt idx="22">
                  <c:v>2.2000000000000002</c:v>
                </c:pt>
                <c:pt idx="23">
                  <c:v>2</c:v>
                </c:pt>
                <c:pt idx="24">
                  <c:v>1.8</c:v>
                </c:pt>
                <c:pt idx="25">
                  <c:v>2.4</c:v>
                </c:pt>
                <c:pt idx="26">
                  <c:v>1.6</c:v>
                </c:pt>
                <c:pt idx="27">
                  <c:v>2.2999999999999998</c:v>
                </c:pt>
                <c:pt idx="28">
                  <c:v>2.6</c:v>
                </c:pt>
                <c:pt idx="29">
                  <c:v>2.7</c:v>
                </c:pt>
                <c:pt idx="30">
                  <c:v>3.1</c:v>
                </c:pt>
                <c:pt idx="31">
                  <c:v>1.9</c:v>
                </c:pt>
                <c:pt idx="32">
                  <c:v>2.2000000000000002</c:v>
                </c:pt>
                <c:pt idx="33">
                  <c:v>2.2999999999999998</c:v>
                </c:pt>
                <c:pt idx="34">
                  <c:v>2.1</c:v>
                </c:pt>
                <c:pt idx="35">
                  <c:v>1.9</c:v>
                </c:pt>
                <c:pt idx="36">
                  <c:v>2.7</c:v>
                </c:pt>
                <c:pt idx="37">
                  <c:v>1.6</c:v>
                </c:pt>
                <c:pt idx="38">
                  <c:v>3.1</c:v>
                </c:pt>
                <c:pt idx="39">
                  <c:v>4</c:v>
                </c:pt>
                <c:pt idx="40">
                  <c:v>3.7</c:v>
                </c:pt>
                <c:pt idx="41">
                  <c:v>2.8</c:v>
                </c:pt>
                <c:pt idx="42">
                  <c:v>5.7</c:v>
                </c:pt>
                <c:pt idx="43">
                  <c:v>3</c:v>
                </c:pt>
                <c:pt idx="44">
                  <c:v>3.8</c:v>
                </c:pt>
                <c:pt idx="45">
                  <c:v>3.8</c:v>
                </c:pt>
                <c:pt idx="46">
                  <c:v>5.2</c:v>
                </c:pt>
                <c:pt idx="47">
                  <c:v>3.6</c:v>
                </c:pt>
                <c:pt idx="48">
                  <c:v>4.3</c:v>
                </c:pt>
                <c:pt idx="49">
                  <c:v>4.5999999999999996</c:v>
                </c:pt>
                <c:pt idx="50">
                  <c:v>4.0999999999999996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A89-48BF-B156-80197ABC3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086984"/>
        <c:axId val="324160008"/>
        <c:extLst/>
      </c:lineChart>
      <c:catAx>
        <c:axId val="270086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400000"/>
          <a:lstStyle/>
          <a:p>
            <a:pPr>
              <a:defRPr sz="1200" baseline="0"/>
            </a:pPr>
            <a:endParaRPr lang="en-US"/>
          </a:p>
        </c:txPr>
        <c:crossAx val="324160008"/>
        <c:crosses val="autoZero"/>
        <c:auto val="1"/>
        <c:lblAlgn val="ctr"/>
        <c:lblOffset val="100"/>
        <c:noMultiLvlLbl val="0"/>
      </c:catAx>
      <c:valAx>
        <c:axId val="324160008"/>
        <c:scaling>
          <c:orientation val="minMax"/>
          <c:max val="3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</a:t>
                </a:r>
                <a:r>
                  <a:rPr lang="en-GB" sz="1600" b="0" baseline="0" dirty="0"/>
                  <a:t> vapers</a:t>
                </a:r>
                <a:endParaRPr lang="en-GB" sz="16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70086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8204641557464709E-2"/>
          <c:y val="1.5232292460015232E-2"/>
          <c:w val="0.1578942798906677"/>
          <c:h val="0.40323620248154435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9682409611844538E-2"/>
          <c:y val="6.2848918447265686E-2"/>
          <c:w val="0.8581032206225262"/>
          <c:h val="0.75792886508351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16-24</c:v>
                </c:pt>
              </c:strCache>
            </c:strRef>
          </c:tx>
          <c:spPr>
            <a:ln w="22225">
              <a:solidFill>
                <a:srgbClr val="333399"/>
              </a:solidFill>
            </a:ln>
          </c:spPr>
          <c:marker>
            <c:symbol val="none"/>
          </c:marker>
          <c:cat>
            <c:strRef>
              <c:f>Sheet1!$A$2:$A$30</c:f>
              <c:strCache>
                <c:ptCount val="22"/>
                <c:pt idx="0">
                  <c:v>2021-Q1</c:v>
                </c:pt>
                <c:pt idx="1">
                  <c:v>2021-Q2</c:v>
                </c:pt>
                <c:pt idx="2">
                  <c:v>2021-Q3</c:v>
                </c:pt>
                <c:pt idx="3">
                  <c:v>2021-Q4</c:v>
                </c:pt>
                <c:pt idx="4">
                  <c:v>2022-Q1</c:v>
                </c:pt>
                <c:pt idx="5">
                  <c:v>2022-Q2</c:v>
                </c:pt>
                <c:pt idx="6">
                  <c:v>2022-Q3</c:v>
                </c:pt>
                <c:pt idx="7">
                  <c:v>2022-Q4</c:v>
                </c:pt>
                <c:pt idx="8">
                  <c:v>2023-Q1</c:v>
                </c:pt>
                <c:pt idx="9">
                  <c:v>2023-Q2</c:v>
                </c:pt>
                <c:pt idx="10">
                  <c:v>2023-Q3</c:v>
                </c:pt>
                <c:pt idx="11">
                  <c:v>2023-Q4</c:v>
                </c:pt>
                <c:pt idx="12">
                  <c:v>2024-Q1</c:v>
                </c:pt>
                <c:pt idx="13">
                  <c:v>2024-Q2</c:v>
                </c:pt>
                <c:pt idx="14">
                  <c:v>2024-Q3</c:v>
                </c:pt>
                <c:pt idx="15">
                  <c:v>2024-Q4</c:v>
                </c:pt>
                <c:pt idx="16">
                  <c:v>2025-Q1</c:v>
                </c:pt>
                <c:pt idx="17">
                  <c:v>2025-Q2</c:v>
                </c:pt>
                <c:pt idx="18">
                  <c:v>2025-Q3</c:v>
                </c:pt>
                <c:pt idx="19">
                  <c:v>2025-Q4</c:v>
                </c:pt>
                <c:pt idx="20">
                  <c:v>2026-Q1</c:v>
                </c:pt>
                <c:pt idx="21">
                  <c:v>2026-Q2</c:v>
                </c:pt>
              </c:strCache>
            </c:str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0</c:v>
                </c:pt>
                <c:pt idx="1">
                  <c:v>0.6</c:v>
                </c:pt>
                <c:pt idx="2">
                  <c:v>0.8</c:v>
                </c:pt>
                <c:pt idx="3">
                  <c:v>1.4</c:v>
                </c:pt>
                <c:pt idx="4">
                  <c:v>0.9</c:v>
                </c:pt>
                <c:pt idx="5">
                  <c:v>0.7</c:v>
                </c:pt>
                <c:pt idx="6">
                  <c:v>1</c:v>
                </c:pt>
                <c:pt idx="7">
                  <c:v>1.2</c:v>
                </c:pt>
                <c:pt idx="8">
                  <c:v>0.8</c:v>
                </c:pt>
                <c:pt idx="9">
                  <c:v>0.8</c:v>
                </c:pt>
                <c:pt idx="10">
                  <c:v>2.6</c:v>
                </c:pt>
                <c:pt idx="11">
                  <c:v>3.5</c:v>
                </c:pt>
                <c:pt idx="12">
                  <c:v>1.7</c:v>
                </c:pt>
                <c:pt idx="13">
                  <c:v>4.3</c:v>
                </c:pt>
                <c:pt idx="14">
                  <c:v>3.7</c:v>
                </c:pt>
                <c:pt idx="15">
                  <c:v>3.7</c:v>
                </c:pt>
                <c:pt idx="16">
                  <c:v>3.8</c:v>
                </c:pt>
                <c:pt idx="17">
                  <c:v>4.0999999999999996</c:v>
                </c:pt>
                <c:pt idx="18">
                  <c:v>7.5</c:v>
                </c:pt>
                <c:pt idx="19">
                  <c:v>5.8</c:v>
                </c:pt>
                <c:pt idx="20">
                  <c:v>4.0999999999999996</c:v>
                </c:pt>
                <c:pt idx="21">
                  <c:v>6.1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D5A6-49A5-9FA3-D980983A67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25-34</c:v>
                </c:pt>
              </c:strCache>
            </c:strRef>
          </c:tx>
          <c:spPr>
            <a:ln w="22225">
              <a:solidFill>
                <a:srgbClr val="E5007B"/>
              </a:solidFill>
            </a:ln>
          </c:spPr>
          <c:marker>
            <c:symbol val="none"/>
          </c:marker>
          <c:cat>
            <c:strRef>
              <c:f>Sheet1!$A$2:$A$30</c:f>
              <c:strCache>
                <c:ptCount val="22"/>
                <c:pt idx="0">
                  <c:v>2021-Q1</c:v>
                </c:pt>
                <c:pt idx="1">
                  <c:v>2021-Q2</c:v>
                </c:pt>
                <c:pt idx="2">
                  <c:v>2021-Q3</c:v>
                </c:pt>
                <c:pt idx="3">
                  <c:v>2021-Q4</c:v>
                </c:pt>
                <c:pt idx="4">
                  <c:v>2022-Q1</c:v>
                </c:pt>
                <c:pt idx="5">
                  <c:v>2022-Q2</c:v>
                </c:pt>
                <c:pt idx="6">
                  <c:v>2022-Q3</c:v>
                </c:pt>
                <c:pt idx="7">
                  <c:v>2022-Q4</c:v>
                </c:pt>
                <c:pt idx="8">
                  <c:v>2023-Q1</c:v>
                </c:pt>
                <c:pt idx="9">
                  <c:v>2023-Q2</c:v>
                </c:pt>
                <c:pt idx="10">
                  <c:v>2023-Q3</c:v>
                </c:pt>
                <c:pt idx="11">
                  <c:v>2023-Q4</c:v>
                </c:pt>
                <c:pt idx="12">
                  <c:v>2024-Q1</c:v>
                </c:pt>
                <c:pt idx="13">
                  <c:v>2024-Q2</c:v>
                </c:pt>
                <c:pt idx="14">
                  <c:v>2024-Q3</c:v>
                </c:pt>
                <c:pt idx="15">
                  <c:v>2024-Q4</c:v>
                </c:pt>
                <c:pt idx="16">
                  <c:v>2025-Q1</c:v>
                </c:pt>
                <c:pt idx="17">
                  <c:v>2025-Q2</c:v>
                </c:pt>
                <c:pt idx="18">
                  <c:v>2025-Q3</c:v>
                </c:pt>
                <c:pt idx="19">
                  <c:v>2025-Q4</c:v>
                </c:pt>
                <c:pt idx="20">
                  <c:v>2026-Q1</c:v>
                </c:pt>
                <c:pt idx="21">
                  <c:v>2026-Q2</c:v>
                </c:pt>
              </c:strCache>
            </c:strRef>
          </c:cat>
          <c:val>
            <c:numRef>
              <c:f>Sheet1!$C$2:$C$23</c:f>
              <c:numCache>
                <c:formatCode>General</c:formatCode>
                <c:ptCount val="22"/>
                <c:pt idx="0">
                  <c:v>0.3</c:v>
                </c:pt>
                <c:pt idx="1">
                  <c:v>0.4</c:v>
                </c:pt>
                <c:pt idx="2">
                  <c:v>0.4</c:v>
                </c:pt>
                <c:pt idx="3">
                  <c:v>0.8</c:v>
                </c:pt>
                <c:pt idx="4">
                  <c:v>0.8</c:v>
                </c:pt>
                <c:pt idx="5">
                  <c:v>0.4</c:v>
                </c:pt>
                <c:pt idx="6">
                  <c:v>0.7</c:v>
                </c:pt>
                <c:pt idx="7">
                  <c:v>0.4</c:v>
                </c:pt>
                <c:pt idx="8">
                  <c:v>0.6</c:v>
                </c:pt>
                <c:pt idx="9">
                  <c:v>0.2</c:v>
                </c:pt>
                <c:pt idx="10">
                  <c:v>0.7</c:v>
                </c:pt>
                <c:pt idx="11">
                  <c:v>1.6</c:v>
                </c:pt>
                <c:pt idx="12">
                  <c:v>1.3</c:v>
                </c:pt>
                <c:pt idx="13">
                  <c:v>1.9</c:v>
                </c:pt>
                <c:pt idx="14">
                  <c:v>1.2</c:v>
                </c:pt>
                <c:pt idx="15">
                  <c:v>0.8</c:v>
                </c:pt>
                <c:pt idx="16">
                  <c:v>1.6</c:v>
                </c:pt>
                <c:pt idx="17">
                  <c:v>2.5</c:v>
                </c:pt>
                <c:pt idx="18">
                  <c:v>3.8</c:v>
                </c:pt>
                <c:pt idx="19">
                  <c:v>2.8</c:v>
                </c:pt>
                <c:pt idx="20">
                  <c:v>4.8</c:v>
                </c:pt>
                <c:pt idx="21">
                  <c:v>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5A6-49A5-9FA3-D980983A67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35-44</c:v>
                </c:pt>
              </c:strCache>
            </c:strRef>
          </c:tx>
          <c:spPr>
            <a:ln w="22225">
              <a:solidFill>
                <a:srgbClr val="333399"/>
              </a:solidFill>
              <a:prstDash val="sysDot"/>
            </a:ln>
          </c:spPr>
          <c:marker>
            <c:symbol val="none"/>
          </c:marker>
          <c:cat>
            <c:strRef>
              <c:f>Sheet1!$A$2:$A$30</c:f>
              <c:strCache>
                <c:ptCount val="22"/>
                <c:pt idx="0">
                  <c:v>2021-Q1</c:v>
                </c:pt>
                <c:pt idx="1">
                  <c:v>2021-Q2</c:v>
                </c:pt>
                <c:pt idx="2">
                  <c:v>2021-Q3</c:v>
                </c:pt>
                <c:pt idx="3">
                  <c:v>2021-Q4</c:v>
                </c:pt>
                <c:pt idx="4">
                  <c:v>2022-Q1</c:v>
                </c:pt>
                <c:pt idx="5">
                  <c:v>2022-Q2</c:v>
                </c:pt>
                <c:pt idx="6">
                  <c:v>2022-Q3</c:v>
                </c:pt>
                <c:pt idx="7">
                  <c:v>2022-Q4</c:v>
                </c:pt>
                <c:pt idx="8">
                  <c:v>2023-Q1</c:v>
                </c:pt>
                <c:pt idx="9">
                  <c:v>2023-Q2</c:v>
                </c:pt>
                <c:pt idx="10">
                  <c:v>2023-Q3</c:v>
                </c:pt>
                <c:pt idx="11">
                  <c:v>2023-Q4</c:v>
                </c:pt>
                <c:pt idx="12">
                  <c:v>2024-Q1</c:v>
                </c:pt>
                <c:pt idx="13">
                  <c:v>2024-Q2</c:v>
                </c:pt>
                <c:pt idx="14">
                  <c:v>2024-Q3</c:v>
                </c:pt>
                <c:pt idx="15">
                  <c:v>2024-Q4</c:v>
                </c:pt>
                <c:pt idx="16">
                  <c:v>2025-Q1</c:v>
                </c:pt>
                <c:pt idx="17">
                  <c:v>2025-Q2</c:v>
                </c:pt>
                <c:pt idx="18">
                  <c:v>2025-Q3</c:v>
                </c:pt>
                <c:pt idx="19">
                  <c:v>2025-Q4</c:v>
                </c:pt>
                <c:pt idx="20">
                  <c:v>2026-Q1</c:v>
                </c:pt>
                <c:pt idx="21">
                  <c:v>2026-Q2</c:v>
                </c:pt>
              </c:strCache>
            </c:strRef>
          </c:cat>
          <c:val>
            <c:numRef>
              <c:f>Sheet1!$D$2:$D$23</c:f>
              <c:numCache>
                <c:formatCode>General</c:formatCode>
                <c:ptCount val="22"/>
                <c:pt idx="0">
                  <c:v>0.4</c:v>
                </c:pt>
                <c:pt idx="1">
                  <c:v>0.5</c:v>
                </c:pt>
                <c:pt idx="2">
                  <c:v>0.7</c:v>
                </c:pt>
                <c:pt idx="3">
                  <c:v>0.3</c:v>
                </c:pt>
                <c:pt idx="4">
                  <c:v>0.2</c:v>
                </c:pt>
                <c:pt idx="5">
                  <c:v>0.5</c:v>
                </c:pt>
                <c:pt idx="6">
                  <c:v>0.1</c:v>
                </c:pt>
                <c:pt idx="7">
                  <c:v>0.2</c:v>
                </c:pt>
                <c:pt idx="8">
                  <c:v>0.6</c:v>
                </c:pt>
                <c:pt idx="9">
                  <c:v>0.1</c:v>
                </c:pt>
                <c:pt idx="10">
                  <c:v>0.2</c:v>
                </c:pt>
                <c:pt idx="11">
                  <c:v>0.5</c:v>
                </c:pt>
                <c:pt idx="12">
                  <c:v>0.2</c:v>
                </c:pt>
                <c:pt idx="13">
                  <c:v>0.5</c:v>
                </c:pt>
                <c:pt idx="14">
                  <c:v>0.8</c:v>
                </c:pt>
                <c:pt idx="15">
                  <c:v>0.8</c:v>
                </c:pt>
                <c:pt idx="16">
                  <c:v>0.5</c:v>
                </c:pt>
                <c:pt idx="17">
                  <c:v>1.3</c:v>
                </c:pt>
                <c:pt idx="18">
                  <c:v>0.9</c:v>
                </c:pt>
                <c:pt idx="19">
                  <c:v>0.7</c:v>
                </c:pt>
                <c:pt idx="20">
                  <c:v>0.6</c:v>
                </c:pt>
                <c:pt idx="21">
                  <c:v>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3E-4F4B-BE61-57AE8A9BC17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45-54</c:v>
                </c:pt>
              </c:strCache>
            </c:strRef>
          </c:tx>
          <c:spPr>
            <a:ln w="22225">
              <a:solidFill>
                <a:srgbClr val="00B0F0"/>
              </a:solidFill>
              <a:prstDash val="sysDash"/>
            </a:ln>
          </c:spPr>
          <c:marker>
            <c:symbol val="none"/>
          </c:marker>
          <c:cat>
            <c:strRef>
              <c:f>Sheet1!$A$2:$A$30</c:f>
              <c:strCache>
                <c:ptCount val="22"/>
                <c:pt idx="0">
                  <c:v>2021-Q1</c:v>
                </c:pt>
                <c:pt idx="1">
                  <c:v>2021-Q2</c:v>
                </c:pt>
                <c:pt idx="2">
                  <c:v>2021-Q3</c:v>
                </c:pt>
                <c:pt idx="3">
                  <c:v>2021-Q4</c:v>
                </c:pt>
                <c:pt idx="4">
                  <c:v>2022-Q1</c:v>
                </c:pt>
                <c:pt idx="5">
                  <c:v>2022-Q2</c:v>
                </c:pt>
                <c:pt idx="6">
                  <c:v>2022-Q3</c:v>
                </c:pt>
                <c:pt idx="7">
                  <c:v>2022-Q4</c:v>
                </c:pt>
                <c:pt idx="8">
                  <c:v>2023-Q1</c:v>
                </c:pt>
                <c:pt idx="9">
                  <c:v>2023-Q2</c:v>
                </c:pt>
                <c:pt idx="10">
                  <c:v>2023-Q3</c:v>
                </c:pt>
                <c:pt idx="11">
                  <c:v>2023-Q4</c:v>
                </c:pt>
                <c:pt idx="12">
                  <c:v>2024-Q1</c:v>
                </c:pt>
                <c:pt idx="13">
                  <c:v>2024-Q2</c:v>
                </c:pt>
                <c:pt idx="14">
                  <c:v>2024-Q3</c:v>
                </c:pt>
                <c:pt idx="15">
                  <c:v>2024-Q4</c:v>
                </c:pt>
                <c:pt idx="16">
                  <c:v>2025-Q1</c:v>
                </c:pt>
                <c:pt idx="17">
                  <c:v>2025-Q2</c:v>
                </c:pt>
                <c:pt idx="18">
                  <c:v>2025-Q3</c:v>
                </c:pt>
                <c:pt idx="19">
                  <c:v>2025-Q4</c:v>
                </c:pt>
                <c:pt idx="20">
                  <c:v>2026-Q1</c:v>
                </c:pt>
                <c:pt idx="21">
                  <c:v>2026-Q2</c:v>
                </c:pt>
              </c:strCache>
            </c:strRef>
          </c:cat>
          <c:val>
            <c:numRef>
              <c:f>Sheet1!$E$2:$E$23</c:f>
              <c:numCache>
                <c:formatCode>General</c:formatCode>
                <c:ptCount val="22"/>
                <c:pt idx="0">
                  <c:v>0.2</c:v>
                </c:pt>
                <c:pt idx="1">
                  <c:v>0.4</c:v>
                </c:pt>
                <c:pt idx="2">
                  <c:v>0</c:v>
                </c:pt>
                <c:pt idx="3">
                  <c:v>0.2</c:v>
                </c:pt>
                <c:pt idx="4">
                  <c:v>0.8</c:v>
                </c:pt>
                <c:pt idx="5">
                  <c:v>0.1</c:v>
                </c:pt>
                <c:pt idx="6">
                  <c:v>0.6</c:v>
                </c:pt>
                <c:pt idx="7">
                  <c:v>0.3</c:v>
                </c:pt>
                <c:pt idx="8">
                  <c:v>0.1</c:v>
                </c:pt>
                <c:pt idx="9">
                  <c:v>0.4</c:v>
                </c:pt>
                <c:pt idx="10">
                  <c:v>0.2</c:v>
                </c:pt>
                <c:pt idx="11">
                  <c:v>0.6</c:v>
                </c:pt>
                <c:pt idx="12">
                  <c:v>1</c:v>
                </c:pt>
                <c:pt idx="13">
                  <c:v>0.6</c:v>
                </c:pt>
                <c:pt idx="14">
                  <c:v>0.6</c:v>
                </c:pt>
                <c:pt idx="15">
                  <c:v>0.5</c:v>
                </c:pt>
                <c:pt idx="16">
                  <c:v>0.5</c:v>
                </c:pt>
                <c:pt idx="17">
                  <c:v>1.3</c:v>
                </c:pt>
                <c:pt idx="18">
                  <c:v>0.5</c:v>
                </c:pt>
                <c:pt idx="19">
                  <c:v>0.4</c:v>
                </c:pt>
                <c:pt idx="20">
                  <c:v>1.4</c:v>
                </c:pt>
                <c:pt idx="21">
                  <c:v>1.1000000000000001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3E-4F4B-BE61-57AE8A9BC17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55-64</c:v>
                </c:pt>
              </c:strCache>
            </c:strRef>
          </c:tx>
          <c:marker>
            <c:symbol val="none"/>
          </c:marker>
          <c:cat>
            <c:strRef>
              <c:f>Sheet1!$A$2:$A$30</c:f>
              <c:strCache>
                <c:ptCount val="22"/>
                <c:pt idx="0">
                  <c:v>2021-Q1</c:v>
                </c:pt>
                <c:pt idx="1">
                  <c:v>2021-Q2</c:v>
                </c:pt>
                <c:pt idx="2">
                  <c:v>2021-Q3</c:v>
                </c:pt>
                <c:pt idx="3">
                  <c:v>2021-Q4</c:v>
                </c:pt>
                <c:pt idx="4">
                  <c:v>2022-Q1</c:v>
                </c:pt>
                <c:pt idx="5">
                  <c:v>2022-Q2</c:v>
                </c:pt>
                <c:pt idx="6">
                  <c:v>2022-Q3</c:v>
                </c:pt>
                <c:pt idx="7">
                  <c:v>2022-Q4</c:v>
                </c:pt>
                <c:pt idx="8">
                  <c:v>2023-Q1</c:v>
                </c:pt>
                <c:pt idx="9">
                  <c:v>2023-Q2</c:v>
                </c:pt>
                <c:pt idx="10">
                  <c:v>2023-Q3</c:v>
                </c:pt>
                <c:pt idx="11">
                  <c:v>2023-Q4</c:v>
                </c:pt>
                <c:pt idx="12">
                  <c:v>2024-Q1</c:v>
                </c:pt>
                <c:pt idx="13">
                  <c:v>2024-Q2</c:v>
                </c:pt>
                <c:pt idx="14">
                  <c:v>2024-Q3</c:v>
                </c:pt>
                <c:pt idx="15">
                  <c:v>2024-Q4</c:v>
                </c:pt>
                <c:pt idx="16">
                  <c:v>2025-Q1</c:v>
                </c:pt>
                <c:pt idx="17">
                  <c:v>2025-Q2</c:v>
                </c:pt>
                <c:pt idx="18">
                  <c:v>2025-Q3</c:v>
                </c:pt>
                <c:pt idx="19">
                  <c:v>2025-Q4</c:v>
                </c:pt>
                <c:pt idx="20">
                  <c:v>2026-Q1</c:v>
                </c:pt>
                <c:pt idx="21">
                  <c:v>2026-Q2</c:v>
                </c:pt>
              </c:strCache>
            </c:strRef>
          </c:cat>
          <c:val>
            <c:numRef>
              <c:f>Sheet1!$F$2:$F$23</c:f>
              <c:numCache>
                <c:formatCode>General</c:formatCode>
                <c:ptCount val="22"/>
                <c:pt idx="0">
                  <c:v>0.2</c:v>
                </c:pt>
                <c:pt idx="1">
                  <c:v>0.2</c:v>
                </c:pt>
                <c:pt idx="2">
                  <c:v>0</c:v>
                </c:pt>
                <c:pt idx="3">
                  <c:v>0.2</c:v>
                </c:pt>
                <c:pt idx="4">
                  <c:v>0.1</c:v>
                </c:pt>
                <c:pt idx="5">
                  <c:v>0</c:v>
                </c:pt>
                <c:pt idx="6">
                  <c:v>0.1</c:v>
                </c:pt>
                <c:pt idx="7">
                  <c:v>0.1</c:v>
                </c:pt>
                <c:pt idx="8">
                  <c:v>0.2</c:v>
                </c:pt>
                <c:pt idx="9">
                  <c:v>0.2</c:v>
                </c:pt>
                <c:pt idx="10">
                  <c:v>0.3</c:v>
                </c:pt>
                <c:pt idx="11">
                  <c:v>0.2</c:v>
                </c:pt>
                <c:pt idx="12">
                  <c:v>0.1</c:v>
                </c:pt>
                <c:pt idx="13">
                  <c:v>0</c:v>
                </c:pt>
                <c:pt idx="14">
                  <c:v>0.1</c:v>
                </c:pt>
                <c:pt idx="15">
                  <c:v>0.4</c:v>
                </c:pt>
                <c:pt idx="16">
                  <c:v>0.2</c:v>
                </c:pt>
                <c:pt idx="17">
                  <c:v>0.3</c:v>
                </c:pt>
                <c:pt idx="18">
                  <c:v>0</c:v>
                </c:pt>
                <c:pt idx="19">
                  <c:v>0.8</c:v>
                </c:pt>
                <c:pt idx="20">
                  <c:v>0.2</c:v>
                </c:pt>
                <c:pt idx="21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A89-48BF-B156-80197ABC3F7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≥65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Sheet1!$A$2:$A$30</c:f>
              <c:strCache>
                <c:ptCount val="22"/>
                <c:pt idx="0">
                  <c:v>2021-Q1</c:v>
                </c:pt>
                <c:pt idx="1">
                  <c:v>2021-Q2</c:v>
                </c:pt>
                <c:pt idx="2">
                  <c:v>2021-Q3</c:v>
                </c:pt>
                <c:pt idx="3">
                  <c:v>2021-Q4</c:v>
                </c:pt>
                <c:pt idx="4">
                  <c:v>2022-Q1</c:v>
                </c:pt>
                <c:pt idx="5">
                  <c:v>2022-Q2</c:v>
                </c:pt>
                <c:pt idx="6">
                  <c:v>2022-Q3</c:v>
                </c:pt>
                <c:pt idx="7">
                  <c:v>2022-Q4</c:v>
                </c:pt>
                <c:pt idx="8">
                  <c:v>2023-Q1</c:v>
                </c:pt>
                <c:pt idx="9">
                  <c:v>2023-Q2</c:v>
                </c:pt>
                <c:pt idx="10">
                  <c:v>2023-Q3</c:v>
                </c:pt>
                <c:pt idx="11">
                  <c:v>2023-Q4</c:v>
                </c:pt>
                <c:pt idx="12">
                  <c:v>2024-Q1</c:v>
                </c:pt>
                <c:pt idx="13">
                  <c:v>2024-Q2</c:v>
                </c:pt>
                <c:pt idx="14">
                  <c:v>2024-Q3</c:v>
                </c:pt>
                <c:pt idx="15">
                  <c:v>2024-Q4</c:v>
                </c:pt>
                <c:pt idx="16">
                  <c:v>2025-Q1</c:v>
                </c:pt>
                <c:pt idx="17">
                  <c:v>2025-Q2</c:v>
                </c:pt>
                <c:pt idx="18">
                  <c:v>2025-Q3</c:v>
                </c:pt>
                <c:pt idx="19">
                  <c:v>2025-Q4</c:v>
                </c:pt>
                <c:pt idx="20">
                  <c:v>2026-Q1</c:v>
                </c:pt>
                <c:pt idx="21">
                  <c:v>2026-Q2</c:v>
                </c:pt>
              </c:strCache>
            </c:strRef>
          </c:cat>
          <c:val>
            <c:numRef>
              <c:f>Sheet1!$G$2:$G$23</c:f>
              <c:numCache>
                <c:formatCode>General</c:formatCode>
                <c:ptCount val="22"/>
                <c:pt idx="0">
                  <c:v>0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0.1</c:v>
                </c:pt>
                <c:pt idx="8">
                  <c:v>0</c:v>
                </c:pt>
                <c:pt idx="9">
                  <c:v>0.2</c:v>
                </c:pt>
                <c:pt idx="10">
                  <c:v>0.1</c:v>
                </c:pt>
                <c:pt idx="11">
                  <c:v>0.1</c:v>
                </c:pt>
                <c:pt idx="12">
                  <c:v>0</c:v>
                </c:pt>
                <c:pt idx="13">
                  <c:v>0.1</c:v>
                </c:pt>
                <c:pt idx="14">
                  <c:v>0.1</c:v>
                </c:pt>
                <c:pt idx="15">
                  <c:v>0.1</c:v>
                </c:pt>
                <c:pt idx="16">
                  <c:v>0.1</c:v>
                </c:pt>
                <c:pt idx="17">
                  <c:v>0.2</c:v>
                </c:pt>
                <c:pt idx="18">
                  <c:v>0</c:v>
                </c:pt>
                <c:pt idx="19">
                  <c:v>0.2</c:v>
                </c:pt>
                <c:pt idx="20">
                  <c:v>0.1</c:v>
                </c:pt>
                <c:pt idx="2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A89-48BF-B156-80197ABC3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086984"/>
        <c:axId val="324160008"/>
        <c:extLst/>
      </c:lineChart>
      <c:catAx>
        <c:axId val="270086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400000"/>
          <a:lstStyle/>
          <a:p>
            <a:pPr>
              <a:defRPr sz="1200" baseline="0"/>
            </a:pPr>
            <a:endParaRPr lang="en-US"/>
          </a:p>
        </c:txPr>
        <c:crossAx val="324160008"/>
        <c:crosses val="autoZero"/>
        <c:auto val="1"/>
        <c:lblAlgn val="ctr"/>
        <c:lblOffset val="100"/>
        <c:noMultiLvlLbl val="0"/>
      </c:catAx>
      <c:valAx>
        <c:axId val="324160008"/>
        <c:scaling>
          <c:orientation val="minMax"/>
          <c:max val="3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%</a:t>
                </a:r>
                <a:r>
                  <a:rPr lang="en-GB" sz="1600" b="0" baseline="0" dirty="0"/>
                  <a:t> pouch users</a:t>
                </a:r>
                <a:endParaRPr lang="en-GB" sz="1600" b="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270086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122552873256181"/>
          <c:y val="4.56968773800457E-2"/>
          <c:w val="0.1578942798906677"/>
          <c:h val="0.40323620248154435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55353844658307"/>
          <c:y val="6.0210193542340779E-2"/>
          <c:w val="0.8521347331583552"/>
          <c:h val="0.75792886508351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Vapes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85.8</c:v>
                </c:pt>
                <c:pt idx="1">
                  <c:v>77</c:v>
                </c:pt>
                <c:pt idx="2">
                  <c:v>71.8</c:v>
                </c:pt>
                <c:pt idx="3">
                  <c:v>78.7</c:v>
                </c:pt>
                <c:pt idx="4">
                  <c:v>72</c:v>
                </c:pt>
                <c:pt idx="5">
                  <c:v>70.7</c:v>
                </c:pt>
                <c:pt idx="6">
                  <c:v>73.3</c:v>
                </c:pt>
                <c:pt idx="7">
                  <c:v>71.400000000000006</c:v>
                </c:pt>
                <c:pt idx="8">
                  <c:v>68.5</c:v>
                </c:pt>
                <c:pt idx="9">
                  <c:v>67.900000000000006</c:v>
                </c:pt>
                <c:pt idx="10">
                  <c:v>68.5</c:v>
                </c:pt>
                <c:pt idx="11">
                  <c:v>62.6</c:v>
                </c:pt>
                <c:pt idx="12">
                  <c:v>57.6</c:v>
                </c:pt>
                <c:pt idx="13">
                  <c:v>55.9</c:v>
                </c:pt>
                <c:pt idx="14">
                  <c:v>63.1</c:v>
                </c:pt>
                <c:pt idx="15">
                  <c:v>54.8</c:v>
                </c:pt>
                <c:pt idx="16">
                  <c:v>59.5</c:v>
                </c:pt>
                <c:pt idx="17">
                  <c:v>61.3</c:v>
                </c:pt>
                <c:pt idx="18">
                  <c:v>58.7</c:v>
                </c:pt>
                <c:pt idx="19">
                  <c:v>60.6</c:v>
                </c:pt>
                <c:pt idx="20">
                  <c:v>55.6</c:v>
                </c:pt>
                <c:pt idx="21">
                  <c:v>59.9</c:v>
                </c:pt>
                <c:pt idx="22">
                  <c:v>55.7</c:v>
                </c:pt>
                <c:pt idx="23">
                  <c:v>54.3</c:v>
                </c:pt>
                <c:pt idx="24">
                  <c:v>52.6</c:v>
                </c:pt>
                <c:pt idx="25">
                  <c:v>53.9</c:v>
                </c:pt>
                <c:pt idx="26">
                  <c:v>50</c:v>
                </c:pt>
                <c:pt idx="27">
                  <c:v>49</c:v>
                </c:pt>
                <c:pt idx="28">
                  <c:v>48.2</c:v>
                </c:pt>
                <c:pt idx="29">
                  <c:v>50.7</c:v>
                </c:pt>
                <c:pt idx="30">
                  <c:v>54.5</c:v>
                </c:pt>
                <c:pt idx="31">
                  <c:v>50.8</c:v>
                </c:pt>
                <c:pt idx="32">
                  <c:v>50.2</c:v>
                </c:pt>
                <c:pt idx="33">
                  <c:v>47.5</c:v>
                </c:pt>
                <c:pt idx="34">
                  <c:v>50.1</c:v>
                </c:pt>
                <c:pt idx="35">
                  <c:v>47.6</c:v>
                </c:pt>
                <c:pt idx="36">
                  <c:v>48.2</c:v>
                </c:pt>
                <c:pt idx="37">
                  <c:v>47.7</c:v>
                </c:pt>
                <c:pt idx="38">
                  <c:v>44.5</c:v>
                </c:pt>
                <c:pt idx="39">
                  <c:v>42.5</c:v>
                </c:pt>
                <c:pt idx="40">
                  <c:v>44.4</c:v>
                </c:pt>
                <c:pt idx="41">
                  <c:v>37.4</c:v>
                </c:pt>
                <c:pt idx="42">
                  <c:v>39.200000000000003</c:v>
                </c:pt>
                <c:pt idx="43">
                  <c:v>38.9</c:v>
                </c:pt>
                <c:pt idx="44">
                  <c:v>36</c:v>
                </c:pt>
                <c:pt idx="45">
                  <c:v>36.5</c:v>
                </c:pt>
                <c:pt idx="46">
                  <c:v>35</c:v>
                </c:pt>
                <c:pt idx="47">
                  <c:v>36.799999999999997</c:v>
                </c:pt>
                <c:pt idx="48">
                  <c:v>37.299999999999997</c:v>
                </c:pt>
                <c:pt idx="49">
                  <c:v>29</c:v>
                </c:pt>
                <c:pt idx="50">
                  <c:v>33.700000000000003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E1-4524-B960-2154CDEE33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</c:v>
                </c:pt>
              </c:strCache>
            </c:strRef>
          </c:tx>
          <c:spPr>
            <a:ln w="22225"/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74.900000000000006</c:v>
                </c:pt>
                <c:pt idx="1">
                  <c:v>70</c:v>
                </c:pt>
                <c:pt idx="2">
                  <c:v>72</c:v>
                </c:pt>
                <c:pt idx="3">
                  <c:v>71.599999999999994</c:v>
                </c:pt>
                <c:pt idx="4">
                  <c:v>67.599999999999994</c:v>
                </c:pt>
                <c:pt idx="5">
                  <c:v>63.6</c:v>
                </c:pt>
                <c:pt idx="6">
                  <c:v>68.3</c:v>
                </c:pt>
                <c:pt idx="7">
                  <c:v>70</c:v>
                </c:pt>
                <c:pt idx="8">
                  <c:v>70.7</c:v>
                </c:pt>
                <c:pt idx="9">
                  <c:v>68.3</c:v>
                </c:pt>
                <c:pt idx="10">
                  <c:v>67.599999999999994</c:v>
                </c:pt>
                <c:pt idx="11">
                  <c:v>72.599999999999994</c:v>
                </c:pt>
                <c:pt idx="12">
                  <c:v>64.400000000000006</c:v>
                </c:pt>
                <c:pt idx="13">
                  <c:v>56.8</c:v>
                </c:pt>
                <c:pt idx="14">
                  <c:v>68.400000000000006</c:v>
                </c:pt>
                <c:pt idx="15">
                  <c:v>63.5</c:v>
                </c:pt>
                <c:pt idx="16">
                  <c:v>73.8</c:v>
                </c:pt>
                <c:pt idx="17">
                  <c:v>69.900000000000006</c:v>
                </c:pt>
                <c:pt idx="18">
                  <c:v>70.5</c:v>
                </c:pt>
                <c:pt idx="19">
                  <c:v>72.7</c:v>
                </c:pt>
                <c:pt idx="20">
                  <c:v>76.099999999999994</c:v>
                </c:pt>
                <c:pt idx="21">
                  <c:v>55.9</c:v>
                </c:pt>
                <c:pt idx="22">
                  <c:v>68.3</c:v>
                </c:pt>
                <c:pt idx="23">
                  <c:v>75.599999999999994</c:v>
                </c:pt>
                <c:pt idx="24">
                  <c:v>65</c:v>
                </c:pt>
                <c:pt idx="25">
                  <c:v>72.5</c:v>
                </c:pt>
                <c:pt idx="26">
                  <c:v>68.2</c:v>
                </c:pt>
                <c:pt idx="27">
                  <c:v>70.5</c:v>
                </c:pt>
                <c:pt idx="28">
                  <c:v>67.099999999999994</c:v>
                </c:pt>
                <c:pt idx="29">
                  <c:v>62.3</c:v>
                </c:pt>
                <c:pt idx="30">
                  <c:v>68</c:v>
                </c:pt>
                <c:pt idx="31">
                  <c:v>67</c:v>
                </c:pt>
                <c:pt idx="32">
                  <c:v>66.3</c:v>
                </c:pt>
                <c:pt idx="33">
                  <c:v>56.9</c:v>
                </c:pt>
                <c:pt idx="34">
                  <c:v>65.400000000000006</c:v>
                </c:pt>
                <c:pt idx="35">
                  <c:v>65.8</c:v>
                </c:pt>
                <c:pt idx="36">
                  <c:v>61.4</c:v>
                </c:pt>
                <c:pt idx="37">
                  <c:v>66</c:v>
                </c:pt>
                <c:pt idx="38">
                  <c:v>70.599999999999994</c:v>
                </c:pt>
                <c:pt idx="39">
                  <c:v>69.400000000000006</c:v>
                </c:pt>
                <c:pt idx="40">
                  <c:v>60.5</c:v>
                </c:pt>
                <c:pt idx="41">
                  <c:v>55.8</c:v>
                </c:pt>
                <c:pt idx="42">
                  <c:v>61.9</c:v>
                </c:pt>
                <c:pt idx="43">
                  <c:v>64.7</c:v>
                </c:pt>
                <c:pt idx="44">
                  <c:v>56.4</c:v>
                </c:pt>
                <c:pt idx="45">
                  <c:v>63.6</c:v>
                </c:pt>
                <c:pt idx="46">
                  <c:v>59.5</c:v>
                </c:pt>
                <c:pt idx="47">
                  <c:v>65.2</c:v>
                </c:pt>
                <c:pt idx="48">
                  <c:v>55.1</c:v>
                </c:pt>
                <c:pt idx="49">
                  <c:v>63.1</c:v>
                </c:pt>
                <c:pt idx="50">
                  <c:v>57.9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E1-4524-B960-2154CDEE3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4161576"/>
        <c:axId val="324161968"/>
      </c:lineChart>
      <c:catAx>
        <c:axId val="324161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400000" anchor="ctr" anchorCtr="1"/>
          <a:lstStyle/>
          <a:p>
            <a:pPr>
              <a:defRPr sz="1200"/>
            </a:pPr>
            <a:endParaRPr lang="en-US"/>
          </a:p>
        </c:txPr>
        <c:crossAx val="324161968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324161968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Percent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4161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251531058617677"/>
          <c:y val="4.2024675852850989E-2"/>
          <c:w val="0.12347234373481093"/>
          <c:h val="0.16490477993476338"/>
        </c:manualLayout>
      </c:layout>
      <c:overlay val="1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294279187323816E-2"/>
          <c:y val="5.0663030166176785E-2"/>
          <c:w val="0.86448041217070093"/>
          <c:h val="0.75792886508351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Vapes</c:v>
                </c:pt>
              </c:strCache>
            </c:strRef>
          </c:tx>
          <c:spPr>
            <a:ln w="22225">
              <a:solidFill>
                <a:srgbClr val="008000"/>
              </a:solidFill>
            </a:ln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80.400000000000006</c:v>
                </c:pt>
                <c:pt idx="1">
                  <c:v>65.599999999999994</c:v>
                </c:pt>
                <c:pt idx="2">
                  <c:v>60.8</c:v>
                </c:pt>
                <c:pt idx="3">
                  <c:v>73</c:v>
                </c:pt>
                <c:pt idx="4">
                  <c:v>63.6</c:v>
                </c:pt>
                <c:pt idx="5">
                  <c:v>66.8</c:v>
                </c:pt>
                <c:pt idx="6">
                  <c:v>61.2</c:v>
                </c:pt>
                <c:pt idx="7">
                  <c:v>67.099999999999994</c:v>
                </c:pt>
                <c:pt idx="8">
                  <c:v>57.6</c:v>
                </c:pt>
                <c:pt idx="9">
                  <c:v>62.2</c:v>
                </c:pt>
                <c:pt idx="10">
                  <c:v>59.9</c:v>
                </c:pt>
                <c:pt idx="11">
                  <c:v>48.6</c:v>
                </c:pt>
                <c:pt idx="12">
                  <c:v>46.4</c:v>
                </c:pt>
                <c:pt idx="13">
                  <c:v>50.9</c:v>
                </c:pt>
                <c:pt idx="14">
                  <c:v>50.8</c:v>
                </c:pt>
                <c:pt idx="15">
                  <c:v>37</c:v>
                </c:pt>
                <c:pt idx="16">
                  <c:v>48.5</c:v>
                </c:pt>
                <c:pt idx="17">
                  <c:v>50</c:v>
                </c:pt>
                <c:pt idx="18">
                  <c:v>48.6</c:v>
                </c:pt>
                <c:pt idx="19">
                  <c:v>50.9</c:v>
                </c:pt>
                <c:pt idx="20">
                  <c:v>44.5</c:v>
                </c:pt>
                <c:pt idx="21">
                  <c:v>55.2</c:v>
                </c:pt>
                <c:pt idx="22">
                  <c:v>49.8</c:v>
                </c:pt>
                <c:pt idx="23">
                  <c:v>47.6</c:v>
                </c:pt>
                <c:pt idx="24">
                  <c:v>42.2</c:v>
                </c:pt>
                <c:pt idx="25">
                  <c:v>49.2</c:v>
                </c:pt>
                <c:pt idx="26">
                  <c:v>42</c:v>
                </c:pt>
                <c:pt idx="27">
                  <c:v>42.1</c:v>
                </c:pt>
                <c:pt idx="28">
                  <c:v>42.3</c:v>
                </c:pt>
                <c:pt idx="29">
                  <c:v>40</c:v>
                </c:pt>
                <c:pt idx="30">
                  <c:v>44.8</c:v>
                </c:pt>
                <c:pt idx="31">
                  <c:v>41.2</c:v>
                </c:pt>
                <c:pt idx="32">
                  <c:v>45.1</c:v>
                </c:pt>
                <c:pt idx="33">
                  <c:v>42</c:v>
                </c:pt>
                <c:pt idx="34">
                  <c:v>46.7</c:v>
                </c:pt>
                <c:pt idx="35">
                  <c:v>46.6</c:v>
                </c:pt>
                <c:pt idx="36">
                  <c:v>46.5</c:v>
                </c:pt>
                <c:pt idx="37">
                  <c:v>44.8</c:v>
                </c:pt>
                <c:pt idx="38">
                  <c:v>34.9</c:v>
                </c:pt>
                <c:pt idx="39">
                  <c:v>45</c:v>
                </c:pt>
                <c:pt idx="40">
                  <c:v>35.4</c:v>
                </c:pt>
                <c:pt idx="41">
                  <c:v>29.6</c:v>
                </c:pt>
                <c:pt idx="42">
                  <c:v>31.7</c:v>
                </c:pt>
                <c:pt idx="43">
                  <c:v>31.8</c:v>
                </c:pt>
                <c:pt idx="44">
                  <c:v>29.3</c:v>
                </c:pt>
                <c:pt idx="45">
                  <c:v>41.8</c:v>
                </c:pt>
                <c:pt idx="46">
                  <c:v>27.5</c:v>
                </c:pt>
                <c:pt idx="47">
                  <c:v>26</c:v>
                </c:pt>
                <c:pt idx="48">
                  <c:v>29.7</c:v>
                </c:pt>
                <c:pt idx="49">
                  <c:v>18.899999999999999</c:v>
                </c:pt>
                <c:pt idx="50">
                  <c:v>28.8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E1-4524-B960-2154CDEE33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NRT</c:v>
                </c:pt>
              </c:strCache>
            </c:strRef>
          </c:tx>
          <c:spPr>
            <a:ln w="22225"/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2013-Q4</c:v>
                </c:pt>
                <c:pt idx="1">
                  <c:v>2014-Q1</c:v>
                </c:pt>
                <c:pt idx="2">
                  <c:v>2014-Q2</c:v>
                </c:pt>
                <c:pt idx="3">
                  <c:v>2014-Q3</c:v>
                </c:pt>
                <c:pt idx="4">
                  <c:v>2014-Q4</c:v>
                </c:pt>
                <c:pt idx="5">
                  <c:v>2015-Q1</c:v>
                </c:pt>
                <c:pt idx="6">
                  <c:v>2015-Q2</c:v>
                </c:pt>
                <c:pt idx="7">
                  <c:v>2015-Q3</c:v>
                </c:pt>
                <c:pt idx="8">
                  <c:v>2015-Q4</c:v>
                </c:pt>
                <c:pt idx="9">
                  <c:v>2016-Q1</c:v>
                </c:pt>
                <c:pt idx="10">
                  <c:v>2016-Q2</c:v>
                </c:pt>
                <c:pt idx="11">
                  <c:v>2016-Q3</c:v>
                </c:pt>
                <c:pt idx="12">
                  <c:v>2016-Q4</c:v>
                </c:pt>
                <c:pt idx="13">
                  <c:v>2017-Q1</c:v>
                </c:pt>
                <c:pt idx="14">
                  <c:v>2017-Q2</c:v>
                </c:pt>
                <c:pt idx="15">
                  <c:v>2017-Q3</c:v>
                </c:pt>
                <c:pt idx="16">
                  <c:v>2017-Q4</c:v>
                </c:pt>
                <c:pt idx="17">
                  <c:v>2018-Q1</c:v>
                </c:pt>
                <c:pt idx="18">
                  <c:v>2018-Q2</c:v>
                </c:pt>
                <c:pt idx="19">
                  <c:v>2018-Q3</c:v>
                </c:pt>
                <c:pt idx="20">
                  <c:v>2018-Q4</c:v>
                </c:pt>
                <c:pt idx="21">
                  <c:v>2019-Q1</c:v>
                </c:pt>
                <c:pt idx="22">
                  <c:v>2019-Q2</c:v>
                </c:pt>
                <c:pt idx="23">
                  <c:v>2019-Q3</c:v>
                </c:pt>
                <c:pt idx="24">
                  <c:v>2019-Q4</c:v>
                </c:pt>
                <c:pt idx="25">
                  <c:v>2020-Q1</c:v>
                </c:pt>
                <c:pt idx="26">
                  <c:v>2020-Q2</c:v>
                </c:pt>
                <c:pt idx="27">
                  <c:v>2020-Q3</c:v>
                </c:pt>
                <c:pt idx="28">
                  <c:v>2020-Q4</c:v>
                </c:pt>
                <c:pt idx="29">
                  <c:v>2021-Q1</c:v>
                </c:pt>
                <c:pt idx="30">
                  <c:v>2021-Q2</c:v>
                </c:pt>
                <c:pt idx="31">
                  <c:v>2021-Q3</c:v>
                </c:pt>
                <c:pt idx="32">
                  <c:v>2021-Q4</c:v>
                </c:pt>
                <c:pt idx="33">
                  <c:v>2022-Q1</c:v>
                </c:pt>
                <c:pt idx="34">
                  <c:v>2022-Q2</c:v>
                </c:pt>
                <c:pt idx="35">
                  <c:v>2022-Q3</c:v>
                </c:pt>
                <c:pt idx="36">
                  <c:v>2022-Q4</c:v>
                </c:pt>
                <c:pt idx="37">
                  <c:v>2023-Q1</c:v>
                </c:pt>
                <c:pt idx="38">
                  <c:v>2023-Q2</c:v>
                </c:pt>
                <c:pt idx="39">
                  <c:v>2023-Q3</c:v>
                </c:pt>
                <c:pt idx="40">
                  <c:v>2023-Q4</c:v>
                </c:pt>
                <c:pt idx="41">
                  <c:v>2024-Q1</c:v>
                </c:pt>
                <c:pt idx="42">
                  <c:v>2024-Q2</c:v>
                </c:pt>
                <c:pt idx="43">
                  <c:v>2024-Q3</c:v>
                </c:pt>
                <c:pt idx="44">
                  <c:v>2024-Q4</c:v>
                </c:pt>
                <c:pt idx="45">
                  <c:v>2025-Q1</c:v>
                </c:pt>
                <c:pt idx="46">
                  <c:v>2025-Q2</c:v>
                </c:pt>
                <c:pt idx="47">
                  <c:v>2025-Q3</c:v>
                </c:pt>
                <c:pt idx="48">
                  <c:v>2025-Q4</c:v>
                </c:pt>
                <c:pt idx="49">
                  <c:v>2026-Q1</c:v>
                </c:pt>
                <c:pt idx="50">
                  <c:v>2026-Q2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60.7</c:v>
                </c:pt>
                <c:pt idx="1">
                  <c:v>57.7</c:v>
                </c:pt>
                <c:pt idx="2">
                  <c:v>59.6</c:v>
                </c:pt>
                <c:pt idx="3">
                  <c:v>58.1</c:v>
                </c:pt>
                <c:pt idx="4">
                  <c:v>55.7</c:v>
                </c:pt>
                <c:pt idx="5">
                  <c:v>64.099999999999994</c:v>
                </c:pt>
                <c:pt idx="6">
                  <c:v>55.1</c:v>
                </c:pt>
                <c:pt idx="7">
                  <c:v>56.6</c:v>
                </c:pt>
                <c:pt idx="8">
                  <c:v>58.2</c:v>
                </c:pt>
                <c:pt idx="9">
                  <c:v>53</c:v>
                </c:pt>
                <c:pt idx="10">
                  <c:v>69.099999999999994</c:v>
                </c:pt>
                <c:pt idx="11">
                  <c:v>55.5</c:v>
                </c:pt>
                <c:pt idx="12">
                  <c:v>55.8</c:v>
                </c:pt>
                <c:pt idx="13">
                  <c:v>48.9</c:v>
                </c:pt>
                <c:pt idx="14">
                  <c:v>48.1</c:v>
                </c:pt>
                <c:pt idx="15">
                  <c:v>49.7</c:v>
                </c:pt>
                <c:pt idx="16">
                  <c:v>79.8</c:v>
                </c:pt>
                <c:pt idx="17">
                  <c:v>61.4</c:v>
                </c:pt>
                <c:pt idx="18">
                  <c:v>63.2</c:v>
                </c:pt>
                <c:pt idx="19">
                  <c:v>58.8</c:v>
                </c:pt>
                <c:pt idx="20">
                  <c:v>68.3</c:v>
                </c:pt>
                <c:pt idx="21">
                  <c:v>50.6</c:v>
                </c:pt>
                <c:pt idx="22">
                  <c:v>63.1</c:v>
                </c:pt>
                <c:pt idx="23">
                  <c:v>78.8</c:v>
                </c:pt>
                <c:pt idx="24">
                  <c:v>58.9</c:v>
                </c:pt>
                <c:pt idx="25">
                  <c:v>55.1</c:v>
                </c:pt>
                <c:pt idx="26">
                  <c:v>56.6</c:v>
                </c:pt>
                <c:pt idx="27">
                  <c:v>56.2</c:v>
                </c:pt>
                <c:pt idx="28">
                  <c:v>52.5</c:v>
                </c:pt>
                <c:pt idx="29">
                  <c:v>44.8</c:v>
                </c:pt>
                <c:pt idx="30">
                  <c:v>64</c:v>
                </c:pt>
                <c:pt idx="31">
                  <c:v>56.9</c:v>
                </c:pt>
                <c:pt idx="32">
                  <c:v>62.8</c:v>
                </c:pt>
                <c:pt idx="33">
                  <c:v>44.1</c:v>
                </c:pt>
                <c:pt idx="34">
                  <c:v>49.4</c:v>
                </c:pt>
                <c:pt idx="35">
                  <c:v>57.7</c:v>
                </c:pt>
                <c:pt idx="36">
                  <c:v>52.8</c:v>
                </c:pt>
                <c:pt idx="37">
                  <c:v>65.2</c:v>
                </c:pt>
                <c:pt idx="38">
                  <c:v>67.900000000000006</c:v>
                </c:pt>
                <c:pt idx="39">
                  <c:v>57.4</c:v>
                </c:pt>
                <c:pt idx="40">
                  <c:v>51.5</c:v>
                </c:pt>
                <c:pt idx="41">
                  <c:v>45.8</c:v>
                </c:pt>
                <c:pt idx="42">
                  <c:v>42.4</c:v>
                </c:pt>
                <c:pt idx="43">
                  <c:v>71.400000000000006</c:v>
                </c:pt>
                <c:pt idx="44">
                  <c:v>40.299999999999997</c:v>
                </c:pt>
                <c:pt idx="45">
                  <c:v>71.900000000000006</c:v>
                </c:pt>
                <c:pt idx="46">
                  <c:v>61</c:v>
                </c:pt>
                <c:pt idx="47">
                  <c:v>50.6</c:v>
                </c:pt>
                <c:pt idx="48">
                  <c:v>40.5</c:v>
                </c:pt>
                <c:pt idx="49">
                  <c:v>50.5</c:v>
                </c:pt>
                <c:pt idx="50">
                  <c:v>31.3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E1-4524-B960-2154CDEE3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4162360"/>
        <c:axId val="324161184"/>
      </c:lineChart>
      <c:catAx>
        <c:axId val="324162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040000" vert="horz"/>
          <a:lstStyle/>
          <a:p>
            <a:pPr>
              <a:defRPr sz="1200"/>
            </a:pPr>
            <a:endParaRPr lang="en-US"/>
          </a:p>
        </c:txPr>
        <c:crossAx val="324161184"/>
        <c:crosses val="autoZero"/>
        <c:auto val="1"/>
        <c:lblAlgn val="ctr"/>
        <c:lblOffset val="100"/>
        <c:tickLblSkip val="2"/>
        <c:noMultiLvlLbl val="0"/>
      </c:catAx>
      <c:valAx>
        <c:axId val="324161184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/>
                  <a:t>Percent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41623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403543307086613"/>
          <c:y val="4.8389469223843525E-2"/>
          <c:w val="0.12195222125012151"/>
          <c:h val="0.17126957330575593"/>
        </c:manualLayout>
      </c:layout>
      <c:overlay val="1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40226742490522"/>
          <c:y val="4.6688493814474777E-2"/>
          <c:w val="0.8325371828521434"/>
          <c:h val="0.745924136661257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 smoked</c:v>
                </c:pt>
              </c:strCache>
            </c:strRef>
          </c:tx>
          <c:spPr>
            <a:ln w="50800">
              <a:noFill/>
            </a:ln>
          </c:spPr>
          <c:invertIfNegative val="0"/>
          <c:cat>
            <c:strRef>
              <c:f>Sheet1!$A$2:$A$6</c:f>
              <c:strCache>
                <c:ptCount val="4"/>
                <c:pt idx="0">
                  <c:v>Less than weekly</c:v>
                </c:pt>
                <c:pt idx="1">
                  <c:v>Weekly but not daily</c:v>
                </c:pt>
                <c:pt idx="2">
                  <c:v>1-10 per day</c:v>
                </c:pt>
                <c:pt idx="3">
                  <c:v>11+ per day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4"/>
                <c:pt idx="0">
                  <c:v>3.8</c:v>
                </c:pt>
                <c:pt idx="1">
                  <c:v>12.1</c:v>
                </c:pt>
                <c:pt idx="2">
                  <c:v>44.9</c:v>
                </c:pt>
                <c:pt idx="3">
                  <c:v>39.200000000000003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F5-47C3-98E9-2AD0EC2789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Stopped &gt;1y ago</c:v>
                </c:pt>
              </c:strCache>
            </c:strRef>
          </c:tx>
          <c:spPr>
            <a:ln w="50800"/>
          </c:spPr>
          <c:invertIfNegative val="0"/>
          <c:cat>
            <c:strRef>
              <c:f>Sheet1!$A$2:$A$6</c:f>
              <c:strCache>
                <c:ptCount val="4"/>
                <c:pt idx="0">
                  <c:v>Less than weekly</c:v>
                </c:pt>
                <c:pt idx="1">
                  <c:v>Weekly but not daily</c:v>
                </c:pt>
                <c:pt idx="2">
                  <c:v>1-10 per day</c:v>
                </c:pt>
                <c:pt idx="3">
                  <c:v>11+ per day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4"/>
                <c:pt idx="0">
                  <c:v>2.6</c:v>
                </c:pt>
                <c:pt idx="1">
                  <c:v>7.7</c:v>
                </c:pt>
                <c:pt idx="2">
                  <c:v>46</c:v>
                </c:pt>
                <c:pt idx="3">
                  <c:v>43.7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F5-47C3-98E9-2AD0EC2789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Stopped in last year</c:v>
                </c:pt>
              </c:strCache>
            </c:strRef>
          </c:tx>
          <c:spPr>
            <a:solidFill>
              <a:srgbClr val="EC419F"/>
            </a:solidFill>
          </c:spPr>
          <c:invertIfNegative val="0"/>
          <c:cat>
            <c:strRef>
              <c:f>Sheet1!$A$2:$A$6</c:f>
              <c:strCache>
                <c:ptCount val="4"/>
                <c:pt idx="0">
                  <c:v>Less than weekly</c:v>
                </c:pt>
                <c:pt idx="1">
                  <c:v>Weekly but not daily</c:v>
                </c:pt>
                <c:pt idx="2">
                  <c:v>1-10 per day</c:v>
                </c:pt>
                <c:pt idx="3">
                  <c:v>11+ per day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4"/>
                <c:pt idx="0">
                  <c:v>2</c:v>
                </c:pt>
                <c:pt idx="1">
                  <c:v>4.3</c:v>
                </c:pt>
                <c:pt idx="2">
                  <c:v>56.9</c:v>
                </c:pt>
                <c:pt idx="3">
                  <c:v>369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35-4482-8104-BD996EAC423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Smoking</c:v>
                </c:pt>
              </c:strCache>
            </c:strRef>
          </c:tx>
          <c:spPr>
            <a:solidFill>
              <a:srgbClr val="1977C0"/>
            </a:solidFill>
          </c:spPr>
          <c:invertIfNegative val="0"/>
          <c:cat>
            <c:strRef>
              <c:f>Sheet1!$A$2:$A$6</c:f>
              <c:strCache>
                <c:ptCount val="4"/>
                <c:pt idx="0">
                  <c:v>Less than weekly</c:v>
                </c:pt>
                <c:pt idx="1">
                  <c:v>Weekly but not daily</c:v>
                </c:pt>
                <c:pt idx="2">
                  <c:v>1-10 per day</c:v>
                </c:pt>
                <c:pt idx="3">
                  <c:v>11+ per day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4"/>
                <c:pt idx="0">
                  <c:v>10.8</c:v>
                </c:pt>
                <c:pt idx="1">
                  <c:v>20.100000000000001</c:v>
                </c:pt>
                <c:pt idx="2">
                  <c:v>42</c:v>
                </c:pt>
                <c:pt idx="3">
                  <c:v>27.1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35-4482-8104-BD996EAC42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166672"/>
        <c:axId val="324167064"/>
      </c:barChart>
      <c:catAx>
        <c:axId val="324166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4167064"/>
        <c:crosses val="autoZero"/>
        <c:auto val="1"/>
        <c:lblAlgn val="ctr"/>
        <c:lblOffset val="100"/>
        <c:noMultiLvlLbl val="0"/>
      </c:catAx>
      <c:valAx>
        <c:axId val="324167064"/>
        <c:scaling>
          <c:orientation val="minMax"/>
          <c:max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GB" sz="1600" b="0" dirty="0" err="1"/>
                  <a:t>Percent</a:t>
                </a:r>
                <a:endParaRPr lang="en-GB" sz="1600" b="0" dirty="0"/>
              </a:p>
            </c:rich>
          </c:tx>
          <c:layout>
            <c:manualLayout>
              <c:xMode val="edge"/>
              <c:yMode val="edge"/>
              <c:x val="1.054000194420142E-2"/>
              <c:y val="0.3186369623408443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2416667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ayout>
        <c:manualLayout>
          <c:xMode val="edge"/>
          <c:yMode val="edge"/>
          <c:x val="8.8661295810245941E-2"/>
          <c:y val="1.0954516085393506E-2"/>
          <c:w val="0.28269928064547489"/>
          <c:h val="0.32139335603630198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1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1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1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047E075-DE2E-453F-941C-2C489D96DF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29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A7EF6A1-BFE9-4177-AC22-11609F513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827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183876-D9A2-49AA-818F-6760A1664EA4}" type="slidenum">
              <a:rPr lang="en-US" altLang="en-US" smtClean="0"/>
              <a:pPr eaLnBrk="1" hangingPunct="1"/>
              <a:t>1</a:t>
            </a:fld>
            <a:endParaRPr lang="en-US" alt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610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15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646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282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34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B7E678-72FF-49AE-B36E-380C0592BECF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61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B7E678-72FF-49AE-B36E-380C0592BECF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67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04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10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18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78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61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46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D99DD-449A-75E1-9740-3DE0BC2E0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55815-D7CF-EAC6-57C9-C2691CDF6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62A310-0198-70B9-52DE-388906168E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76790-13BC-0F8A-C7DB-AC13F4FD6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83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78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7EF6A1-BFE9-4177-AC22-11609F51329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3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300788" y="6245225"/>
            <a:ext cx="2386012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104BD-995A-4FCF-8A76-252E18B17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89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972E9-74ED-403B-A557-FF3D23936B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26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09D47-BF8D-475F-AF88-BA31BF51BD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17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EE56D-6863-4D51-9563-C40A1A1463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36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0425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5CBF9-54DB-4D2B-9F32-1719954A8C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7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1BB2F-DCE3-4150-80BC-7C4731D30D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85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14E74-7F0B-4CAD-BA87-CA885F901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86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90D59-644E-48FE-ACB6-AAD09D578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11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97B6F-719F-47F3-8222-40F2946B44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34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75FFF-B187-46A5-91B6-AEDE3FDA7C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83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981A0-6CBF-4794-82C6-E803E111C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33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59379-562A-4439-AEB2-A3D8D97DB8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20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114D6-1FDC-47CD-A8AE-D1841E8E79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46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210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156325" y="6245225"/>
            <a:ext cx="25304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869EAF16-4C16-4E75-8BDE-21765AA65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11"/>
          <p:cNvSpPr>
            <a:spLocks noChangeShapeType="1"/>
          </p:cNvSpPr>
          <p:nvPr/>
        </p:nvSpPr>
        <p:spPr bwMode="auto">
          <a:xfrm>
            <a:off x="468313" y="1412875"/>
            <a:ext cx="8207375" cy="0"/>
          </a:xfrm>
          <a:prstGeom prst="line">
            <a:avLst/>
          </a:prstGeom>
          <a:noFill/>
          <a:ln w="28575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971" y="256737"/>
            <a:ext cx="1176829" cy="7723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  <p:sldLayoutId id="2147483968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000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5F5F5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mokinginengland.info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8586" y="53232"/>
            <a:ext cx="8886825" cy="2241550"/>
          </a:xfrm>
        </p:spPr>
        <p:txBody>
          <a:bodyPr/>
          <a:lstStyle/>
          <a:p>
            <a:pPr eaLnBrk="1" hangingPunct="1"/>
            <a:r>
              <a:rPr lang="en-US" altLang="en-US" sz="3600" b="1" i="1" dirty="0"/>
              <a:t>Trends in vaping in England</a:t>
            </a:r>
            <a:endParaRPr lang="en-US" altLang="en-US" b="1" i="1" dirty="0"/>
          </a:p>
        </p:txBody>
      </p:sp>
      <p:sp>
        <p:nvSpPr>
          <p:cNvPr id="3075" name="Rectangle 10"/>
          <p:cNvSpPr>
            <a:spLocks noChangeArrowheads="1"/>
          </p:cNvSpPr>
          <p:nvPr/>
        </p:nvSpPr>
        <p:spPr bwMode="auto">
          <a:xfrm>
            <a:off x="2434423" y="4180078"/>
            <a:ext cx="4275137" cy="187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altLang="en-US" sz="2000" i="1" dirty="0">
                <a:solidFill>
                  <a:srgbClr val="333399"/>
                </a:solidFill>
              </a:rPr>
              <a:t>Vera Buss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altLang="en-US" sz="2000" i="1" dirty="0">
                <a:solidFill>
                  <a:srgbClr val="333399"/>
                </a:solidFill>
              </a:rPr>
              <a:t>Loren Kock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altLang="en-US" sz="2000" i="1" dirty="0">
                <a:solidFill>
                  <a:srgbClr val="333399"/>
                </a:solidFill>
              </a:rPr>
              <a:t>Robert West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altLang="en-US" sz="2000" i="1" dirty="0">
                <a:solidFill>
                  <a:srgbClr val="333399"/>
                </a:solidFill>
              </a:rPr>
              <a:t>Emma Beard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altLang="en-US" sz="2000" i="1" dirty="0">
                <a:solidFill>
                  <a:srgbClr val="333399"/>
                </a:solidFill>
              </a:rPr>
              <a:t>Dimitra Kale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altLang="en-US" sz="2000" i="1" dirty="0">
                <a:solidFill>
                  <a:srgbClr val="333399"/>
                </a:solidFill>
              </a:rPr>
              <a:t>Jamie Brown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altLang="en-US" sz="2000" i="1" dirty="0">
                <a:solidFill>
                  <a:srgbClr val="333399"/>
                </a:solidFill>
              </a:rPr>
              <a:t>University College London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en-GB" sz="1200" b="1" dirty="0">
              <a:solidFill>
                <a:srgbClr val="333399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sz="2000" b="1" dirty="0">
                <a:solidFill>
                  <a:srgbClr val="333399"/>
                </a:solidFill>
              </a:rPr>
              <a:t>Updated 21</a:t>
            </a:r>
            <a:r>
              <a:rPr lang="en-GB" sz="2000" b="1" baseline="30000" dirty="0">
                <a:solidFill>
                  <a:srgbClr val="333399"/>
                </a:solidFill>
              </a:rPr>
              <a:t>st</a:t>
            </a:r>
            <a:r>
              <a:rPr lang="en-GB" sz="2000" b="1" dirty="0">
                <a:solidFill>
                  <a:srgbClr val="333399"/>
                </a:solidFill>
              </a:rPr>
              <a:t> July 2026</a:t>
            </a:r>
            <a:endParaRPr lang="en-GB" altLang="en-US" sz="2000" i="1" dirty="0">
              <a:solidFill>
                <a:srgbClr val="333399"/>
              </a:solidFill>
            </a:endParaRPr>
          </a:p>
        </p:txBody>
      </p:sp>
      <p:sp>
        <p:nvSpPr>
          <p:cNvPr id="3077" name="Text Box 10"/>
          <p:cNvSpPr txBox="1">
            <a:spLocks noChangeArrowheads="1"/>
          </p:cNvSpPr>
          <p:nvPr/>
        </p:nvSpPr>
        <p:spPr bwMode="auto">
          <a:xfrm>
            <a:off x="1780941" y="3807229"/>
            <a:ext cx="558210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en-GB" altLang="en-US" sz="2000" b="1" i="1" dirty="0">
                <a:solidFill>
                  <a:srgbClr val="333399"/>
                </a:solidFill>
              </a:rPr>
              <a:t>www.smokinginengland.info/latest-statistics</a:t>
            </a:r>
            <a:endParaRPr lang="en-GB" altLang="en-US" b="1" i="1" dirty="0">
              <a:solidFill>
                <a:srgbClr val="333399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95" y="2037701"/>
            <a:ext cx="2386595" cy="15663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69910-D170-6A18-5A9A-41B7132DC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B9CA8-A36F-361E-EF3F-1DA44844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Prevalence of pouch use by 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31841-EBC5-FA01-9478-B80A176EB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BDEE1DE-FCED-7C9F-0A8C-607FD3C05A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7522056"/>
              </p:ext>
            </p:extLst>
          </p:nvPr>
        </p:nvGraphicFramePr>
        <p:xfrm>
          <a:off x="457200" y="1600200"/>
          <a:ext cx="8408126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823FD41-41FA-E5DC-DF8F-22E46504008D}"/>
              </a:ext>
            </a:extLst>
          </p:cNvPr>
          <p:cNvSpPr txBox="1"/>
          <p:nvPr/>
        </p:nvSpPr>
        <p:spPr>
          <a:xfrm>
            <a:off x="457200" y="5853211"/>
            <a:ext cx="8149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111307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400" dirty="0"/>
              <a:t>adults (18 and over in 2021; 16 and over from 2022)</a:t>
            </a:r>
          </a:p>
        </p:txBody>
      </p:sp>
    </p:spTree>
    <p:extLst>
      <p:ext uri="{BB962C8B-B14F-4D97-AF65-F5344CB8AC3E}">
        <p14:creationId xmlns:p14="http://schemas.microsoft.com/office/powerpoint/2010/main" val="1358051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54553" cy="1143000"/>
          </a:xfrm>
        </p:spPr>
        <p:txBody>
          <a:bodyPr/>
          <a:lstStyle/>
          <a:p>
            <a:r>
              <a:rPr lang="en-GB" dirty="0"/>
              <a:t>Proportion of vape and NRT users who are smokers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699452"/>
              </p:ext>
            </p:extLst>
          </p:nvPr>
        </p:nvGraphicFramePr>
        <p:xfrm>
          <a:off x="457200" y="1600200"/>
          <a:ext cx="8229600" cy="3990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5773465"/>
            <a:ext cx="75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N=19091 vapers; N=6610 NRT users</a:t>
            </a:r>
          </a:p>
        </p:txBody>
      </p:sp>
    </p:spTree>
    <p:extLst>
      <p:ext uri="{BB962C8B-B14F-4D97-AF65-F5344CB8AC3E}">
        <p14:creationId xmlns:p14="http://schemas.microsoft.com/office/powerpoint/2010/main" val="3119246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Proportion of daily vape and NRT users who are smokers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8967169"/>
              </p:ext>
            </p:extLst>
          </p:nvPr>
        </p:nvGraphicFramePr>
        <p:xfrm>
          <a:off x="457200" y="1600200"/>
          <a:ext cx="8229600" cy="3990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5773465"/>
            <a:ext cx="7556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N=7395 daily vapers and N=2113 daily NRT users</a:t>
            </a:r>
          </a:p>
        </p:txBody>
      </p:sp>
    </p:spTree>
    <p:extLst>
      <p:ext uri="{BB962C8B-B14F-4D97-AF65-F5344CB8AC3E}">
        <p14:creationId xmlns:p14="http://schemas.microsoft.com/office/powerpoint/2010/main" val="788693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5900"/>
            <a:ext cx="8229600" cy="4914900"/>
          </a:xfrm>
        </p:spPr>
        <p:txBody>
          <a:bodyPr/>
          <a:lstStyle/>
          <a:p>
            <a:pPr lvl="0"/>
            <a:r>
              <a:rPr lang="en-GB" sz="2000" dirty="0"/>
              <a:t>Vaping in adults increased between 2021 and 2024, especially among young adults, but appears to have stalled</a:t>
            </a:r>
          </a:p>
          <a:p>
            <a:pPr lvl="0"/>
            <a:r>
              <a:rPr lang="en-GB" sz="2000" dirty="0"/>
              <a:t>Use of heated tobacco products is rare</a:t>
            </a:r>
          </a:p>
          <a:p>
            <a:pPr lvl="0"/>
            <a:r>
              <a:rPr lang="en-GB" sz="2000" dirty="0"/>
              <a:t>Nicotine pouch use is increasing, particularly among young people</a:t>
            </a:r>
          </a:p>
          <a:p>
            <a:pPr lvl="0"/>
            <a:r>
              <a:rPr lang="en-GB" sz="2000" dirty="0"/>
              <a:t>Vaping by never smokers increased since 2021 but remains relatively rare (~4%) while vaping among long-term ex-smokers has continued to grow since 2013</a:t>
            </a:r>
          </a:p>
          <a:p>
            <a:pPr lvl="0"/>
            <a:r>
              <a:rPr lang="en-GB" sz="2000" dirty="0"/>
              <a:t>Vaping in smokers and recent ex-smokers plateaued between 2013 and 2020 before growing again to 2023</a:t>
            </a:r>
          </a:p>
          <a:p>
            <a:pPr lvl="0"/>
            <a:r>
              <a:rPr lang="en-GB" sz="2000" dirty="0"/>
              <a:t>Around a third of vapers and the majority of NRT users are ‘dual users’ (also smoke)</a:t>
            </a:r>
          </a:p>
          <a:p>
            <a:pPr marL="457200" lvl="1" indent="0">
              <a:buNone/>
            </a:pP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39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Frequency of vaping (2025)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525955"/>
              </p:ext>
            </p:extLst>
          </p:nvPr>
        </p:nvGraphicFramePr>
        <p:xfrm>
          <a:off x="457200" y="1591492"/>
          <a:ext cx="8229600" cy="409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2669" y="5706663"/>
            <a:ext cx="1880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N=663 people vaping</a:t>
            </a:r>
          </a:p>
        </p:txBody>
      </p:sp>
    </p:spTree>
    <p:extLst>
      <p:ext uri="{BB962C8B-B14F-4D97-AF65-F5344CB8AC3E}">
        <p14:creationId xmlns:p14="http://schemas.microsoft.com/office/powerpoint/2010/main" val="3642414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FC33-1EB2-4284-9788-92B1B762B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Daily vaping (2013-2025)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1A7B359-CF24-46A5-8EE1-54A92FE18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2250550"/>
              </p:ext>
            </p:extLst>
          </p:nvPr>
        </p:nvGraphicFramePr>
        <p:xfrm>
          <a:off x="457200" y="156845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F6E15-8830-492B-9D42-709D0AABD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48046-0A3D-4E1B-8547-DD62C3930A4A}"/>
              </a:ext>
            </a:extLst>
          </p:cNvPr>
          <p:cNvSpPr txBox="1"/>
          <p:nvPr/>
        </p:nvSpPr>
        <p:spPr>
          <a:xfrm>
            <a:off x="457200" y="5937448"/>
            <a:ext cx="7785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N=10782 </a:t>
            </a:r>
            <a:r>
              <a:rPr lang="en-GB" sz="1400" dirty="0"/>
              <a:t>people vaping</a:t>
            </a:r>
          </a:p>
        </p:txBody>
      </p:sp>
    </p:spTree>
    <p:extLst>
      <p:ext uri="{BB962C8B-B14F-4D97-AF65-F5344CB8AC3E}">
        <p14:creationId xmlns:p14="http://schemas.microsoft.com/office/powerpoint/2010/main" val="1252248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 of vapes (2025)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793698"/>
              </p:ext>
            </p:extLst>
          </p:nvPr>
        </p:nvGraphicFramePr>
        <p:xfrm>
          <a:off x="457200" y="1591491"/>
          <a:ext cx="8229600" cy="4315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5915879"/>
            <a:ext cx="6874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N=2684 people vaping (for nicotine-containing N=825), surveyed in 2025</a:t>
            </a:r>
          </a:p>
        </p:txBody>
      </p:sp>
    </p:spTree>
    <p:extLst>
      <p:ext uri="{BB962C8B-B14F-4D97-AF65-F5344CB8AC3E}">
        <p14:creationId xmlns:p14="http://schemas.microsoft.com/office/powerpoint/2010/main" val="2810610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FC33-1EB2-4284-9788-92B1B762B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 of vapes (2016-2025)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1A7B359-CF24-46A5-8EE1-54A92FE18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483749"/>
              </p:ext>
            </p:extLst>
          </p:nvPr>
        </p:nvGraphicFramePr>
        <p:xfrm>
          <a:off x="457200" y="156845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F6E15-8830-492B-9D42-709D0AABD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48046-0A3D-4E1B-8547-DD62C3930A4A}"/>
              </a:ext>
            </a:extLst>
          </p:cNvPr>
          <p:cNvSpPr txBox="1"/>
          <p:nvPr/>
        </p:nvSpPr>
        <p:spPr>
          <a:xfrm>
            <a:off x="457200" y="6015931"/>
            <a:ext cx="7785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N=13748 people vaping</a:t>
            </a:r>
          </a:p>
        </p:txBody>
      </p:sp>
    </p:spTree>
    <p:extLst>
      <p:ext uri="{BB962C8B-B14F-4D97-AF65-F5344CB8AC3E}">
        <p14:creationId xmlns:p14="http://schemas.microsoft.com/office/powerpoint/2010/main" val="322558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E-liquid strength (2025)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792928"/>
              </p:ext>
            </p:extLst>
          </p:nvPr>
        </p:nvGraphicFramePr>
        <p:xfrm>
          <a:off x="457200" y="1591491"/>
          <a:ext cx="8229600" cy="4315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199" y="5645060"/>
            <a:ext cx="8502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N=747 nicotine-containing vape users, surveyed in 2025</a:t>
            </a:r>
          </a:p>
        </p:txBody>
      </p:sp>
    </p:spTree>
    <p:extLst>
      <p:ext uri="{BB962C8B-B14F-4D97-AF65-F5344CB8AC3E}">
        <p14:creationId xmlns:p14="http://schemas.microsoft.com/office/powerpoint/2010/main" val="2001581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FC33-1EB2-4284-9788-92B1B762B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9900"/>
            <a:ext cx="7210425" cy="1143000"/>
          </a:xfrm>
        </p:spPr>
        <p:txBody>
          <a:bodyPr/>
          <a:lstStyle/>
          <a:p>
            <a:r>
              <a:rPr lang="en-GB" sz="3000" dirty="0"/>
              <a:t>E-liquid strength 20mg (2%) nicotine or more (2016-2025)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1A7B359-CF24-46A5-8EE1-54A92FE18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6782106"/>
              </p:ext>
            </p:extLst>
          </p:nvPr>
        </p:nvGraphicFramePr>
        <p:xfrm>
          <a:off x="457200" y="157553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F6E15-8830-492B-9D42-709D0AABD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48046-0A3D-4E1B-8547-DD62C3930A4A}"/>
              </a:ext>
            </a:extLst>
          </p:cNvPr>
          <p:cNvSpPr txBox="1"/>
          <p:nvPr/>
        </p:nvSpPr>
        <p:spPr>
          <a:xfrm>
            <a:off x="457200" y="5952186"/>
            <a:ext cx="7785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N=7720 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nicotine-containing vape users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031151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Vaping has become prevalent in many countries</a:t>
            </a:r>
          </a:p>
          <a:p>
            <a:r>
              <a:rPr lang="en-GB" sz="2400" dirty="0"/>
              <a:t>In England, vapes are currently regulated as consumer products</a:t>
            </a:r>
          </a:p>
          <a:p>
            <a:r>
              <a:rPr lang="en-GB" sz="2400" dirty="0"/>
              <a:t>It is important to track vaping and assess how far they appear to be promoting or detracting from reduction in prevalence of cigarette smoking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822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Source of purchase (2025)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788626"/>
              </p:ext>
            </p:extLst>
          </p:nvPr>
        </p:nvGraphicFramePr>
        <p:xfrm>
          <a:off x="140677" y="1591491"/>
          <a:ext cx="8804031" cy="4315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5906670"/>
            <a:ext cx="86323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N=825 people vaping, surveyed in 2025</a:t>
            </a:r>
          </a:p>
        </p:txBody>
      </p:sp>
    </p:spTree>
    <p:extLst>
      <p:ext uri="{BB962C8B-B14F-4D97-AF65-F5344CB8AC3E}">
        <p14:creationId xmlns:p14="http://schemas.microsoft.com/office/powerpoint/2010/main" val="3295171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FC33-1EB2-4284-9788-92B1B762B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Source of purchase (2016-2025)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1A7B359-CF24-46A5-8EE1-54A92FE18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123560"/>
              </p:ext>
            </p:extLst>
          </p:nvPr>
        </p:nvGraphicFramePr>
        <p:xfrm>
          <a:off x="457200" y="1627174"/>
          <a:ext cx="8229600" cy="4068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F6E15-8830-492B-9D42-709D0AABD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48046-0A3D-4E1B-8547-DD62C3930A4A}"/>
              </a:ext>
            </a:extLst>
          </p:cNvPr>
          <p:cNvSpPr txBox="1"/>
          <p:nvPr/>
        </p:nvSpPr>
        <p:spPr>
          <a:xfrm>
            <a:off x="457200" y="5413811"/>
            <a:ext cx="841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N=8859 nicotine-containing vape users</a:t>
            </a:r>
          </a:p>
          <a:p>
            <a:r>
              <a:rPr lang="en-GB" sz="1400" dirty="0"/>
              <a:t>“</a:t>
            </a:r>
            <a:r>
              <a:rPr lang="en-GB" sz="1400" b="1" dirty="0"/>
              <a:t>Specialist vape shop</a:t>
            </a:r>
            <a:r>
              <a:rPr lang="en-GB" sz="1400" dirty="0"/>
              <a:t>”</a:t>
            </a:r>
            <a:r>
              <a:rPr lang="en-GB" sz="1400" b="1" dirty="0"/>
              <a:t> </a:t>
            </a:r>
            <a:r>
              <a:rPr lang="en-GB" sz="1400" dirty="0"/>
              <a:t>includes specialist vape shops only.</a:t>
            </a:r>
            <a:br>
              <a:rPr lang="en-GB" sz="1400" dirty="0"/>
            </a:br>
            <a:r>
              <a:rPr lang="en-GB" sz="1400" dirty="0"/>
              <a:t>“</a:t>
            </a:r>
            <a:r>
              <a:rPr lang="en-GB" sz="1400" b="1" dirty="0"/>
              <a:t>Non-specialist shop</a:t>
            </a:r>
            <a:r>
              <a:rPr lang="en-GB" sz="1400" dirty="0"/>
              <a:t>” includes Newsagent/off license/corner shop, petrol garage shop &amp; supermarket. </a:t>
            </a:r>
          </a:p>
          <a:p>
            <a:r>
              <a:rPr lang="en-GB" sz="1400" dirty="0"/>
              <a:t>“</a:t>
            </a:r>
            <a:r>
              <a:rPr lang="en-GB" sz="1400" b="1" dirty="0"/>
              <a:t>Online</a:t>
            </a:r>
            <a:r>
              <a:rPr lang="en-GB" sz="1400" dirty="0"/>
              <a:t>” includes online vape retailers and other online retailers. </a:t>
            </a:r>
          </a:p>
          <a:p>
            <a:r>
              <a:rPr lang="en-GB" sz="1400" dirty="0"/>
              <a:t>“</a:t>
            </a:r>
            <a:r>
              <a:rPr lang="en-GB" sz="1400" b="1" dirty="0"/>
              <a:t>Other</a:t>
            </a:r>
            <a:r>
              <a:rPr lang="en-GB" sz="1400" dirty="0"/>
              <a:t>” includes buying cheap from friends, other and don’t know.</a:t>
            </a:r>
          </a:p>
        </p:txBody>
      </p:sp>
    </p:spTree>
    <p:extLst>
      <p:ext uri="{BB962C8B-B14F-4D97-AF65-F5344CB8AC3E}">
        <p14:creationId xmlns:p14="http://schemas.microsoft.com/office/powerpoint/2010/main" val="2042217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Vape and NRT use across the age range (2025)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71BB2F-DCE3-4150-80BC-7C4731D30D3F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600681"/>
              </p:ext>
            </p:extLst>
          </p:nvPr>
        </p:nvGraphicFramePr>
        <p:xfrm>
          <a:off x="457200" y="1545337"/>
          <a:ext cx="8229600" cy="409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5906671"/>
            <a:ext cx="2855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N=20579 adults surveyed in 2025</a:t>
            </a:r>
          </a:p>
        </p:txBody>
      </p:sp>
    </p:spTree>
    <p:extLst>
      <p:ext uri="{BB962C8B-B14F-4D97-AF65-F5344CB8AC3E}">
        <p14:creationId xmlns:p14="http://schemas.microsoft.com/office/powerpoint/2010/main" val="2161872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FC33-1EB2-4284-9788-92B1B762B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Vape and NRT use those aged 16-24 (2013-2025)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1A7B359-CF24-46A5-8EE1-54A92FE18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100037"/>
              </p:ext>
            </p:extLst>
          </p:nvPr>
        </p:nvGraphicFramePr>
        <p:xfrm>
          <a:off x="457200" y="156845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F6E15-8830-492B-9D42-709D0AABD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48046-0A3D-4E1B-8547-DD62C3930A4A}"/>
              </a:ext>
            </a:extLst>
          </p:cNvPr>
          <p:cNvSpPr txBox="1"/>
          <p:nvPr/>
        </p:nvSpPr>
        <p:spPr>
          <a:xfrm>
            <a:off x="679277" y="5771247"/>
            <a:ext cx="7785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n-lt"/>
              </a:rPr>
              <a:t>N= 35763 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+mn-lt"/>
              </a:rPr>
              <a:t>adults aged 16-24 (a</a:t>
            </a:r>
            <a:r>
              <a:rPr lang="en-GB" sz="1400" dirty="0">
                <a:latin typeface="+mn-lt"/>
              </a:rPr>
              <a:t>ge 18-24 between April 2020 – December 2021</a:t>
            </a:r>
            <a:r>
              <a:rPr lang="en-GB" sz="1400" i="1" dirty="0">
                <a:latin typeface="+mn-l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56618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Vape and NRT use in men &amp; women (2025)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165671"/>
              </p:ext>
            </p:extLst>
          </p:nvPr>
        </p:nvGraphicFramePr>
        <p:xfrm>
          <a:off x="457200" y="1607289"/>
          <a:ext cx="8229600" cy="409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5906671"/>
            <a:ext cx="2855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N=20579 adults surveyed in 2025</a:t>
            </a:r>
          </a:p>
        </p:txBody>
      </p:sp>
    </p:spTree>
    <p:extLst>
      <p:ext uri="{BB962C8B-B14F-4D97-AF65-F5344CB8AC3E}">
        <p14:creationId xmlns:p14="http://schemas.microsoft.com/office/powerpoint/2010/main" val="1236365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FC33-1EB2-4284-9788-92B1B762B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Vape and NRT use in men &amp; women (2013-2025)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1A7B359-CF24-46A5-8EE1-54A92FE18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5323913"/>
              </p:ext>
            </p:extLst>
          </p:nvPr>
        </p:nvGraphicFramePr>
        <p:xfrm>
          <a:off x="457200" y="156845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F6E15-8830-492B-9D42-709D0AABD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48046-0A3D-4E1B-8547-DD62C3930A4A}"/>
              </a:ext>
            </a:extLst>
          </p:cNvPr>
          <p:cNvSpPr txBox="1"/>
          <p:nvPr/>
        </p:nvSpPr>
        <p:spPr>
          <a:xfrm>
            <a:off x="457200" y="5941264"/>
            <a:ext cx="7785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N=245277 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adults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242628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Vape and NRT use across the social gradient (2025)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2922939"/>
              </p:ext>
            </p:extLst>
          </p:nvPr>
        </p:nvGraphicFramePr>
        <p:xfrm>
          <a:off x="457200" y="1614551"/>
          <a:ext cx="8229600" cy="409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5906671"/>
            <a:ext cx="2855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N=20579 adults surveyed in 2025</a:t>
            </a:r>
          </a:p>
        </p:txBody>
      </p:sp>
    </p:spTree>
    <p:extLst>
      <p:ext uri="{BB962C8B-B14F-4D97-AF65-F5344CB8AC3E}">
        <p14:creationId xmlns:p14="http://schemas.microsoft.com/office/powerpoint/2010/main" val="651518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FC33-1EB2-4284-9788-92B1B762B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Vaping across the social gradient (2013-2025)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1A7B359-CF24-46A5-8EE1-54A92FE18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442451"/>
              </p:ext>
            </p:extLst>
          </p:nvPr>
        </p:nvGraphicFramePr>
        <p:xfrm>
          <a:off x="457200" y="156845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F6E15-8830-492B-9D42-709D0AABD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48046-0A3D-4E1B-8547-DD62C3930A4A}"/>
              </a:ext>
            </a:extLst>
          </p:cNvPr>
          <p:cNvSpPr txBox="1"/>
          <p:nvPr/>
        </p:nvSpPr>
        <p:spPr>
          <a:xfrm>
            <a:off x="457200" y="5969413"/>
            <a:ext cx="7785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N=245277 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adults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476836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Vape and NRT use by ethnicity (2025)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23703"/>
              </p:ext>
            </p:extLst>
          </p:nvPr>
        </p:nvGraphicFramePr>
        <p:xfrm>
          <a:off x="457200" y="1614551"/>
          <a:ext cx="8229600" cy="4095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5906671"/>
            <a:ext cx="2855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N=20347 adults surveyed in 2025</a:t>
            </a:r>
          </a:p>
        </p:txBody>
      </p:sp>
    </p:spTree>
    <p:extLst>
      <p:ext uri="{BB962C8B-B14F-4D97-AF65-F5344CB8AC3E}">
        <p14:creationId xmlns:p14="http://schemas.microsoft.com/office/powerpoint/2010/main" val="2842318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3FC33-1EB2-4284-9788-92B1B762B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Vaping by ethnicity (2013-2025)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1A7B359-CF24-46A5-8EE1-54A92FE18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4703655"/>
              </p:ext>
            </p:extLst>
          </p:nvPr>
        </p:nvGraphicFramePr>
        <p:xfrm>
          <a:off x="457200" y="156845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AF6E15-8830-492B-9D42-709D0AABD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48046-0A3D-4E1B-8547-DD62C3930A4A}"/>
              </a:ext>
            </a:extLst>
          </p:cNvPr>
          <p:cNvSpPr txBox="1"/>
          <p:nvPr/>
        </p:nvSpPr>
        <p:spPr>
          <a:xfrm>
            <a:off x="457200" y="6015931"/>
            <a:ext cx="7785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N=235027 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adults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4631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solidFill>
                  <a:schemeClr val="tx1"/>
                </a:solidFill>
              </a:rPr>
              <a:t>To track vaping over time and assess how far any increase is accompanied by changes in:</a:t>
            </a:r>
          </a:p>
          <a:p>
            <a:pPr lvl="1"/>
            <a:r>
              <a:rPr lang="en-GB" sz="1800" dirty="0">
                <a:solidFill>
                  <a:schemeClr val="tx1"/>
                </a:solidFill>
              </a:rPr>
              <a:t>use of other aids to cessation or smoking reduction</a:t>
            </a:r>
          </a:p>
          <a:p>
            <a:pPr lvl="1"/>
            <a:r>
              <a:rPr lang="en-GB" sz="1800" dirty="0">
                <a:solidFill>
                  <a:schemeClr val="tx1"/>
                </a:solidFill>
              </a:rPr>
              <a:t>key performance indicators for tobacco control</a:t>
            </a:r>
          </a:p>
          <a:p>
            <a:pPr lvl="2"/>
            <a:r>
              <a:rPr lang="en-GB" sz="1600" dirty="0"/>
              <a:t>smoking prevalence</a:t>
            </a:r>
          </a:p>
          <a:p>
            <a:pPr lvl="2"/>
            <a:r>
              <a:rPr lang="en-GB" sz="1600" dirty="0"/>
              <a:t>smoking cessation rates</a:t>
            </a:r>
          </a:p>
          <a:p>
            <a:pPr lvl="2"/>
            <a:r>
              <a:rPr lang="en-GB" sz="1600" dirty="0"/>
              <a:t>attempts to stop smoking</a:t>
            </a:r>
          </a:p>
          <a:p>
            <a:pPr lvl="2"/>
            <a:r>
              <a:rPr lang="en-GB" sz="1600" dirty="0"/>
              <a:t>success of attempts to stop smoking</a:t>
            </a:r>
          </a:p>
          <a:p>
            <a:r>
              <a:rPr lang="en-GB" sz="2000" dirty="0">
                <a:solidFill>
                  <a:schemeClr val="tx1"/>
                </a:solidFill>
              </a:rPr>
              <a:t>To assess prevalence of vaping in people who have never smoked regularly or stopped for more than a year</a:t>
            </a:r>
          </a:p>
          <a:p>
            <a:r>
              <a:rPr lang="en-GB" sz="2000" dirty="0">
                <a:solidFill>
                  <a:schemeClr val="tx1"/>
                </a:solidFill>
              </a:rPr>
              <a:t>To estimate changes in the total tobacco and nicotine market</a:t>
            </a:r>
          </a:p>
          <a:p>
            <a:pPr lvl="1"/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734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49606"/>
          </a:xfrm>
        </p:spPr>
        <p:txBody>
          <a:bodyPr/>
          <a:lstStyle/>
          <a:p>
            <a:pPr lvl="0"/>
            <a:r>
              <a:rPr lang="en-GB" sz="2000" dirty="0"/>
              <a:t>Frequency of use is greatest in ex-smokers</a:t>
            </a:r>
          </a:p>
          <a:p>
            <a:pPr lvl="0"/>
            <a:r>
              <a:rPr lang="en-GB" sz="2000" dirty="0"/>
              <a:t>Majority use devices containing nicotine. Later generation devices were more popular than disposables to 2021; in 2022 disposables rapidly became most popular but declined a little in 2024, and particularly in 2025 after they were banned</a:t>
            </a:r>
          </a:p>
          <a:p>
            <a:pPr lvl="0"/>
            <a:r>
              <a:rPr lang="en-GB" sz="2000" dirty="0"/>
              <a:t>Never smokers are most likely to use e-liquids with 20mg or more of nicotine. A minority of users did not know the strength</a:t>
            </a:r>
          </a:p>
          <a:p>
            <a:pPr lvl="1"/>
            <a:r>
              <a:rPr lang="en-GB" sz="2000" dirty="0">
                <a:solidFill>
                  <a:srgbClr val="333333"/>
                </a:solidFill>
              </a:rPr>
              <a:t>Use of 20mg or more increased since 2021</a:t>
            </a:r>
            <a:endParaRPr lang="en-GB" sz="2000" dirty="0">
              <a:solidFill>
                <a:srgbClr val="333333"/>
              </a:solidFill>
              <a:highlight>
                <a:srgbClr val="FFFF00"/>
              </a:highlight>
            </a:endParaRPr>
          </a:p>
          <a:p>
            <a:pPr lvl="0"/>
            <a:r>
              <a:rPr lang="en-GB" sz="2000" dirty="0"/>
              <a:t>Purchase from specialist vape shops has declined since 2016 as non-specialist purchases have risen. Newsagents are most popular among never smokers</a:t>
            </a:r>
          </a:p>
          <a:p>
            <a:pPr lvl="0"/>
            <a:r>
              <a:rPr lang="en-GB" sz="2000" dirty="0"/>
              <a:t>Vaping is most popular with younger people</a:t>
            </a:r>
          </a:p>
          <a:p>
            <a:r>
              <a:rPr lang="en-GB" sz="2000" dirty="0"/>
              <a:t>Vaping is more popular among less advantaged social grades, and they have seen the larger increase since 2021</a:t>
            </a:r>
          </a:p>
          <a:p>
            <a:pPr lvl="0"/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576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Nicotine product use while smoking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7961394"/>
              </p:ext>
            </p:extLst>
          </p:nvPr>
        </p:nvGraphicFramePr>
        <p:xfrm>
          <a:off x="402579" y="1453024"/>
          <a:ext cx="8108375" cy="4395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870232"/>
            <a:ext cx="16417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N=51608 smokers</a:t>
            </a:r>
          </a:p>
        </p:txBody>
      </p:sp>
    </p:spTree>
    <p:extLst>
      <p:ext uri="{BB962C8B-B14F-4D97-AF65-F5344CB8AC3E}">
        <p14:creationId xmlns:p14="http://schemas.microsoft.com/office/powerpoint/2010/main" val="117410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66389" cy="1143000"/>
          </a:xfrm>
        </p:spPr>
        <p:txBody>
          <a:bodyPr/>
          <a:lstStyle/>
          <a:p>
            <a:r>
              <a:rPr lang="en-GB" dirty="0"/>
              <a:t>Nicotine product use in recent ex-smokers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6288342"/>
              </p:ext>
            </p:extLst>
          </p:nvPr>
        </p:nvGraphicFramePr>
        <p:xfrm>
          <a:off x="335819" y="1521430"/>
          <a:ext cx="8330750" cy="4290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812232"/>
            <a:ext cx="7550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N=5252 adults who stopped smoking in the past year</a:t>
            </a:r>
          </a:p>
        </p:txBody>
      </p:sp>
    </p:spTree>
    <p:extLst>
      <p:ext uri="{BB962C8B-B14F-4D97-AF65-F5344CB8AC3E}">
        <p14:creationId xmlns:p14="http://schemas.microsoft.com/office/powerpoint/2010/main" val="10021699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Aids used in most recent quit attempt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508466"/>
              </p:ext>
            </p:extLst>
          </p:nvPr>
        </p:nvGraphicFramePr>
        <p:xfrm>
          <a:off x="457200" y="1600200"/>
          <a:ext cx="8229600" cy="4316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889845"/>
            <a:ext cx="7889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</a:t>
            </a:r>
            <a:r>
              <a:rPr lang="en-GB" sz="1400" dirty="0">
                <a:solidFill>
                  <a:srgbClr val="000000"/>
                </a:solidFill>
                <a:latin typeface="Roboto" panose="02000000000000000000" pitchFamily="2" charset="0"/>
              </a:rPr>
              <a:t>23230 </a:t>
            </a:r>
            <a:r>
              <a:rPr lang="en-GB" sz="1400" dirty="0"/>
              <a:t>adults who smoke and tried to stop or who stopped in the past year; method is coded as any (not exclusive) use; N=11864 adults asked on HTP, and N=6081 on oral nicotine pouches </a:t>
            </a:r>
          </a:p>
        </p:txBody>
      </p:sp>
    </p:spTree>
    <p:extLst>
      <p:ext uri="{BB962C8B-B14F-4D97-AF65-F5344CB8AC3E}">
        <p14:creationId xmlns:p14="http://schemas.microsoft.com/office/powerpoint/2010/main" val="2212734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Current vaping after quitting smoking (2011-2025)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038560"/>
              </p:ext>
            </p:extLst>
          </p:nvPr>
        </p:nvGraphicFramePr>
        <p:xfrm>
          <a:off x="278674" y="1620223"/>
          <a:ext cx="8408126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5722005"/>
            <a:ext cx="8266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N=2634 adults who stopped smoking in the past year and did not report vaping to help during the quit attempt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4141326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 lvl="0"/>
            <a:r>
              <a:rPr lang="en-GB" sz="2000" dirty="0"/>
              <a:t>Vaping among smokers plateaued between 2013 and 2020 before growing again to 2023</a:t>
            </a:r>
          </a:p>
          <a:p>
            <a:pPr lvl="0"/>
            <a:r>
              <a:rPr lang="en-GB" sz="2000" dirty="0"/>
              <a:t>Vaping among recent ex-smokers has declined from a peak in 2016 but grew since 2020</a:t>
            </a:r>
          </a:p>
          <a:p>
            <a:pPr lvl="0"/>
            <a:r>
              <a:rPr lang="en-GB" sz="2000" dirty="0"/>
              <a:t>Vaping for quitting declined from a peak in 2016 through to 2020 but has grown recently</a:t>
            </a:r>
          </a:p>
          <a:p>
            <a:pPr lvl="1"/>
            <a:r>
              <a:rPr lang="en-GB" sz="2000" dirty="0">
                <a:solidFill>
                  <a:schemeClr val="tx1"/>
                </a:solidFill>
              </a:rPr>
              <a:t>Growth in vaping was initially accompanied by a reduction in use of licensed nicotine products and prescription medication, but the trajectories appear to be different</a:t>
            </a:r>
          </a:p>
          <a:p>
            <a:pPr lvl="0"/>
            <a:r>
              <a:rPr lang="en-GB" sz="2000" dirty="0"/>
              <a:t>The proportion of recent ex-smokers who started vaping after quitting smoking declined from a peak in 2015 but has stalled recently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72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Prevalence of nicotine/cigarette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791774"/>
              </p:ext>
            </p:extLst>
          </p:nvPr>
        </p:nvGraphicFramePr>
        <p:xfrm>
          <a:off x="439615" y="156503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837367"/>
            <a:ext cx="1542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N=254542 adults</a:t>
            </a:r>
          </a:p>
        </p:txBody>
      </p:sp>
    </p:spTree>
    <p:extLst>
      <p:ext uri="{BB962C8B-B14F-4D97-AF65-F5344CB8AC3E}">
        <p14:creationId xmlns:p14="http://schemas.microsoft.com/office/powerpoint/2010/main" val="19044476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Prevalence of nicotine/cigarette use among 16-24-year-olds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548447"/>
              </p:ext>
            </p:extLst>
          </p:nvPr>
        </p:nvGraphicFramePr>
        <p:xfrm>
          <a:off x="439615" y="156503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829384"/>
            <a:ext cx="8129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N=33734 16-24-year-olds (16 and over till Feb 20; 18 and over from April 20 to Dec 22; 16 and over from Jan 22) </a:t>
            </a:r>
          </a:p>
        </p:txBody>
      </p:sp>
    </p:spTree>
    <p:extLst>
      <p:ext uri="{BB962C8B-B14F-4D97-AF65-F5344CB8AC3E}">
        <p14:creationId xmlns:p14="http://schemas.microsoft.com/office/powerpoint/2010/main" val="15640470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Cigarette smoking prevalence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1926516"/>
              </p:ext>
            </p:extLst>
          </p:nvPr>
        </p:nvGraphicFramePr>
        <p:xfrm>
          <a:off x="323557" y="1600200"/>
          <a:ext cx="8370277" cy="426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BA402D-9306-454E-B7F0-16FB89A6D0BB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729205" y="6238754"/>
            <a:ext cx="7523544" cy="45141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Graph shows prevalence estimate and upper and lower 95% confidence intervals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9205" y="5864437"/>
            <a:ext cx="83004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Base: Adults (16 and over till Feb 20; 18 and over from April 20; 16 and over from Jan 22)</a:t>
            </a:r>
          </a:p>
        </p:txBody>
      </p:sp>
    </p:spTree>
    <p:extLst>
      <p:ext uri="{BB962C8B-B14F-4D97-AF65-F5344CB8AC3E}">
        <p14:creationId xmlns:p14="http://schemas.microsoft.com/office/powerpoint/2010/main" val="7064376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Stopped smoking in past 12 months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150401"/>
              </p:ext>
            </p:extLst>
          </p:nvPr>
        </p:nvGraphicFramePr>
        <p:xfrm>
          <a:off x="457200" y="1600200"/>
          <a:ext cx="8250702" cy="426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BA402D-9306-454E-B7F0-16FB89A6D0BB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729205" y="6238754"/>
            <a:ext cx="7523544" cy="45141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Graph shows prevalence estimate and upper and lower 95% confidence intervals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9205" y="5864437"/>
            <a:ext cx="3994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Base: Adults who smoked in the past year</a:t>
            </a:r>
          </a:p>
        </p:txBody>
      </p:sp>
    </p:spTree>
    <p:extLst>
      <p:ext uri="{BB962C8B-B14F-4D97-AF65-F5344CB8AC3E}">
        <p14:creationId xmlns:p14="http://schemas.microsoft.com/office/powerpoint/2010/main" val="83115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Methods</a:t>
            </a:r>
          </a:p>
        </p:txBody>
      </p:sp>
      <p:sp>
        <p:nvSpPr>
          <p:cNvPr id="717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E722016-8638-49EA-8A38-D347E1B3A159}" type="slidenum">
              <a:rPr lang="en-US" altLang="en-US" smtClean="0"/>
              <a:pPr eaLnBrk="1" hangingPunct="1"/>
              <a:t>4</a:t>
            </a:fld>
            <a:endParaRPr lang="en-US" altLang="en-US"/>
          </a:p>
        </p:txBody>
      </p:sp>
      <p:sp>
        <p:nvSpPr>
          <p:cNvPr id="7172" name="Content Placeholder 1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21275"/>
          </a:xfrm>
        </p:spPr>
        <p:txBody>
          <a:bodyPr/>
          <a:lstStyle/>
          <a:p>
            <a:r>
              <a:rPr lang="en-GB" altLang="en-US" sz="1800" dirty="0">
                <a:solidFill>
                  <a:schemeClr val="tx1"/>
                </a:solidFill>
              </a:rPr>
              <a:t>Monthly household surveys</a:t>
            </a:r>
          </a:p>
          <a:p>
            <a:r>
              <a:rPr lang="en-GB" altLang="en-US" sz="1800" dirty="0">
                <a:solidFill>
                  <a:schemeClr val="tx1"/>
                </a:solidFill>
              </a:rPr>
              <a:t>Each month involves a new representative sample (16 and over) of ~1700 respondents; smokers ~250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Due to the pandemic, from April 2020 surveys conducted by telephone (rather than face-to-face) and among adults aged 18 and over.</a:t>
            </a:r>
          </a:p>
          <a:p>
            <a:pPr lvl="1"/>
            <a:r>
              <a:rPr lang="en-US" altLang="en-US" sz="1600" dirty="0">
                <a:solidFill>
                  <a:schemeClr val="tx1"/>
                </a:solidFill>
              </a:rPr>
              <a:t>From January 2022 data collection resumed among those aged 16 and over.</a:t>
            </a:r>
            <a:endParaRPr lang="en-US" sz="1600" dirty="0">
              <a:solidFill>
                <a:schemeClr val="tx1"/>
              </a:solidFill>
            </a:endParaRP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Between November 2020 and February 2022, ~0.8% of cases in England were incorrectly weighted 0. This has now been updated and some point estimates over this period have changed slightly (typically 1 d.p.) compared with earlier versions.</a:t>
            </a:r>
          </a:p>
          <a:p>
            <a:pPr lvl="1"/>
            <a:r>
              <a:rPr lang="en-GB" sz="1600" dirty="0">
                <a:solidFill>
                  <a:schemeClr val="tx1"/>
                </a:solidFill>
              </a:rPr>
              <a:t>Since May 2022, daily vaping is calculated on basis of one month per quarter due to changes in the data collection frequency.</a:t>
            </a:r>
          </a:p>
          <a:p>
            <a:r>
              <a:rPr lang="en-GB" altLang="en-US" sz="1800" dirty="0">
                <a:solidFill>
                  <a:schemeClr val="tx1"/>
                </a:solidFill>
              </a:rPr>
              <a:t>Data collected on vaping since second quarter 2011</a:t>
            </a:r>
          </a:p>
          <a:p>
            <a:r>
              <a:rPr lang="en-GB" altLang="en-US" sz="1800" dirty="0">
                <a:solidFill>
                  <a:schemeClr val="tx1"/>
                </a:solidFill>
              </a:rPr>
              <a:t>Fidler, et al., 2011. </a:t>
            </a:r>
            <a:r>
              <a:rPr lang="en-GB" altLang="en-US" sz="1800" i="1" dirty="0">
                <a:solidFill>
                  <a:schemeClr val="tx1"/>
                </a:solidFill>
              </a:rPr>
              <a:t>'The smoking toolkit study': a national study of smoking and smoking cessation in England.</a:t>
            </a:r>
            <a:r>
              <a:rPr lang="en-GB" altLang="en-US" sz="1800" dirty="0">
                <a:solidFill>
                  <a:schemeClr val="tx1"/>
                </a:solidFill>
              </a:rPr>
              <a:t> BMC Public Health 11:479</a:t>
            </a:r>
          </a:p>
          <a:p>
            <a:r>
              <a:rPr lang="en-GB" altLang="en-US" sz="1800" dirty="0">
                <a:solidFill>
                  <a:schemeClr val="tx1"/>
                </a:solidFill>
              </a:rPr>
              <a:t>For more info see </a:t>
            </a:r>
            <a:r>
              <a:rPr lang="en-GB" altLang="en-US" sz="1800" dirty="0">
                <a:solidFill>
                  <a:srgbClr val="FF0000"/>
                </a:solidFill>
                <a:hlinkClick r:id="rId2"/>
              </a:rPr>
              <a:t>www.smokinginengland.info</a:t>
            </a:r>
            <a:r>
              <a:rPr lang="en-GB" altLang="en-US" sz="1800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Tried to stop smoking in past year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201283"/>
              </p:ext>
            </p:extLst>
          </p:nvPr>
        </p:nvGraphicFramePr>
        <p:xfrm>
          <a:off x="337625" y="1600201"/>
          <a:ext cx="8328073" cy="4264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BA402D-9306-454E-B7F0-16FB89A6D0BB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729205" y="6238754"/>
            <a:ext cx="7523544" cy="45141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Graph shows prevalence estimate and upper and lower 95% confidence intervals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9205" y="5864437"/>
            <a:ext cx="3994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Base: Adults who smoked in the past year</a:t>
            </a:r>
          </a:p>
        </p:txBody>
      </p:sp>
    </p:spTree>
    <p:extLst>
      <p:ext uri="{BB962C8B-B14F-4D97-AF65-F5344CB8AC3E}">
        <p14:creationId xmlns:p14="http://schemas.microsoft.com/office/powerpoint/2010/main" val="13370183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43750" cy="1143000"/>
          </a:xfrm>
        </p:spPr>
        <p:txBody>
          <a:bodyPr/>
          <a:lstStyle/>
          <a:p>
            <a:r>
              <a:rPr lang="en-GB" dirty="0"/>
              <a:t>Success rate for stopping in those who tried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713645"/>
              </p:ext>
            </p:extLst>
          </p:nvPr>
        </p:nvGraphicFramePr>
        <p:xfrm>
          <a:off x="457200" y="1600200"/>
          <a:ext cx="8321040" cy="426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BA402D-9306-454E-B7F0-16FB89A6D0BB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729205" y="6238754"/>
            <a:ext cx="7523544" cy="45141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/>
              <a:t>Graph shows prevalence estimate and upper and lower 95% confidence intervals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9205" y="5864437"/>
            <a:ext cx="53447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Base: Smokers (adults) who tried to stop in the past year</a:t>
            </a:r>
          </a:p>
        </p:txBody>
      </p:sp>
    </p:spTree>
    <p:extLst>
      <p:ext uri="{BB962C8B-B14F-4D97-AF65-F5344CB8AC3E}">
        <p14:creationId xmlns:p14="http://schemas.microsoft.com/office/powerpoint/2010/main" val="39743997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9007676"/>
              </p:ext>
            </p:extLst>
          </p:nvPr>
        </p:nvGraphicFramePr>
        <p:xfrm>
          <a:off x="643786" y="141763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Harm perceptions of vapes compared with cigarettes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5876128"/>
            <a:ext cx="43460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N=29066 current smokers who do not currently vape</a:t>
            </a:r>
          </a:p>
        </p:txBody>
      </p:sp>
    </p:spTree>
    <p:extLst>
      <p:ext uri="{BB962C8B-B14F-4D97-AF65-F5344CB8AC3E}">
        <p14:creationId xmlns:p14="http://schemas.microsoft.com/office/powerpoint/2010/main" val="18524313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pPr lvl="0"/>
            <a:r>
              <a:rPr lang="en-GB" sz="2000" dirty="0"/>
              <a:t>There has been a long-term decline in the prevalence of cigarette smoking, especially daily smoking, but it may have slowed between 2020-24 except in young adults</a:t>
            </a:r>
          </a:p>
          <a:p>
            <a:pPr lvl="0"/>
            <a:r>
              <a:rPr lang="en-GB" sz="2000" dirty="0"/>
              <a:t>The smoking cessation rate, and the success rate in those who have tried to stop smoking, increased after 2011 before plateauing until a further increase in 2020</a:t>
            </a:r>
          </a:p>
          <a:p>
            <a:pPr lvl="0"/>
            <a:r>
              <a:rPr lang="en-GB" sz="2000" dirty="0"/>
              <a:t>The rate at which smokers have tried to stop in the past year decreased from 2015 before increasing in 2020</a:t>
            </a:r>
          </a:p>
          <a:p>
            <a:pPr lvl="0"/>
            <a:r>
              <a:rPr lang="en-GB" sz="2000" dirty="0"/>
              <a:t>The largest proportions of current smokers believe vapes are equally or more harmful than cigarettes</a:t>
            </a:r>
          </a:p>
          <a:p>
            <a:pPr lvl="1"/>
            <a:r>
              <a:rPr lang="en-GB" sz="2000" dirty="0">
                <a:solidFill>
                  <a:schemeClr val="tx1"/>
                </a:solidFill>
              </a:rPr>
              <a:t>The proportion who believe they are less harmful has declined from ~40% in 2014 to ~10% in 2025</a:t>
            </a:r>
          </a:p>
          <a:p>
            <a:pPr lvl="1"/>
            <a:r>
              <a:rPr lang="en-GB" sz="2000" dirty="0">
                <a:solidFill>
                  <a:schemeClr val="tx1"/>
                </a:solidFill>
              </a:rPr>
              <a:t>The proportion who are unsure about the relative harm increased in 2020, but decreased more recently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843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/>
          </a:bodyPr>
          <a:lstStyle/>
          <a:p>
            <a:r>
              <a:rPr lang="en-GB" sz="2000" dirty="0"/>
              <a:t>Vaping remained relatively stable between 2013 and 2020; it increased between 2021 and 2024, especially among young adults, but now appears to have stalled</a:t>
            </a:r>
          </a:p>
          <a:p>
            <a:r>
              <a:rPr lang="en-GB" sz="2000" dirty="0"/>
              <a:t>Vaping by never smokers increased since 2021 but remains relatively rare (~4%); use among long-term ex-smokers has continued to grow since 2013</a:t>
            </a:r>
          </a:p>
          <a:p>
            <a:r>
              <a:rPr lang="en-GB" sz="2000" dirty="0"/>
              <a:t>Growth in vaping was initially accompanied by a reduction in use of licensed nicotine products and prescription medication, but the trajectories appear to be different </a:t>
            </a:r>
          </a:p>
          <a:p>
            <a:r>
              <a:rPr lang="en-GB" sz="2000" dirty="0"/>
              <a:t>There has been a long-term decline in the prevalence of cigarette smoking since 2007, especially daily smoking</a:t>
            </a:r>
          </a:p>
          <a:p>
            <a:r>
              <a:rPr lang="en-GB" sz="2000" dirty="0"/>
              <a:t>The trajectories for smoking prevalence and quit attempts differ from that of vaping prevalence</a:t>
            </a:r>
          </a:p>
          <a:p>
            <a:r>
              <a:rPr lang="en-GB" sz="2000" dirty="0"/>
              <a:t>Success rates in stopping smoking increased after 2011 and again in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11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Prevalence of novel nicotine delivery systems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1760116"/>
              </p:ext>
            </p:extLst>
          </p:nvPr>
        </p:nvGraphicFramePr>
        <p:xfrm>
          <a:off x="272955" y="1417638"/>
          <a:ext cx="8413845" cy="4429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5753805"/>
            <a:ext cx="8450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</a:t>
            </a:r>
            <a:r>
              <a:rPr lang="en-GB" sz="1400" dirty="0">
                <a:solidFill>
                  <a:srgbClr val="000000"/>
                </a:solidFill>
                <a:latin typeface="Roboto" panose="02000000000000000000" pitchFamily="2" charset="0"/>
              </a:rPr>
              <a:t>255489</a:t>
            </a:r>
            <a:r>
              <a:rPr lang="en-GB" sz="1400" dirty="0"/>
              <a:t> adults in England from Nov 13 (vape); N=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193318 </a:t>
            </a:r>
            <a:r>
              <a:rPr lang="en-GB" sz="1400" dirty="0"/>
              <a:t>adults in England from Jan 17 (HTP: heated tobacco product); N=114574 adults in England from Nov 20 (Pouch: oral nicotine pouches)</a:t>
            </a:r>
          </a:p>
        </p:txBody>
      </p:sp>
    </p:spTree>
    <p:extLst>
      <p:ext uri="{BB962C8B-B14F-4D97-AF65-F5344CB8AC3E}">
        <p14:creationId xmlns:p14="http://schemas.microsoft.com/office/powerpoint/2010/main" val="176959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Nicotine use by never smokers and long-term ex-smokers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5960430"/>
            <a:ext cx="4663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N=208233 never and long-term ex-smokers from Nov 13</a:t>
            </a:r>
          </a:p>
        </p:txBody>
      </p:sp>
      <p:graphicFrame>
        <p:nvGraphicFramePr>
          <p:cNvPr id="10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277670"/>
              </p:ext>
            </p:extLst>
          </p:nvPr>
        </p:nvGraphicFramePr>
        <p:xfrm>
          <a:off x="272955" y="1417638"/>
          <a:ext cx="8413845" cy="459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196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6076926"/>
              </p:ext>
            </p:extLst>
          </p:nvPr>
        </p:nvGraphicFramePr>
        <p:xfrm>
          <a:off x="272955" y="1417638"/>
          <a:ext cx="8413845" cy="4548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Nicotine use by long-term ex-smokers (≤ or &gt;5 years)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5965713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N=40831 ex-smokers &gt;5 years from Nov 13; N=11017 ex-smokers ≤5 years from Nov 13</a:t>
            </a:r>
          </a:p>
        </p:txBody>
      </p:sp>
    </p:spTree>
    <p:extLst>
      <p:ext uri="{BB962C8B-B14F-4D97-AF65-F5344CB8AC3E}">
        <p14:creationId xmlns:p14="http://schemas.microsoft.com/office/powerpoint/2010/main" val="3689483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Prevalence of novel nicotine delivery use: smokers and recent ex-smokers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6831880"/>
              </p:ext>
            </p:extLst>
          </p:nvPr>
        </p:nvGraphicFramePr>
        <p:xfrm>
          <a:off x="457200" y="1417638"/>
          <a:ext cx="8408126" cy="4303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2515" y="5849528"/>
            <a:ext cx="7821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N=60861 adults who smoke or who stopped in the past year (N=33498 asked about HTP)</a:t>
            </a:r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12915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Prevalence of vaping by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1BB2F-DCE3-4150-80BC-7C4731D30D3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019210"/>
              </p:ext>
            </p:extLst>
          </p:nvPr>
        </p:nvGraphicFramePr>
        <p:xfrm>
          <a:off x="457200" y="1600200"/>
          <a:ext cx="8408126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5853211"/>
            <a:ext cx="8149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N=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255489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400" dirty="0"/>
              <a:t>adults (16 and over till Feb 20; 18 and over from April 20; 16 and over from Jan 22)</a:t>
            </a:r>
          </a:p>
        </p:txBody>
      </p:sp>
    </p:spTree>
    <p:extLst>
      <p:ext uri="{BB962C8B-B14F-4D97-AF65-F5344CB8AC3E}">
        <p14:creationId xmlns:p14="http://schemas.microsoft.com/office/powerpoint/2010/main" val="237686218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D9147DCE5D39448439BAC925F17EAF" ma:contentTypeVersion="13" ma:contentTypeDescription="Create a new document." ma:contentTypeScope="" ma:versionID="98a36182e80fce830f6c1959f67f732d">
  <xsd:schema xmlns:xsd="http://www.w3.org/2001/XMLSchema" xmlns:xs="http://www.w3.org/2001/XMLSchema" xmlns:p="http://schemas.microsoft.com/office/2006/metadata/properties" xmlns:ns2="7b517193-b76b-4847-86d0-f7effd00a065" xmlns:ns3="64cf4f3d-fe9c-4791-a736-5ffb6a9cf343" targetNamespace="http://schemas.microsoft.com/office/2006/metadata/properties" ma:root="true" ma:fieldsID="432d58a1b050dac85319da7bffcb1962" ns2:_="" ns3:_="">
    <xsd:import namespace="7b517193-b76b-4847-86d0-f7effd00a065"/>
    <xsd:import namespace="64cf4f3d-fe9c-4791-a736-5ffb6a9cf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17193-b76b-4847-86d0-f7effd00a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cf4f3d-fe9c-4791-a736-5ffb6a9cf34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7fe9c4-542b-4744-b805-c419a5587213}" ma:internalName="TaxCatchAll" ma:showField="CatchAllData" ma:web="64cf4f3d-fe9c-4791-a736-5ffb6a9cf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517193-b76b-4847-86d0-f7effd00a065">
      <Terms xmlns="http://schemas.microsoft.com/office/infopath/2007/PartnerControls"/>
    </lcf76f155ced4ddcb4097134ff3c332f>
    <TaxCatchAll xmlns="64cf4f3d-fe9c-4791-a736-5ffb6a9cf34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0DB539-7563-4C9F-9BFF-A5CD4A4290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517193-b76b-4847-86d0-f7effd00a065"/>
    <ds:schemaRef ds:uri="64cf4f3d-fe9c-4791-a736-5ffb6a9cf3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972E81-5EDE-48A2-A2B4-D30CD7314504}">
  <ds:schemaRefs>
    <ds:schemaRef ds:uri="http://schemas.microsoft.com/office/2006/metadata/properties"/>
    <ds:schemaRef ds:uri="http://schemas.microsoft.com/office/infopath/2007/PartnerControls"/>
    <ds:schemaRef ds:uri="7b517193-b76b-4847-86d0-f7effd00a065"/>
    <ds:schemaRef ds:uri="64cf4f3d-fe9c-4791-a736-5ffb6a9cf343"/>
  </ds:schemaRefs>
</ds:datastoreItem>
</file>

<file path=customXml/itemProps3.xml><?xml version="1.0" encoding="utf-8"?>
<ds:datastoreItem xmlns:ds="http://schemas.openxmlformats.org/officeDocument/2006/customXml" ds:itemID="{3F87E95E-CFB8-481D-9292-81C53711B5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41250</TotalTime>
  <Words>1909</Words>
  <Application>Microsoft Office PowerPoint</Application>
  <PresentationFormat>On-screen Show (4:3)</PresentationFormat>
  <Paragraphs>274</Paragraphs>
  <Slides>44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7" baseType="lpstr">
      <vt:lpstr>Arial</vt:lpstr>
      <vt:lpstr>Roboto</vt:lpstr>
      <vt:lpstr>Default Design</vt:lpstr>
      <vt:lpstr>Trends in vaping in England</vt:lpstr>
      <vt:lpstr>Background</vt:lpstr>
      <vt:lpstr>Aims</vt:lpstr>
      <vt:lpstr>Methods</vt:lpstr>
      <vt:lpstr>Prevalence of novel nicotine delivery systems use</vt:lpstr>
      <vt:lpstr>Nicotine use by never smokers and long-term ex-smokers</vt:lpstr>
      <vt:lpstr>Nicotine use by long-term ex-smokers (≤ or &gt;5 years)</vt:lpstr>
      <vt:lpstr>Prevalence of novel nicotine delivery use: smokers and recent ex-smokers</vt:lpstr>
      <vt:lpstr>Prevalence of vaping by age</vt:lpstr>
      <vt:lpstr>Prevalence of pouch use by age</vt:lpstr>
      <vt:lpstr>Proportion of vape and NRT users who are smokers</vt:lpstr>
      <vt:lpstr>Proportion of daily vape and NRT users who are smokers</vt:lpstr>
      <vt:lpstr>Summary I</vt:lpstr>
      <vt:lpstr>Frequency of vaping (2025)</vt:lpstr>
      <vt:lpstr>Daily vaping (2013-2025)</vt:lpstr>
      <vt:lpstr>Characteristics of vapes (2025)</vt:lpstr>
      <vt:lpstr>Characteristics of vapes (2016-2025)</vt:lpstr>
      <vt:lpstr>E-liquid strength (2025)</vt:lpstr>
      <vt:lpstr>E-liquid strength 20mg (2%) nicotine or more (2016-2025)</vt:lpstr>
      <vt:lpstr>Source of purchase (2025)</vt:lpstr>
      <vt:lpstr>Source of purchase (2016-2025)</vt:lpstr>
      <vt:lpstr>Vape and NRT use across the age range (2025)</vt:lpstr>
      <vt:lpstr>Vape and NRT use those aged 16-24 (2013-2025)</vt:lpstr>
      <vt:lpstr>Vape and NRT use in men &amp; women (2025)</vt:lpstr>
      <vt:lpstr>Vape and NRT use in men &amp; women (2013-2025)</vt:lpstr>
      <vt:lpstr>Vape and NRT use across the social gradient (2025)</vt:lpstr>
      <vt:lpstr>Vaping across the social gradient (2013-2025)</vt:lpstr>
      <vt:lpstr>Vape and NRT use by ethnicity (2025)</vt:lpstr>
      <vt:lpstr>Vaping by ethnicity (2013-2025)</vt:lpstr>
      <vt:lpstr>Summary II</vt:lpstr>
      <vt:lpstr>Nicotine product use while smoking</vt:lpstr>
      <vt:lpstr>Nicotine product use in recent ex-smokers</vt:lpstr>
      <vt:lpstr>Aids used in most recent quit attempt</vt:lpstr>
      <vt:lpstr>Current vaping after quitting smoking (2011-2025)</vt:lpstr>
      <vt:lpstr>Summary III</vt:lpstr>
      <vt:lpstr>Prevalence of nicotine/cigarette use</vt:lpstr>
      <vt:lpstr>Prevalence of nicotine/cigarette use among 16-24-year-olds</vt:lpstr>
      <vt:lpstr>Cigarette smoking prevalence</vt:lpstr>
      <vt:lpstr>Stopped smoking in past 12 months</vt:lpstr>
      <vt:lpstr>Tried to stop smoking in past year</vt:lpstr>
      <vt:lpstr>Success rate for stopping in those who tried</vt:lpstr>
      <vt:lpstr>Harm perceptions of vapes compared with cigarettes</vt:lpstr>
      <vt:lpstr>Summary IV</vt:lpstr>
      <vt:lpstr>Conclusions</vt:lpstr>
    </vt:vector>
  </TitlesOfParts>
  <Company>UCL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E-cigarette trends</dc:title>
  <dc:creator>J Brown</dc:creator>
  <cp:lastModifiedBy>Jamie Brown</cp:lastModifiedBy>
  <cp:revision>1730</cp:revision>
  <dcterms:created xsi:type="dcterms:W3CDTF">2006-06-19T10:26:17Z</dcterms:created>
  <dcterms:modified xsi:type="dcterms:W3CDTF">2026-07-22T08:17:48Z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0x0101006DD9147DCE5D39448439BAC925F17EAF</vt:lpwstr>
  </property>
  <property fmtid="{D5CDD505-2E9C-101B-9397-08002B2CF9AE}" pid="3" name="MediaServiceImageTags">
    <vt:lpwstr/>
  </property>
</Properties>
</file>