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9.xml" ContentType="application/vnd.openxmlformats-officedocument.presentationml.notesSlide+xml"/>
  <Override PartName="/ppt/charts/chart12.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handoutMasterIdLst>
    <p:handoutMasterId r:id="rId20"/>
  </p:handoutMasterIdLst>
  <p:sldIdLst>
    <p:sldId id="455" r:id="rId5"/>
    <p:sldId id="461" r:id="rId6"/>
    <p:sldId id="486" r:id="rId7"/>
    <p:sldId id="484" r:id="rId8"/>
    <p:sldId id="485" r:id="rId9"/>
    <p:sldId id="474" r:id="rId10"/>
    <p:sldId id="475" r:id="rId11"/>
    <p:sldId id="459" r:id="rId12"/>
    <p:sldId id="479" r:id="rId13"/>
    <p:sldId id="480" r:id="rId14"/>
    <p:sldId id="462" r:id="rId15"/>
    <p:sldId id="477" r:id="rId16"/>
    <p:sldId id="478" r:id="rId17"/>
    <p:sldId id="473" r:id="rId1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6BB5"/>
    <a:srgbClr val="E50078"/>
    <a:srgbClr val="24257E"/>
    <a:srgbClr val="FFFFFF"/>
    <a:srgbClr val="9900CC"/>
    <a:srgbClr val="CC99FF"/>
    <a:srgbClr val="1D70B7"/>
    <a:srgbClr val="1F71B8"/>
    <a:srgbClr val="25267E"/>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DFDDF4-670A-4695-A29B-DC6E00083951}" v="21" dt="2026-01-16T09:57:25.7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5" d="100"/>
          <a:sy n="105" d="100"/>
        </p:scale>
        <p:origin x="1266"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uss, Vera" userId="a79c05a7-0a4c-47fe-9032-eb4ecc8bbc26" providerId="ADAL" clId="{5CF203BF-B5A8-42DD-B7A7-5333B64E27AC}"/>
    <pc:docChg chg="modSld sldOrd">
      <pc:chgData name="Buss, Vera" userId="a79c05a7-0a4c-47fe-9032-eb4ecc8bbc26" providerId="ADAL" clId="{5CF203BF-B5A8-42DD-B7A7-5333B64E27AC}" dt="2026-01-16T10:03:05.536" v="184" actId="27918"/>
      <pc:docMkLst>
        <pc:docMk/>
      </pc:docMkLst>
      <pc:sldChg chg="modSp mod">
        <pc:chgData name="Buss, Vera" userId="a79c05a7-0a4c-47fe-9032-eb4ecc8bbc26" providerId="ADAL" clId="{5CF203BF-B5A8-42DD-B7A7-5333B64E27AC}" dt="2026-01-15T09:17:49.309" v="3" actId="20577"/>
        <pc:sldMkLst>
          <pc:docMk/>
          <pc:sldMk cId="2659603248" sldId="455"/>
        </pc:sldMkLst>
        <pc:spChg chg="mod">
          <ac:chgData name="Buss, Vera" userId="a79c05a7-0a4c-47fe-9032-eb4ecc8bbc26" providerId="ADAL" clId="{5CF203BF-B5A8-42DD-B7A7-5333B64E27AC}" dt="2026-01-15T09:17:43.149" v="1" actId="20577"/>
          <ac:spMkLst>
            <pc:docMk/>
            <pc:sldMk cId="2659603248" sldId="455"/>
            <ac:spMk id="5122" creationId="{00000000-0000-0000-0000-000000000000}"/>
          </ac:spMkLst>
        </pc:spChg>
        <pc:spChg chg="mod">
          <ac:chgData name="Buss, Vera" userId="a79c05a7-0a4c-47fe-9032-eb4ecc8bbc26" providerId="ADAL" clId="{5CF203BF-B5A8-42DD-B7A7-5333B64E27AC}" dt="2026-01-15T09:17:49.309" v="3" actId="20577"/>
          <ac:spMkLst>
            <pc:docMk/>
            <pc:sldMk cId="2659603248" sldId="455"/>
            <ac:spMk id="5128" creationId="{00000000-0000-0000-0000-000000000000}"/>
          </ac:spMkLst>
        </pc:spChg>
      </pc:sldChg>
      <pc:sldChg chg="mod">
        <pc:chgData name="Buss, Vera" userId="a79c05a7-0a4c-47fe-9032-eb4ecc8bbc26" providerId="ADAL" clId="{5CF203BF-B5A8-42DD-B7A7-5333B64E27AC}" dt="2026-01-15T09:25:29.545" v="40" actId="27918"/>
        <pc:sldMkLst>
          <pc:docMk/>
          <pc:sldMk cId="956979390" sldId="459"/>
        </pc:sldMkLst>
      </pc:sldChg>
      <pc:sldChg chg="modSp mod">
        <pc:chgData name="Buss, Vera" userId="a79c05a7-0a4c-47fe-9032-eb4ecc8bbc26" providerId="ADAL" clId="{5CF203BF-B5A8-42DD-B7A7-5333B64E27AC}" dt="2026-01-15T09:21:04.969" v="15"/>
        <pc:sldMkLst>
          <pc:docMk/>
          <pc:sldMk cId="2334883861" sldId="461"/>
        </pc:sldMkLst>
        <pc:graphicFrameChg chg="mod">
          <ac:chgData name="Buss, Vera" userId="a79c05a7-0a4c-47fe-9032-eb4ecc8bbc26" providerId="ADAL" clId="{5CF203BF-B5A8-42DD-B7A7-5333B64E27AC}" dt="2026-01-15T09:21:04.969" v="15"/>
          <ac:graphicFrameMkLst>
            <pc:docMk/>
            <pc:sldMk cId="2334883861" sldId="461"/>
            <ac:graphicFrameMk id="5" creationId="{00000000-0000-0000-0000-000000000000}"/>
          </ac:graphicFrameMkLst>
        </pc:graphicFrameChg>
      </pc:sldChg>
      <pc:sldChg chg="mod ord">
        <pc:chgData name="Buss, Vera" userId="a79c05a7-0a4c-47fe-9032-eb4ecc8bbc26" providerId="ADAL" clId="{5CF203BF-B5A8-42DD-B7A7-5333B64E27AC}" dt="2026-01-15T09:33:10.398" v="92" actId="27918"/>
        <pc:sldMkLst>
          <pc:docMk/>
          <pc:sldMk cId="2511223635" sldId="462"/>
        </pc:sldMkLst>
      </pc:sldChg>
      <pc:sldChg chg="modSp mod">
        <pc:chgData name="Buss, Vera" userId="a79c05a7-0a4c-47fe-9032-eb4ecc8bbc26" providerId="ADAL" clId="{5CF203BF-B5A8-42DD-B7A7-5333B64E27AC}" dt="2026-01-15T09:23:57.324" v="26"/>
        <pc:sldMkLst>
          <pc:docMk/>
          <pc:sldMk cId="642914221" sldId="474"/>
        </pc:sldMkLst>
        <pc:graphicFrameChg chg="mod">
          <ac:chgData name="Buss, Vera" userId="a79c05a7-0a4c-47fe-9032-eb4ecc8bbc26" providerId="ADAL" clId="{5CF203BF-B5A8-42DD-B7A7-5333B64E27AC}" dt="2026-01-15T09:23:57.324" v="26"/>
          <ac:graphicFrameMkLst>
            <pc:docMk/>
            <pc:sldMk cId="642914221" sldId="474"/>
            <ac:graphicFrameMk id="5" creationId="{00000000-0000-0000-0000-000000000000}"/>
          </ac:graphicFrameMkLst>
        </pc:graphicFrameChg>
      </pc:sldChg>
      <pc:sldChg chg="mod">
        <pc:chgData name="Buss, Vera" userId="a79c05a7-0a4c-47fe-9032-eb4ecc8bbc26" providerId="ADAL" clId="{5CF203BF-B5A8-42DD-B7A7-5333B64E27AC}" dt="2026-01-15T09:24:44.621" v="33" actId="27918"/>
        <pc:sldMkLst>
          <pc:docMk/>
          <pc:sldMk cId="504810682" sldId="475"/>
        </pc:sldMkLst>
      </pc:sldChg>
      <pc:sldChg chg="delSp mod">
        <pc:chgData name="Buss, Vera" userId="a79c05a7-0a4c-47fe-9032-eb4ecc8bbc26" providerId="ADAL" clId="{5CF203BF-B5A8-42DD-B7A7-5333B64E27AC}" dt="2026-01-15T09:31:45.450" v="80" actId="478"/>
        <pc:sldMkLst>
          <pc:docMk/>
          <pc:sldMk cId="3442678275" sldId="477"/>
        </pc:sldMkLst>
        <pc:spChg chg="del">
          <ac:chgData name="Buss, Vera" userId="a79c05a7-0a4c-47fe-9032-eb4ecc8bbc26" providerId="ADAL" clId="{5CF203BF-B5A8-42DD-B7A7-5333B64E27AC}" dt="2026-01-15T09:31:45.450" v="80" actId="478"/>
          <ac:spMkLst>
            <pc:docMk/>
            <pc:sldMk cId="3442678275" sldId="477"/>
            <ac:spMk id="6" creationId="{00000000-0000-0000-0000-000000000000}"/>
          </ac:spMkLst>
        </pc:spChg>
      </pc:sldChg>
      <pc:sldChg chg="delSp modSp mod">
        <pc:chgData name="Buss, Vera" userId="a79c05a7-0a4c-47fe-9032-eb4ecc8bbc26" providerId="ADAL" clId="{5CF203BF-B5A8-42DD-B7A7-5333B64E27AC}" dt="2026-01-15T12:26:56.187" v="101" actId="27918"/>
        <pc:sldMkLst>
          <pc:docMk/>
          <pc:sldMk cId="3348824123" sldId="478"/>
        </pc:sldMkLst>
        <pc:spChg chg="mod">
          <ac:chgData name="Buss, Vera" userId="a79c05a7-0a4c-47fe-9032-eb4ecc8bbc26" providerId="ADAL" clId="{5CF203BF-B5A8-42DD-B7A7-5333B64E27AC}" dt="2026-01-15T09:31:51.056" v="86" actId="20577"/>
          <ac:spMkLst>
            <pc:docMk/>
            <pc:sldMk cId="3348824123" sldId="478"/>
            <ac:spMk id="2" creationId="{00000000-0000-0000-0000-000000000000}"/>
          </ac:spMkLst>
        </pc:spChg>
        <pc:spChg chg="del">
          <ac:chgData name="Buss, Vera" userId="a79c05a7-0a4c-47fe-9032-eb4ecc8bbc26" providerId="ADAL" clId="{5CF203BF-B5A8-42DD-B7A7-5333B64E27AC}" dt="2026-01-15T09:31:40.093" v="79" actId="478"/>
          <ac:spMkLst>
            <pc:docMk/>
            <pc:sldMk cId="3348824123" sldId="478"/>
            <ac:spMk id="6" creationId="{00000000-0000-0000-0000-000000000000}"/>
          </ac:spMkLst>
        </pc:spChg>
      </pc:sldChg>
      <pc:sldChg chg="delSp mod">
        <pc:chgData name="Buss, Vera" userId="a79c05a7-0a4c-47fe-9032-eb4ecc8bbc26" providerId="ADAL" clId="{5CF203BF-B5A8-42DD-B7A7-5333B64E27AC}" dt="2026-01-15T09:28:56.421" v="62" actId="478"/>
        <pc:sldMkLst>
          <pc:docMk/>
          <pc:sldMk cId="2350396616" sldId="479"/>
        </pc:sldMkLst>
        <pc:spChg chg="del">
          <ac:chgData name="Buss, Vera" userId="a79c05a7-0a4c-47fe-9032-eb4ecc8bbc26" providerId="ADAL" clId="{5CF203BF-B5A8-42DD-B7A7-5333B64E27AC}" dt="2026-01-15T09:28:56.421" v="62" actId="478"/>
          <ac:spMkLst>
            <pc:docMk/>
            <pc:sldMk cId="2350396616" sldId="479"/>
            <ac:spMk id="3" creationId="{632238AB-EA33-417C-F28A-5EB61B377B55}"/>
          </ac:spMkLst>
        </pc:spChg>
      </pc:sldChg>
      <pc:sldChg chg="delSp modSp mod ord">
        <pc:chgData name="Buss, Vera" userId="a79c05a7-0a4c-47fe-9032-eb4ecc8bbc26" providerId="ADAL" clId="{5CF203BF-B5A8-42DD-B7A7-5333B64E27AC}" dt="2026-01-15T09:33:49.087" v="94"/>
        <pc:sldMkLst>
          <pc:docMk/>
          <pc:sldMk cId="576726429" sldId="480"/>
        </pc:sldMkLst>
        <pc:spChg chg="mod">
          <ac:chgData name="Buss, Vera" userId="a79c05a7-0a4c-47fe-9032-eb4ecc8bbc26" providerId="ADAL" clId="{5CF203BF-B5A8-42DD-B7A7-5333B64E27AC}" dt="2026-01-15T09:28:30.637" v="60" actId="20577"/>
          <ac:spMkLst>
            <pc:docMk/>
            <pc:sldMk cId="576726429" sldId="480"/>
            <ac:spMk id="2" creationId="{00000000-0000-0000-0000-000000000000}"/>
          </ac:spMkLst>
        </pc:spChg>
        <pc:spChg chg="del">
          <ac:chgData name="Buss, Vera" userId="a79c05a7-0a4c-47fe-9032-eb4ecc8bbc26" providerId="ADAL" clId="{5CF203BF-B5A8-42DD-B7A7-5333B64E27AC}" dt="2026-01-15T09:28:34.501" v="61" actId="478"/>
          <ac:spMkLst>
            <pc:docMk/>
            <pc:sldMk cId="576726429" sldId="480"/>
            <ac:spMk id="6" creationId="{7030F8FB-1B6D-265D-7EDB-30C111AF0C82}"/>
          </ac:spMkLst>
        </pc:spChg>
      </pc:sldChg>
      <pc:sldChg chg="modSp mod">
        <pc:chgData name="Buss, Vera" userId="a79c05a7-0a4c-47fe-9032-eb4ecc8bbc26" providerId="ADAL" clId="{5CF203BF-B5A8-42DD-B7A7-5333B64E27AC}" dt="2026-01-16T09:51:02.343" v="145" actId="27918"/>
        <pc:sldMkLst>
          <pc:docMk/>
          <pc:sldMk cId="361478112" sldId="484"/>
        </pc:sldMkLst>
        <pc:spChg chg="mod">
          <ac:chgData name="Buss, Vera" userId="a79c05a7-0a4c-47fe-9032-eb4ecc8bbc26" providerId="ADAL" clId="{5CF203BF-B5A8-42DD-B7A7-5333B64E27AC}" dt="2026-01-15T14:53:08.423" v="117" actId="20577"/>
          <ac:spMkLst>
            <pc:docMk/>
            <pc:sldMk cId="361478112" sldId="484"/>
            <ac:spMk id="2" creationId="{048EA2B4-7952-EBAC-12D7-AB4378105BCF}"/>
          </ac:spMkLst>
        </pc:spChg>
      </pc:sldChg>
      <pc:sldChg chg="modSp mod">
        <pc:chgData name="Buss, Vera" userId="a79c05a7-0a4c-47fe-9032-eb4ecc8bbc26" providerId="ADAL" clId="{5CF203BF-B5A8-42DD-B7A7-5333B64E27AC}" dt="2026-01-16T10:03:05.536" v="184" actId="27918"/>
        <pc:sldMkLst>
          <pc:docMk/>
          <pc:sldMk cId="3499273303" sldId="485"/>
        </pc:sldMkLst>
        <pc:spChg chg="mod">
          <ac:chgData name="Buss, Vera" userId="a79c05a7-0a4c-47fe-9032-eb4ecc8bbc26" providerId="ADAL" clId="{5CF203BF-B5A8-42DD-B7A7-5333B64E27AC}" dt="2026-01-15T14:53:12.162" v="119" actId="20577"/>
          <ac:spMkLst>
            <pc:docMk/>
            <pc:sldMk cId="3499273303" sldId="485"/>
            <ac:spMk id="2" creationId="{0E1F929B-D643-E304-CF29-0FACC7008295}"/>
          </ac:spMkLst>
        </pc:spChg>
      </pc:sldChg>
      <pc:sldChg chg="modSp mod">
        <pc:chgData name="Buss, Vera" userId="a79c05a7-0a4c-47fe-9032-eb4ecc8bbc26" providerId="ADAL" clId="{5CF203BF-B5A8-42DD-B7A7-5333B64E27AC}" dt="2026-01-16T09:52:22.928" v="156" actId="27918"/>
        <pc:sldMkLst>
          <pc:docMk/>
          <pc:sldMk cId="3536685454" sldId="486"/>
        </pc:sldMkLst>
        <pc:spChg chg="mod">
          <ac:chgData name="Buss, Vera" userId="a79c05a7-0a4c-47fe-9032-eb4ecc8bbc26" providerId="ADAL" clId="{5CF203BF-B5A8-42DD-B7A7-5333B64E27AC}" dt="2026-01-15T12:39:18.236" v="103" actId="20577"/>
          <ac:spMkLst>
            <pc:docMk/>
            <pc:sldMk cId="3536685454" sldId="486"/>
            <ac:spMk id="2" creationId="{0E6EE260-D376-43FD-9860-094AB18BEF38}"/>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Smoking prevalence</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0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1.9427911406038296E-2"/>
                  <c:y val="-4.869452612507237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9BA-4BF3-96B5-AE2879F51F74}"/>
                </c:ext>
              </c:extLst>
            </c:dLbl>
            <c:dLbl>
              <c:idx val="17"/>
              <c:layout>
                <c:manualLayout>
                  <c:x val="-1.7804906575971141E-2"/>
                  <c:y val="-4.184453162429761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717-4324-BC77-6CCA14D7E14B}"/>
                </c:ext>
              </c:extLst>
            </c:dLbl>
            <c:dLbl>
              <c:idx val="18"/>
              <c:layout>
                <c:manualLayout>
                  <c:x val="-2.8432750791880521E-3"/>
                  <c:y val="-3.29097561885045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EAA-46B3-9EC4-481B27C4D856}"/>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Sheet1!$B$2:$B$20</c:f>
              <c:numCache>
                <c:formatCode>General</c:formatCode>
                <c:ptCount val="19"/>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Sheet1!$C$2:$C$20</c:f>
              <c:numCache>
                <c:formatCode>General</c:formatCode>
                <c:ptCount val="19"/>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Sheet1!$D$2:$D$20</c:f>
              <c:numCache>
                <c:formatCode>General</c:formatCode>
                <c:ptCount val="19"/>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smoking prevalence</c:v>
                </c:pt>
              </c:strCache>
            </c:strRef>
          </c:tx>
          <c:marker>
            <c:symbol val="none"/>
          </c:marker>
          <c:dLbls>
            <c:dLbl>
              <c:idx val="0"/>
              <c:layout>
                <c:manualLayout>
                  <c:x val="-3.6600461370633268E-2"/>
                  <c:y val="4.15467057764378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18B-465F-9FA1-4ED1524412D0}"/>
                </c:ext>
              </c:extLst>
            </c:dLbl>
            <c:dLbl>
              <c:idx val="1"/>
              <c:layout>
                <c:manualLayout>
                  <c:x val="-3.2048640684173298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18B-465F-9FA1-4ED1524412D0}"/>
                </c:ext>
              </c:extLst>
            </c:dLbl>
            <c:dLbl>
              <c:idx val="2"/>
              <c:layout>
                <c:manualLayout>
                  <c:x val="-2.622613325699974E-2"/>
                  <c:y val="3.559018881924246E-2"/>
                </c:manualLayout>
              </c:layout>
              <c:tx>
                <c:rich>
                  <a:bodyPr/>
                  <a:lstStyle/>
                  <a:p>
                    <a:fld id="{C1175960-BEA7-46C5-8D18-6588C93590AB}"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3"/>
              <c:layout>
                <c:manualLayout>
                  <c:x val="-3.6600461370633254E-2"/>
                  <c:y val="2.96336718620470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18B-465F-9FA1-4ED1524412D0}"/>
                </c:ext>
              </c:extLst>
            </c:dLbl>
            <c:dLbl>
              <c:idx val="4"/>
              <c:layout>
                <c:manualLayout>
                  <c:x val="-3.5083187808479993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418B-465F-9FA1-4ED1524412D0}"/>
                </c:ext>
              </c:extLst>
            </c:dLbl>
            <c:dLbl>
              <c:idx val="5"/>
              <c:layout>
                <c:manualLayout>
                  <c:x val="-3.3812501067766336E-2"/>
                  <c:y val="1.7720637947656288E-2"/>
                </c:manualLayout>
              </c:layout>
              <c:tx>
                <c:rich>
                  <a:bodyPr/>
                  <a:lstStyle/>
                  <a:p>
                    <a:fld id="{2DEC3E9A-2D10-42A4-A9C2-4F2BAD8FE9E8}" type="VALUE">
                      <a:rPr lang="en-US" smtClean="0"/>
                      <a:pPr/>
                      <a:t>[VALUE]</a:t>
                    </a:fld>
                    <a:r>
                      <a:rPr lang="en-US" dirty="0"/>
                      <a:t>.0</a:t>
                    </a:r>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dLbl>
              <c:idx val="6"/>
              <c:layout>
                <c:manualLayout>
                  <c:x val="-3.8117734932786626E-2"/>
                  <c:y val="2.367715490485167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418B-465F-9FA1-4ED1524412D0}"/>
                </c:ext>
              </c:extLst>
            </c:dLbl>
            <c:dLbl>
              <c:idx val="7"/>
              <c:layout>
                <c:manualLayout>
                  <c:x val="-3.5083187808479938E-2"/>
                  <c:y val="1.77206379476562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418B-465F-9FA1-4ED1524412D0}"/>
                </c:ext>
              </c:extLst>
            </c:dLbl>
            <c:dLbl>
              <c:idx val="8"/>
              <c:layout>
                <c:manualLayout>
                  <c:x val="-3.2048640684173298E-2"/>
                  <c:y val="3.856844729784009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418B-465F-9FA1-4ED1524412D0}"/>
                </c:ext>
              </c:extLst>
            </c:dLbl>
            <c:dLbl>
              <c:idx val="9"/>
              <c:layout>
                <c:manualLayout>
                  <c:x val="-3.0531367122019978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418B-465F-9FA1-4ED1524412D0}"/>
                </c:ext>
              </c:extLst>
            </c:dLbl>
            <c:dLbl>
              <c:idx val="10"/>
              <c:layout>
                <c:manualLayout>
                  <c:x val="-2.9014093559866769E-2"/>
                  <c:y val="3.26119303406447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418B-465F-9FA1-4ED1524412D0}"/>
                </c:ext>
              </c:extLst>
            </c:dLbl>
            <c:dLbl>
              <c:idx val="11"/>
              <c:layout>
                <c:manualLayout>
                  <c:x val="-3.2048640684173409E-2"/>
                  <c:y val="2.66554133834493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418B-465F-9FA1-4ED1524412D0}"/>
                </c:ext>
              </c:extLst>
            </c:dLbl>
            <c:dLbl>
              <c:idx val="12"/>
              <c:layout>
                <c:manualLayout>
                  <c:x val="-3.3565914246326614E-2"/>
                  <c:y val="3.26119303406447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418B-465F-9FA1-4ED1524412D0}"/>
                </c:ext>
              </c:extLst>
            </c:dLbl>
            <c:dLbl>
              <c:idx val="13"/>
              <c:layout>
                <c:manualLayout>
                  <c:x val="-3.2776931994006886E-2"/>
                  <c:y val="2.96336718620469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418B-465F-9FA1-4ED1524412D0}"/>
                </c:ext>
              </c:extLst>
            </c:dLbl>
            <c:dLbl>
              <c:idx val="14"/>
              <c:layout>
                <c:manualLayout>
                  <c:x val="-3.2776931994006886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418B-465F-9FA1-4ED1524412D0}"/>
                </c:ext>
              </c:extLst>
            </c:dLbl>
            <c:dLbl>
              <c:idx val="15"/>
              <c:layout>
                <c:manualLayout>
                  <c:x val="-2.9742384869700361E-2"/>
                  <c:y val="3.856844729784015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418B-465F-9FA1-4ED1524412D0}"/>
                </c:ext>
              </c:extLst>
            </c:dLbl>
            <c:dLbl>
              <c:idx val="16"/>
              <c:layout>
                <c:manualLayout>
                  <c:x val="-1.7019269493709705E-2"/>
                  <c:y val="4.154670577643784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418B-465F-9FA1-4ED1524412D0}"/>
                </c:ext>
              </c:extLst>
            </c:dLbl>
            <c:dLbl>
              <c:idx val="17"/>
              <c:layout>
                <c:manualLayout>
                  <c:x val="-8.7012652030513359E-3"/>
                  <c:y val="4.154670577643779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717-4324-BC77-6CCA14D7E14B}"/>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Sheet1!$E$2:$E$20</c:f>
              <c:numCache>
                <c:formatCode>General</c:formatCode>
                <c:ptCount val="19"/>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10.6</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Upper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Sheet1!$F$2:$F$20</c:f>
              <c:numCache>
                <c:formatCode>General</c:formatCode>
                <c:ptCount val="19"/>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10.199999999999999</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Lower 95% CI2</c:v>
                </c:pt>
              </c:strCache>
            </c:strRef>
          </c:tx>
          <c:spPr>
            <a:ln>
              <a:solidFill>
                <a:schemeClr val="bg1">
                  <a:lumMod val="75000"/>
                </a:schemeClr>
              </a:solidFill>
            </a:ln>
          </c:spPr>
          <c:marker>
            <c:symbol val="none"/>
          </c:marker>
          <c:cat>
            <c:strRef>
              <c:f>Sheet1!$A$2:$A$20</c:f>
              <c:strCache>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strCache>
            </c:strRef>
          </c:cat>
          <c:val>
            <c:numRef>
              <c:f>Sheet1!$G$2:$G$20</c:f>
              <c:numCache>
                <c:formatCode>General</c:formatCode>
                <c:ptCount val="19"/>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11</c:v>
                </c:pt>
              </c:numCache>
            </c:numRef>
          </c:val>
          <c:smooth val="0"/>
          <c:extLst>
            <c:ext xmlns:c16="http://schemas.microsoft.com/office/drawing/2014/chart" uri="{C3380CC4-5D6E-409C-BE32-E72D297353CC}">
              <c16:uniqueId val="{00000004-418B-465F-9FA1-4ED1524412D0}"/>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79352164808882664"/>
          <c:y val="2.6999437414008648E-2"/>
          <c:w val="0.18523652204102681"/>
          <c:h val="0.20739278797121266"/>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8080286948687603"/>
          <c:h val="0.72332776062868931"/>
        </c:manualLayout>
      </c:layout>
      <c:lineChart>
        <c:grouping val="standard"/>
        <c:varyColors val="0"/>
        <c:ser>
          <c:idx val="0"/>
          <c:order val="0"/>
          <c:tx>
            <c:strRef>
              <c:f>Sheet1!$B$1</c:f>
              <c:strCache>
                <c:ptCount val="1"/>
                <c:pt idx="0">
                  <c:v>All</c:v>
                </c:pt>
              </c:strCache>
            </c:strRef>
          </c:tx>
          <c:spPr>
            <a:ln w="22225">
              <a:solidFill>
                <a:srgbClr val="24257E"/>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(N=4120)</c:v>
                </c:pt>
                <c:pt idx="7">
                  <c:v>2014 (N=3556)</c:v>
                </c:pt>
                <c:pt idx="8">
                  <c:v>2015 (N=3618)</c:v>
                </c:pt>
                <c:pt idx="9">
                  <c:v>2016 (N=3517)</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Sheet1!$B$2:$B$20</c:f>
              <c:numCache>
                <c:formatCode>General</c:formatCode>
                <c:ptCount val="19"/>
                <c:pt idx="0">
                  <c:v>19.2</c:v>
                </c:pt>
                <c:pt idx="1">
                  <c:v>20.2</c:v>
                </c:pt>
                <c:pt idx="2">
                  <c:v>19.5</c:v>
                </c:pt>
                <c:pt idx="3">
                  <c:v>20.399999999999999</c:v>
                </c:pt>
                <c:pt idx="4">
                  <c:v>21.4</c:v>
                </c:pt>
                <c:pt idx="5">
                  <c:v>21.1</c:v>
                </c:pt>
                <c:pt idx="6">
                  <c:v>21.2</c:v>
                </c:pt>
                <c:pt idx="7">
                  <c:v>21.9</c:v>
                </c:pt>
                <c:pt idx="8">
                  <c:v>21.4</c:v>
                </c:pt>
                <c:pt idx="9">
                  <c:v>22.1</c:v>
                </c:pt>
                <c:pt idx="10">
                  <c:v>22.8</c:v>
                </c:pt>
                <c:pt idx="11">
                  <c:v>23.2</c:v>
                </c:pt>
                <c:pt idx="12">
                  <c:v>23.4</c:v>
                </c:pt>
                <c:pt idx="13">
                  <c:v>26.4</c:v>
                </c:pt>
                <c:pt idx="14">
                  <c:v>26.3</c:v>
                </c:pt>
                <c:pt idx="15">
                  <c:v>26.6</c:v>
                </c:pt>
                <c:pt idx="16">
                  <c:v>28.8</c:v>
                </c:pt>
                <c:pt idx="17">
                  <c:v>28.5</c:v>
                </c:pt>
                <c:pt idx="18">
                  <c:v>28.1</c:v>
                </c:pt>
              </c:numCache>
            </c:numRef>
          </c:val>
          <c:smooth val="0"/>
          <c:extLst>
            <c:ext xmlns:c16="http://schemas.microsoft.com/office/drawing/2014/chart" uri="{C3380CC4-5D6E-409C-BE32-E72D297353CC}">
              <c16:uniqueId val="{00000000-FF56-400C-A340-16353C7D8D15}"/>
            </c:ext>
          </c:extLst>
        </c:ser>
        <c:ser>
          <c:idx val="3"/>
          <c:order val="1"/>
          <c:tx>
            <c:strRef>
              <c:f>Sheet1!$C$1</c:f>
              <c:strCache>
                <c:ptCount val="1"/>
                <c:pt idx="0">
                  <c:v>ABC1</c:v>
                </c:pt>
              </c:strCache>
            </c:strRef>
          </c:tx>
          <c:spPr>
            <a:ln w="22225">
              <a:solidFill>
                <a:srgbClr val="156BB5"/>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(N=4120)</c:v>
                </c:pt>
                <c:pt idx="7">
                  <c:v>2014 (N=3556)</c:v>
                </c:pt>
                <c:pt idx="8">
                  <c:v>2015 (N=3618)</c:v>
                </c:pt>
                <c:pt idx="9">
                  <c:v>2016 (N=3517)</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Sheet1!$C$2:$C$20</c:f>
              <c:numCache>
                <c:formatCode>General</c:formatCode>
                <c:ptCount val="19"/>
                <c:pt idx="0">
                  <c:v>17.8</c:v>
                </c:pt>
                <c:pt idx="1">
                  <c:v>20.100000000000001</c:v>
                </c:pt>
                <c:pt idx="2">
                  <c:v>19.5</c:v>
                </c:pt>
                <c:pt idx="3">
                  <c:v>20.2</c:v>
                </c:pt>
                <c:pt idx="4">
                  <c:v>21.6</c:v>
                </c:pt>
                <c:pt idx="5">
                  <c:v>21.5</c:v>
                </c:pt>
                <c:pt idx="6">
                  <c:v>21</c:v>
                </c:pt>
                <c:pt idx="7">
                  <c:v>22.5</c:v>
                </c:pt>
                <c:pt idx="8">
                  <c:v>21.1</c:v>
                </c:pt>
                <c:pt idx="9">
                  <c:v>21.8</c:v>
                </c:pt>
                <c:pt idx="10">
                  <c:v>22.5</c:v>
                </c:pt>
                <c:pt idx="11">
                  <c:v>22.8</c:v>
                </c:pt>
                <c:pt idx="12">
                  <c:v>22.5</c:v>
                </c:pt>
                <c:pt idx="13">
                  <c:v>24.9</c:v>
                </c:pt>
                <c:pt idx="14">
                  <c:v>26.3</c:v>
                </c:pt>
                <c:pt idx="15">
                  <c:v>26.9</c:v>
                </c:pt>
                <c:pt idx="16">
                  <c:v>28</c:v>
                </c:pt>
                <c:pt idx="17">
                  <c:v>28</c:v>
                </c:pt>
                <c:pt idx="18">
                  <c:v>26.1</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C2DE</c:v>
                </c:pt>
              </c:strCache>
            </c:strRef>
          </c:tx>
          <c:spPr>
            <a:ln w="22225">
              <a:solidFill>
                <a:srgbClr val="E50078"/>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(N=4120)</c:v>
                </c:pt>
                <c:pt idx="7">
                  <c:v>2014 (N=3556)</c:v>
                </c:pt>
                <c:pt idx="8">
                  <c:v>2015 (N=3618)</c:v>
                </c:pt>
                <c:pt idx="9">
                  <c:v>2016 (N=3517)</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Sheet1!$D$2:$D$20</c:f>
              <c:numCache>
                <c:formatCode>General</c:formatCode>
                <c:ptCount val="19"/>
                <c:pt idx="0">
                  <c:v>20.2</c:v>
                </c:pt>
                <c:pt idx="1">
                  <c:v>20.3</c:v>
                </c:pt>
                <c:pt idx="2">
                  <c:v>19.600000000000001</c:v>
                </c:pt>
                <c:pt idx="3">
                  <c:v>20.6</c:v>
                </c:pt>
                <c:pt idx="4">
                  <c:v>21.3</c:v>
                </c:pt>
                <c:pt idx="5">
                  <c:v>20.9</c:v>
                </c:pt>
                <c:pt idx="6">
                  <c:v>21.4</c:v>
                </c:pt>
                <c:pt idx="7">
                  <c:v>21.5</c:v>
                </c:pt>
                <c:pt idx="8">
                  <c:v>21.6</c:v>
                </c:pt>
                <c:pt idx="9">
                  <c:v>22.3</c:v>
                </c:pt>
                <c:pt idx="10">
                  <c:v>23</c:v>
                </c:pt>
                <c:pt idx="11">
                  <c:v>23.7</c:v>
                </c:pt>
                <c:pt idx="12">
                  <c:v>23.9</c:v>
                </c:pt>
                <c:pt idx="13">
                  <c:v>27.4</c:v>
                </c:pt>
                <c:pt idx="14">
                  <c:v>26.3</c:v>
                </c:pt>
                <c:pt idx="15">
                  <c:v>26.3</c:v>
                </c:pt>
                <c:pt idx="16">
                  <c:v>29.4</c:v>
                </c:pt>
                <c:pt idx="17">
                  <c:v>28.8</c:v>
                </c:pt>
                <c:pt idx="18">
                  <c:v>29.6</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a:t>GBP</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4623185110839227"/>
          <c:y val="0.34249972503873494"/>
          <c:w val="0.10218084777839491"/>
          <c:h val="0.1919513385395793"/>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8195575845339413"/>
          <c:h val="0.72332776062868931"/>
        </c:manualLayout>
      </c:layout>
      <c:lineChart>
        <c:grouping val="standard"/>
        <c:varyColors val="0"/>
        <c:ser>
          <c:idx val="0"/>
          <c:order val="0"/>
          <c:tx>
            <c:strRef>
              <c:f>Sheet1!$B$1</c:f>
              <c:strCache>
                <c:ptCount val="1"/>
                <c:pt idx="0">
                  <c:v>All</c:v>
                </c:pt>
              </c:strCache>
            </c:strRef>
          </c:tx>
          <c:spPr>
            <a:ln w="22225">
              <a:solidFill>
                <a:srgbClr val="24257E"/>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Sheet1!$B$2:$B$20</c:f>
              <c:numCache>
                <c:formatCode>General</c:formatCode>
                <c:ptCount val="19"/>
                <c:pt idx="0">
                  <c:v>19.2</c:v>
                </c:pt>
                <c:pt idx="1">
                  <c:v>20.2</c:v>
                </c:pt>
                <c:pt idx="2">
                  <c:v>19.5</c:v>
                </c:pt>
                <c:pt idx="3">
                  <c:v>20.399999999999999</c:v>
                </c:pt>
                <c:pt idx="4">
                  <c:v>21.4</c:v>
                </c:pt>
                <c:pt idx="5">
                  <c:v>21.1</c:v>
                </c:pt>
                <c:pt idx="6">
                  <c:v>21.2</c:v>
                </c:pt>
                <c:pt idx="7">
                  <c:v>21.9</c:v>
                </c:pt>
                <c:pt idx="8">
                  <c:v>21.4</c:v>
                </c:pt>
                <c:pt idx="9">
                  <c:v>22.1</c:v>
                </c:pt>
                <c:pt idx="10">
                  <c:v>22.8</c:v>
                </c:pt>
                <c:pt idx="11">
                  <c:v>23.3</c:v>
                </c:pt>
                <c:pt idx="12">
                  <c:v>23.4</c:v>
                </c:pt>
                <c:pt idx="13">
                  <c:v>26.4</c:v>
                </c:pt>
                <c:pt idx="14">
                  <c:v>26.3</c:v>
                </c:pt>
                <c:pt idx="15">
                  <c:v>26.6</c:v>
                </c:pt>
                <c:pt idx="16">
                  <c:v>28.8</c:v>
                </c:pt>
                <c:pt idx="17">
                  <c:v>28.5</c:v>
                </c:pt>
                <c:pt idx="18">
                  <c:v>28.1</c:v>
                </c:pt>
              </c:numCache>
            </c:numRef>
          </c:val>
          <c:smooth val="0"/>
          <c:extLst>
            <c:ext xmlns:c16="http://schemas.microsoft.com/office/drawing/2014/chart" uri="{C3380CC4-5D6E-409C-BE32-E72D297353CC}">
              <c16:uniqueId val="{00000000-FF56-400C-A340-16353C7D8D15}"/>
            </c:ext>
          </c:extLst>
        </c:ser>
        <c:ser>
          <c:idx val="3"/>
          <c:order val="1"/>
          <c:tx>
            <c:strRef>
              <c:f>Sheet1!$C$1</c:f>
              <c:strCache>
                <c:ptCount val="1"/>
                <c:pt idx="0">
                  <c:v>Under 35</c:v>
                </c:pt>
              </c:strCache>
            </c:strRef>
          </c:tx>
          <c:spPr>
            <a:ln w="22225">
              <a:solidFill>
                <a:srgbClr val="E50078"/>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Sheet1!$C$2:$C$20</c:f>
              <c:numCache>
                <c:formatCode>General</c:formatCode>
                <c:ptCount val="19"/>
                <c:pt idx="0">
                  <c:v>17.100000000000001</c:v>
                </c:pt>
                <c:pt idx="1">
                  <c:v>19.5</c:v>
                </c:pt>
                <c:pt idx="2">
                  <c:v>18</c:v>
                </c:pt>
                <c:pt idx="3">
                  <c:v>19</c:v>
                </c:pt>
                <c:pt idx="4">
                  <c:v>19.600000000000001</c:v>
                </c:pt>
                <c:pt idx="5">
                  <c:v>19</c:v>
                </c:pt>
                <c:pt idx="6">
                  <c:v>18.600000000000001</c:v>
                </c:pt>
                <c:pt idx="7">
                  <c:v>19.3</c:v>
                </c:pt>
                <c:pt idx="8">
                  <c:v>19.2</c:v>
                </c:pt>
                <c:pt idx="9">
                  <c:v>19.2</c:v>
                </c:pt>
                <c:pt idx="10">
                  <c:v>19.5</c:v>
                </c:pt>
                <c:pt idx="11">
                  <c:v>19.899999999999999</c:v>
                </c:pt>
                <c:pt idx="12">
                  <c:v>20.399999999999999</c:v>
                </c:pt>
                <c:pt idx="13">
                  <c:v>23.2</c:v>
                </c:pt>
                <c:pt idx="14">
                  <c:v>21.1</c:v>
                </c:pt>
                <c:pt idx="15">
                  <c:v>22</c:v>
                </c:pt>
                <c:pt idx="16">
                  <c:v>23</c:v>
                </c:pt>
                <c:pt idx="17">
                  <c:v>23.8</c:v>
                </c:pt>
                <c:pt idx="18">
                  <c:v>21.8</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Over 35</c:v>
                </c:pt>
              </c:strCache>
            </c:strRef>
          </c:tx>
          <c:spPr>
            <a:ln w="22225">
              <a:solidFill>
                <a:srgbClr val="156BB5"/>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Sheet1!$D$2:$D$20</c:f>
              <c:numCache>
                <c:formatCode>General</c:formatCode>
                <c:ptCount val="19"/>
                <c:pt idx="0">
                  <c:v>20.7</c:v>
                </c:pt>
                <c:pt idx="1">
                  <c:v>20.8</c:v>
                </c:pt>
                <c:pt idx="2">
                  <c:v>20.7</c:v>
                </c:pt>
                <c:pt idx="3">
                  <c:v>21.4</c:v>
                </c:pt>
                <c:pt idx="4">
                  <c:v>22.6</c:v>
                </c:pt>
                <c:pt idx="5">
                  <c:v>22.5</c:v>
                </c:pt>
                <c:pt idx="6">
                  <c:v>23.1</c:v>
                </c:pt>
                <c:pt idx="7">
                  <c:v>23.7</c:v>
                </c:pt>
                <c:pt idx="8">
                  <c:v>22.9</c:v>
                </c:pt>
                <c:pt idx="9">
                  <c:v>24</c:v>
                </c:pt>
                <c:pt idx="10">
                  <c:v>25.1</c:v>
                </c:pt>
                <c:pt idx="11">
                  <c:v>25.8</c:v>
                </c:pt>
                <c:pt idx="12">
                  <c:v>25.4</c:v>
                </c:pt>
                <c:pt idx="13">
                  <c:v>28.8</c:v>
                </c:pt>
                <c:pt idx="14">
                  <c:v>30.1</c:v>
                </c:pt>
                <c:pt idx="15">
                  <c:v>29.8</c:v>
                </c:pt>
                <c:pt idx="16">
                  <c:v>32.4</c:v>
                </c:pt>
                <c:pt idx="17">
                  <c:v>31.4</c:v>
                </c:pt>
                <c:pt idx="18">
                  <c:v>32</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a:t>GBP</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0572064699889856"/>
          <c:y val="0.40510271825885857"/>
          <c:w val="0.15786478750942173"/>
          <c:h val="0.19575108043947839"/>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9918445948682468"/>
          <c:h val="0.72332776062868931"/>
        </c:manualLayout>
      </c:layout>
      <c:lineChart>
        <c:grouping val="standard"/>
        <c:varyColors val="0"/>
        <c:ser>
          <c:idx val="0"/>
          <c:order val="0"/>
          <c:tx>
            <c:strRef>
              <c:f>Sheet1!$B$1</c:f>
              <c:strCache>
                <c:ptCount val="1"/>
                <c:pt idx="0">
                  <c:v>All</c:v>
                </c:pt>
              </c:strCache>
            </c:strRef>
          </c:tx>
          <c:spPr>
            <a:ln w="22225">
              <a:solidFill>
                <a:srgbClr val="24257E"/>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Sheet1!$B$2:$B$20</c:f>
              <c:numCache>
                <c:formatCode>General</c:formatCode>
                <c:ptCount val="19"/>
                <c:pt idx="0">
                  <c:v>19.2</c:v>
                </c:pt>
                <c:pt idx="1">
                  <c:v>20.2</c:v>
                </c:pt>
                <c:pt idx="2">
                  <c:v>19.5</c:v>
                </c:pt>
                <c:pt idx="3">
                  <c:v>20.399999999999999</c:v>
                </c:pt>
                <c:pt idx="4">
                  <c:v>21.4</c:v>
                </c:pt>
                <c:pt idx="5">
                  <c:v>21.1</c:v>
                </c:pt>
                <c:pt idx="6">
                  <c:v>21.2</c:v>
                </c:pt>
                <c:pt idx="7">
                  <c:v>21.9</c:v>
                </c:pt>
                <c:pt idx="8">
                  <c:v>21.4</c:v>
                </c:pt>
                <c:pt idx="9">
                  <c:v>22.1</c:v>
                </c:pt>
                <c:pt idx="10">
                  <c:v>22.8</c:v>
                </c:pt>
                <c:pt idx="11">
                  <c:v>23.2</c:v>
                </c:pt>
                <c:pt idx="12">
                  <c:v>23.4</c:v>
                </c:pt>
                <c:pt idx="13">
                  <c:v>26.4</c:v>
                </c:pt>
                <c:pt idx="14">
                  <c:v>26.3</c:v>
                </c:pt>
                <c:pt idx="15">
                  <c:v>26.6</c:v>
                </c:pt>
                <c:pt idx="16">
                  <c:v>28.8</c:v>
                </c:pt>
                <c:pt idx="17">
                  <c:v>28.5</c:v>
                </c:pt>
                <c:pt idx="18">
                  <c:v>28.1</c:v>
                </c:pt>
              </c:numCache>
            </c:numRef>
          </c:val>
          <c:smooth val="0"/>
          <c:extLst>
            <c:ext xmlns:c16="http://schemas.microsoft.com/office/drawing/2014/chart" uri="{C3380CC4-5D6E-409C-BE32-E72D297353CC}">
              <c16:uniqueId val="{00000000-FF56-400C-A340-16353C7D8D15}"/>
            </c:ext>
          </c:extLst>
        </c:ser>
        <c:ser>
          <c:idx val="3"/>
          <c:order val="1"/>
          <c:tx>
            <c:strRef>
              <c:f>Sheet1!$C$1</c:f>
              <c:strCache>
                <c:ptCount val="1"/>
                <c:pt idx="0">
                  <c:v>Men</c:v>
                </c:pt>
              </c:strCache>
            </c:strRef>
          </c:tx>
          <c:spPr>
            <a:ln w="22225">
              <a:solidFill>
                <a:srgbClr val="156BB5"/>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Sheet1!$C$2:$C$20</c:f>
              <c:numCache>
                <c:formatCode>General</c:formatCode>
                <c:ptCount val="19"/>
                <c:pt idx="0">
                  <c:v>19.600000000000001</c:v>
                </c:pt>
                <c:pt idx="1">
                  <c:v>20.399999999999999</c:v>
                </c:pt>
                <c:pt idx="2">
                  <c:v>19.2</c:v>
                </c:pt>
                <c:pt idx="3">
                  <c:v>20.5</c:v>
                </c:pt>
                <c:pt idx="4">
                  <c:v>21.5</c:v>
                </c:pt>
                <c:pt idx="5">
                  <c:v>20.8</c:v>
                </c:pt>
                <c:pt idx="6">
                  <c:v>21</c:v>
                </c:pt>
                <c:pt idx="7">
                  <c:v>21.8</c:v>
                </c:pt>
                <c:pt idx="8">
                  <c:v>21.6</c:v>
                </c:pt>
                <c:pt idx="9">
                  <c:v>22.9</c:v>
                </c:pt>
                <c:pt idx="10">
                  <c:v>22.8</c:v>
                </c:pt>
                <c:pt idx="11">
                  <c:v>23.8</c:v>
                </c:pt>
                <c:pt idx="12">
                  <c:v>23.7</c:v>
                </c:pt>
                <c:pt idx="13">
                  <c:v>27.3</c:v>
                </c:pt>
                <c:pt idx="14">
                  <c:v>27.4</c:v>
                </c:pt>
                <c:pt idx="15">
                  <c:v>26.9</c:v>
                </c:pt>
                <c:pt idx="16">
                  <c:v>28.8</c:v>
                </c:pt>
                <c:pt idx="17">
                  <c:v>28</c:v>
                </c:pt>
                <c:pt idx="18">
                  <c:v>28.2</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Women</c:v>
                </c:pt>
              </c:strCache>
            </c:strRef>
          </c:tx>
          <c:spPr>
            <a:ln w="22225">
              <a:solidFill>
                <a:srgbClr val="E50078"/>
              </a:solidFill>
            </a:ln>
          </c:spPr>
          <c:marker>
            <c:symbol val="none"/>
          </c:marker>
          <c:cat>
            <c:strRef>
              <c:f>Sheet1!$A$2:$A$20</c:f>
              <c:strCache>
                <c:ptCount val="19"/>
                <c:pt idx="0">
                  <c:v>2007 (N=1158)</c:v>
                </c:pt>
                <c:pt idx="1">
                  <c:v>2008 (N=4051)</c:v>
                </c:pt>
                <c:pt idx="2">
                  <c:v>2009 (N=2241)</c:v>
                </c:pt>
                <c:pt idx="3">
                  <c:v>2010 (N=2171)</c:v>
                </c:pt>
                <c:pt idx="4">
                  <c:v>2011 (N=4496)</c:v>
                </c:pt>
                <c:pt idx="5">
                  <c:v>2012 (N=4236</c:v>
                </c:pt>
                <c:pt idx="6">
                  <c:v>2013 (N=4131)</c:v>
                </c:pt>
                <c:pt idx="7">
                  <c:v>2014 (N=3561)</c:v>
                </c:pt>
                <c:pt idx="8">
                  <c:v>2015 (N=3624)</c:v>
                </c:pt>
                <c:pt idx="9">
                  <c:v>2016 (N=3519)</c:v>
                </c:pt>
                <c:pt idx="10">
                  <c:v>2017 (N=3333)</c:v>
                </c:pt>
                <c:pt idx="11">
                  <c:v>2018 (N=3371)</c:v>
                </c:pt>
                <c:pt idx="12">
                  <c:v>2019 (N=3002)</c:v>
                </c:pt>
                <c:pt idx="13">
                  <c:v>2020 (N=2423)</c:v>
                </c:pt>
                <c:pt idx="14">
                  <c:v>2021 (N=2598)</c:v>
                </c:pt>
                <c:pt idx="15">
                  <c:v>2022 (N=2463)</c:v>
                </c:pt>
                <c:pt idx="16">
                  <c:v>2023 (N=2440)</c:v>
                </c:pt>
                <c:pt idx="17">
                  <c:v>2024 (N=2303)</c:v>
                </c:pt>
                <c:pt idx="18">
                  <c:v>2025 (N=2378)</c:v>
                </c:pt>
              </c:strCache>
            </c:strRef>
          </c:cat>
          <c:val>
            <c:numRef>
              <c:f>Sheet1!$D$2:$D$20</c:f>
              <c:numCache>
                <c:formatCode>General</c:formatCode>
                <c:ptCount val="19"/>
                <c:pt idx="0">
                  <c:v>18.899999999999999</c:v>
                </c:pt>
                <c:pt idx="1">
                  <c:v>20.100000000000001</c:v>
                </c:pt>
                <c:pt idx="2">
                  <c:v>19.899999999999999</c:v>
                </c:pt>
                <c:pt idx="3">
                  <c:v>20.3</c:v>
                </c:pt>
                <c:pt idx="4">
                  <c:v>21.2</c:v>
                </c:pt>
                <c:pt idx="5">
                  <c:v>21.5</c:v>
                </c:pt>
                <c:pt idx="6">
                  <c:v>21.5</c:v>
                </c:pt>
                <c:pt idx="7">
                  <c:v>22</c:v>
                </c:pt>
                <c:pt idx="8">
                  <c:v>21.2</c:v>
                </c:pt>
                <c:pt idx="9">
                  <c:v>21.2</c:v>
                </c:pt>
                <c:pt idx="10">
                  <c:v>22.9</c:v>
                </c:pt>
                <c:pt idx="11">
                  <c:v>22.8</c:v>
                </c:pt>
                <c:pt idx="12">
                  <c:v>23</c:v>
                </c:pt>
                <c:pt idx="13">
                  <c:v>25.6</c:v>
                </c:pt>
                <c:pt idx="14">
                  <c:v>25.1</c:v>
                </c:pt>
                <c:pt idx="15">
                  <c:v>26</c:v>
                </c:pt>
                <c:pt idx="16">
                  <c:v>29</c:v>
                </c:pt>
                <c:pt idx="17">
                  <c:v>29</c:v>
                </c:pt>
                <c:pt idx="18">
                  <c:v>28</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a:t>GBP</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4337161123819449"/>
          <c:y val="0.25511128954605478"/>
          <c:w val="0.11869654970797262"/>
          <c:h val="0.1919513385395793"/>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45413718088421E-2"/>
          <c:y val="3.2224756738427063E-2"/>
          <c:w val="0.89346457709822502"/>
          <c:h val="0.57348474798362037"/>
        </c:manualLayout>
      </c:layout>
      <c:lineChart>
        <c:grouping val="standard"/>
        <c:varyColors val="0"/>
        <c:ser>
          <c:idx val="0"/>
          <c:order val="0"/>
          <c:tx>
            <c:strRef>
              <c:f>Sheet1!$B$1</c:f>
              <c:strCache>
                <c:ptCount val="1"/>
                <c:pt idx="0">
                  <c:v>North East (N=19475)</c:v>
                </c:pt>
              </c:strCache>
            </c:strRef>
          </c:tx>
          <c:spPr>
            <a:ln w="28575" cap="rnd" cmpd="sng" algn="ctr">
              <a:solidFill>
                <a:schemeClr val="accent1">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Sheet1!$B$2:$B$20</c:f>
              <c:numCache>
                <c:formatCode>General</c:formatCode>
                <c:ptCount val="19"/>
                <c:pt idx="0">
                  <c:v>27.3</c:v>
                </c:pt>
                <c:pt idx="1">
                  <c:v>22.8</c:v>
                </c:pt>
                <c:pt idx="2">
                  <c:v>22.9</c:v>
                </c:pt>
                <c:pt idx="3">
                  <c:v>29.3</c:v>
                </c:pt>
                <c:pt idx="4">
                  <c:v>24.4</c:v>
                </c:pt>
                <c:pt idx="5">
                  <c:v>25.6</c:v>
                </c:pt>
                <c:pt idx="6">
                  <c:v>23.1</c:v>
                </c:pt>
                <c:pt idx="7">
                  <c:v>23.9</c:v>
                </c:pt>
                <c:pt idx="8">
                  <c:v>22.8</c:v>
                </c:pt>
                <c:pt idx="9">
                  <c:v>22.3</c:v>
                </c:pt>
                <c:pt idx="10">
                  <c:v>18.5</c:v>
                </c:pt>
                <c:pt idx="11">
                  <c:v>21.2</c:v>
                </c:pt>
                <c:pt idx="12">
                  <c:v>15</c:v>
                </c:pt>
                <c:pt idx="13">
                  <c:v>17</c:v>
                </c:pt>
                <c:pt idx="14">
                  <c:v>15.9</c:v>
                </c:pt>
                <c:pt idx="15">
                  <c:v>14</c:v>
                </c:pt>
                <c:pt idx="16">
                  <c:v>14.6</c:v>
                </c:pt>
                <c:pt idx="17">
                  <c:v>14.9</c:v>
                </c:pt>
                <c:pt idx="18">
                  <c:v>11.9</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North West (N=51991)</c:v>
                </c:pt>
              </c:strCache>
            </c:strRef>
          </c:tx>
          <c:spPr>
            <a:ln w="28575" cap="rnd" cmpd="sng" algn="ctr">
              <a:solidFill>
                <a:schemeClr val="accent2">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Sheet1!$C$2:$C$20</c:f>
              <c:numCache>
                <c:formatCode>General</c:formatCode>
                <c:ptCount val="19"/>
                <c:pt idx="0">
                  <c:v>25.1</c:v>
                </c:pt>
                <c:pt idx="1">
                  <c:v>27.7</c:v>
                </c:pt>
                <c:pt idx="2">
                  <c:v>23.8</c:v>
                </c:pt>
                <c:pt idx="3">
                  <c:v>22</c:v>
                </c:pt>
                <c:pt idx="4">
                  <c:v>22.5</c:v>
                </c:pt>
                <c:pt idx="5">
                  <c:v>22.5</c:v>
                </c:pt>
                <c:pt idx="6">
                  <c:v>23.4</c:v>
                </c:pt>
                <c:pt idx="7">
                  <c:v>20.8</c:v>
                </c:pt>
                <c:pt idx="8">
                  <c:v>23.2</c:v>
                </c:pt>
                <c:pt idx="9">
                  <c:v>20.8</c:v>
                </c:pt>
                <c:pt idx="10">
                  <c:v>19.8</c:v>
                </c:pt>
                <c:pt idx="11">
                  <c:v>19.8</c:v>
                </c:pt>
                <c:pt idx="12">
                  <c:v>18.7</c:v>
                </c:pt>
                <c:pt idx="13">
                  <c:v>16.100000000000001</c:v>
                </c:pt>
                <c:pt idx="14">
                  <c:v>15</c:v>
                </c:pt>
                <c:pt idx="15">
                  <c:v>16.5</c:v>
                </c:pt>
                <c:pt idx="16">
                  <c:v>13.3</c:v>
                </c:pt>
                <c:pt idx="17">
                  <c:v>14.4</c:v>
                </c:pt>
                <c:pt idx="18">
                  <c:v>14.3</c:v>
                </c:pt>
              </c:numCache>
            </c:numRef>
          </c:val>
          <c:smooth val="0"/>
          <c:extLst>
            <c:ext xmlns:c16="http://schemas.microsoft.com/office/drawing/2014/chart" uri="{C3380CC4-5D6E-409C-BE32-E72D297353CC}">
              <c16:uniqueId val="{00000000-8089-4691-A4EA-E9AF2E86D2A0}"/>
            </c:ext>
          </c:extLst>
        </c:ser>
        <c:ser>
          <c:idx val="2"/>
          <c:order val="2"/>
          <c:tx>
            <c:strRef>
              <c:f>Sheet1!$D$1</c:f>
              <c:strCache>
                <c:ptCount val="1"/>
                <c:pt idx="0">
                  <c:v>Yorkshire and The Humber (N=39257)</c:v>
                </c:pt>
              </c:strCache>
            </c:strRef>
          </c:tx>
          <c:spPr>
            <a:ln w="28575" cap="rnd" cmpd="sng" algn="ctr">
              <a:solidFill>
                <a:srgbClr val="E50078"/>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Sheet1!$D$2:$D$20</c:f>
              <c:numCache>
                <c:formatCode>General</c:formatCode>
                <c:ptCount val="19"/>
                <c:pt idx="0">
                  <c:v>26.5</c:v>
                </c:pt>
                <c:pt idx="1">
                  <c:v>28.8</c:v>
                </c:pt>
                <c:pt idx="2">
                  <c:v>23.1</c:v>
                </c:pt>
                <c:pt idx="3">
                  <c:v>25.1</c:v>
                </c:pt>
                <c:pt idx="4">
                  <c:v>21.8</c:v>
                </c:pt>
                <c:pt idx="5">
                  <c:v>20.9</c:v>
                </c:pt>
                <c:pt idx="6">
                  <c:v>23.9</c:v>
                </c:pt>
                <c:pt idx="7">
                  <c:v>23.6</c:v>
                </c:pt>
                <c:pt idx="8">
                  <c:v>21.2</c:v>
                </c:pt>
                <c:pt idx="9">
                  <c:v>18.7</c:v>
                </c:pt>
                <c:pt idx="10">
                  <c:v>19.2</c:v>
                </c:pt>
                <c:pt idx="11">
                  <c:v>18.5</c:v>
                </c:pt>
                <c:pt idx="12">
                  <c:v>14.2</c:v>
                </c:pt>
                <c:pt idx="13">
                  <c:v>15.3</c:v>
                </c:pt>
                <c:pt idx="14">
                  <c:v>14.9</c:v>
                </c:pt>
                <c:pt idx="15">
                  <c:v>15.2</c:v>
                </c:pt>
                <c:pt idx="16">
                  <c:v>13.6</c:v>
                </c:pt>
                <c:pt idx="17">
                  <c:v>13.3</c:v>
                </c:pt>
                <c:pt idx="18">
                  <c:v>14.9</c:v>
                </c:pt>
              </c:numCache>
            </c:numRef>
          </c:val>
          <c:smooth val="0"/>
          <c:extLst>
            <c:ext xmlns:c16="http://schemas.microsoft.com/office/drawing/2014/chart" uri="{C3380CC4-5D6E-409C-BE32-E72D297353CC}">
              <c16:uniqueId val="{00000001-8089-4691-A4EA-E9AF2E86D2A0}"/>
            </c:ext>
          </c:extLst>
        </c:ser>
        <c:ser>
          <c:idx val="3"/>
          <c:order val="3"/>
          <c:tx>
            <c:strRef>
              <c:f>Sheet1!$E$1</c:f>
              <c:strCache>
                <c:ptCount val="1"/>
                <c:pt idx="0">
                  <c:v>East Midlands (N=34034)</c:v>
                </c:pt>
              </c:strCache>
            </c:strRef>
          </c:tx>
          <c:spPr>
            <a:ln w="28575" cap="rnd" cmpd="sng" algn="ctr">
              <a:solidFill>
                <a:schemeClr val="accent4">
                  <a:shade val="95000"/>
                  <a:satMod val="105000"/>
                </a:schemeClr>
              </a:solidFill>
              <a:prstDash val="sysDot"/>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Sheet1!$E$2:$E$20</c:f>
              <c:numCache>
                <c:formatCode>General</c:formatCode>
                <c:ptCount val="19"/>
                <c:pt idx="0">
                  <c:v>27</c:v>
                </c:pt>
                <c:pt idx="1">
                  <c:v>20</c:v>
                </c:pt>
                <c:pt idx="2">
                  <c:v>23.4</c:v>
                </c:pt>
                <c:pt idx="3">
                  <c:v>22.8</c:v>
                </c:pt>
                <c:pt idx="4">
                  <c:v>22.3</c:v>
                </c:pt>
                <c:pt idx="5">
                  <c:v>18.5</c:v>
                </c:pt>
                <c:pt idx="6">
                  <c:v>20.3</c:v>
                </c:pt>
                <c:pt idx="7">
                  <c:v>17.899999999999999</c:v>
                </c:pt>
                <c:pt idx="8">
                  <c:v>22.4</c:v>
                </c:pt>
                <c:pt idx="9">
                  <c:v>16.3</c:v>
                </c:pt>
                <c:pt idx="10">
                  <c:v>19.7</c:v>
                </c:pt>
                <c:pt idx="11">
                  <c:v>18.399999999999999</c:v>
                </c:pt>
                <c:pt idx="12">
                  <c:v>16.7</c:v>
                </c:pt>
                <c:pt idx="13">
                  <c:v>15</c:v>
                </c:pt>
                <c:pt idx="14">
                  <c:v>14.1</c:v>
                </c:pt>
                <c:pt idx="15">
                  <c:v>15</c:v>
                </c:pt>
                <c:pt idx="16">
                  <c:v>14.7</c:v>
                </c:pt>
                <c:pt idx="17">
                  <c:v>15.4</c:v>
                </c:pt>
                <c:pt idx="18">
                  <c:v>14.3</c:v>
                </c:pt>
              </c:numCache>
            </c:numRef>
          </c:val>
          <c:smooth val="0"/>
          <c:extLst>
            <c:ext xmlns:c16="http://schemas.microsoft.com/office/drawing/2014/chart" uri="{C3380CC4-5D6E-409C-BE32-E72D297353CC}">
              <c16:uniqueId val="{00000002-8089-4691-A4EA-E9AF2E86D2A0}"/>
            </c:ext>
          </c:extLst>
        </c:ser>
        <c:ser>
          <c:idx val="4"/>
          <c:order val="4"/>
          <c:tx>
            <c:strRef>
              <c:f>Sheet1!$F$1</c:f>
              <c:strCache>
                <c:ptCount val="1"/>
                <c:pt idx="0">
                  <c:v>West Midlands (N=40821)</c:v>
                </c:pt>
              </c:strCache>
            </c:strRef>
          </c:tx>
          <c:spPr>
            <a:ln w="28575" cap="rnd" cmpd="sng" algn="ctr">
              <a:solidFill>
                <a:srgbClr val="156BB5"/>
              </a:solidFill>
              <a:prstDash val="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Sheet1!$F$2:$F$20</c:f>
              <c:numCache>
                <c:formatCode>General</c:formatCode>
                <c:ptCount val="19"/>
                <c:pt idx="0">
                  <c:v>26.5</c:v>
                </c:pt>
                <c:pt idx="1">
                  <c:v>25.6</c:v>
                </c:pt>
                <c:pt idx="2">
                  <c:v>23.1</c:v>
                </c:pt>
                <c:pt idx="3">
                  <c:v>24.3</c:v>
                </c:pt>
                <c:pt idx="4">
                  <c:v>22.6</c:v>
                </c:pt>
                <c:pt idx="5">
                  <c:v>21.8</c:v>
                </c:pt>
                <c:pt idx="6">
                  <c:v>16.600000000000001</c:v>
                </c:pt>
                <c:pt idx="7">
                  <c:v>16.5</c:v>
                </c:pt>
                <c:pt idx="8">
                  <c:v>17.899999999999999</c:v>
                </c:pt>
                <c:pt idx="9">
                  <c:v>19</c:v>
                </c:pt>
                <c:pt idx="10">
                  <c:v>15.5</c:v>
                </c:pt>
                <c:pt idx="11">
                  <c:v>17.399999999999999</c:v>
                </c:pt>
                <c:pt idx="12">
                  <c:v>16.899999999999999</c:v>
                </c:pt>
                <c:pt idx="13">
                  <c:v>13.7</c:v>
                </c:pt>
                <c:pt idx="14">
                  <c:v>14.8</c:v>
                </c:pt>
                <c:pt idx="15">
                  <c:v>13.9</c:v>
                </c:pt>
                <c:pt idx="16">
                  <c:v>14.9</c:v>
                </c:pt>
                <c:pt idx="17">
                  <c:v>12.9</c:v>
                </c:pt>
                <c:pt idx="18">
                  <c:v>16</c:v>
                </c:pt>
              </c:numCache>
            </c:numRef>
          </c:val>
          <c:smooth val="0"/>
          <c:extLst>
            <c:ext xmlns:c16="http://schemas.microsoft.com/office/drawing/2014/chart" uri="{C3380CC4-5D6E-409C-BE32-E72D297353CC}">
              <c16:uniqueId val="{00000003-8089-4691-A4EA-E9AF2E86D2A0}"/>
            </c:ext>
          </c:extLst>
        </c:ser>
        <c:ser>
          <c:idx val="5"/>
          <c:order val="5"/>
          <c:tx>
            <c:strRef>
              <c:f>Sheet1!$G$1</c:f>
              <c:strCache>
                <c:ptCount val="1"/>
                <c:pt idx="0">
                  <c:v>East of England (N=44599)</c:v>
                </c:pt>
              </c:strCache>
            </c:strRef>
          </c:tx>
          <c:spPr>
            <a:ln w="28575" cap="rnd" cmpd="sng" algn="ctr">
              <a:solidFill>
                <a:schemeClr val="accent6">
                  <a:shade val="95000"/>
                  <a:satMod val="105000"/>
                </a:schemeClr>
              </a:solidFill>
              <a:prstDash val="sys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Sheet1!$G$2:$G$20</c:f>
              <c:numCache>
                <c:formatCode>General</c:formatCode>
                <c:ptCount val="19"/>
                <c:pt idx="0">
                  <c:v>21.6</c:v>
                </c:pt>
                <c:pt idx="1">
                  <c:v>21</c:v>
                </c:pt>
                <c:pt idx="2">
                  <c:v>22.2</c:v>
                </c:pt>
                <c:pt idx="3">
                  <c:v>20.9</c:v>
                </c:pt>
                <c:pt idx="4">
                  <c:v>20.3</c:v>
                </c:pt>
                <c:pt idx="5">
                  <c:v>20</c:v>
                </c:pt>
                <c:pt idx="6">
                  <c:v>17.2</c:v>
                </c:pt>
                <c:pt idx="7">
                  <c:v>17.2</c:v>
                </c:pt>
                <c:pt idx="8">
                  <c:v>15.8</c:v>
                </c:pt>
                <c:pt idx="9">
                  <c:v>16.5</c:v>
                </c:pt>
                <c:pt idx="10">
                  <c:v>15.5</c:v>
                </c:pt>
                <c:pt idx="11">
                  <c:v>15.2</c:v>
                </c:pt>
                <c:pt idx="12">
                  <c:v>16</c:v>
                </c:pt>
                <c:pt idx="13">
                  <c:v>14.3</c:v>
                </c:pt>
                <c:pt idx="14">
                  <c:v>15.8</c:v>
                </c:pt>
                <c:pt idx="15">
                  <c:v>14.1</c:v>
                </c:pt>
                <c:pt idx="16">
                  <c:v>15.7</c:v>
                </c:pt>
                <c:pt idx="17">
                  <c:v>14</c:v>
                </c:pt>
                <c:pt idx="18">
                  <c:v>14.6</c:v>
                </c:pt>
              </c:numCache>
            </c:numRef>
          </c:val>
          <c:smooth val="0"/>
          <c:extLst>
            <c:ext xmlns:c16="http://schemas.microsoft.com/office/drawing/2014/chart" uri="{C3380CC4-5D6E-409C-BE32-E72D297353CC}">
              <c16:uniqueId val="{00000004-8089-4691-A4EA-E9AF2E86D2A0}"/>
            </c:ext>
          </c:extLst>
        </c:ser>
        <c:ser>
          <c:idx val="6"/>
          <c:order val="6"/>
          <c:tx>
            <c:strRef>
              <c:f>Sheet1!$H$1</c:f>
              <c:strCache>
                <c:ptCount val="1"/>
                <c:pt idx="0">
                  <c:v>London (N=59831)</c:v>
                </c:pt>
              </c:strCache>
            </c:strRef>
          </c:tx>
          <c:spPr>
            <a:ln w="28575" cap="rnd" cmpd="sng" algn="ctr">
              <a:solidFill>
                <a:schemeClr val="accent1">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Sheet1!$H$2:$H$20</c:f>
              <c:numCache>
                <c:formatCode>General</c:formatCode>
                <c:ptCount val="19"/>
                <c:pt idx="0">
                  <c:v>20.399999999999999</c:v>
                </c:pt>
                <c:pt idx="1">
                  <c:v>15.7</c:v>
                </c:pt>
                <c:pt idx="2">
                  <c:v>17.7</c:v>
                </c:pt>
                <c:pt idx="3">
                  <c:v>16.2</c:v>
                </c:pt>
                <c:pt idx="4">
                  <c:v>16.600000000000001</c:v>
                </c:pt>
                <c:pt idx="5">
                  <c:v>17</c:v>
                </c:pt>
                <c:pt idx="6">
                  <c:v>17</c:v>
                </c:pt>
                <c:pt idx="7">
                  <c:v>16.7</c:v>
                </c:pt>
                <c:pt idx="8">
                  <c:v>16.2</c:v>
                </c:pt>
                <c:pt idx="9">
                  <c:v>16.399999999999999</c:v>
                </c:pt>
                <c:pt idx="10">
                  <c:v>15.7</c:v>
                </c:pt>
                <c:pt idx="11">
                  <c:v>17.8</c:v>
                </c:pt>
                <c:pt idx="12">
                  <c:v>14.4</c:v>
                </c:pt>
                <c:pt idx="13">
                  <c:v>13.2</c:v>
                </c:pt>
                <c:pt idx="14">
                  <c:v>13.3</c:v>
                </c:pt>
                <c:pt idx="15">
                  <c:v>14.1</c:v>
                </c:pt>
                <c:pt idx="16">
                  <c:v>14.8</c:v>
                </c:pt>
                <c:pt idx="17">
                  <c:v>14.7</c:v>
                </c:pt>
                <c:pt idx="18">
                  <c:v>15.8</c:v>
                </c:pt>
              </c:numCache>
            </c:numRef>
          </c:val>
          <c:smooth val="0"/>
          <c:extLst>
            <c:ext xmlns:c16="http://schemas.microsoft.com/office/drawing/2014/chart" uri="{C3380CC4-5D6E-409C-BE32-E72D297353CC}">
              <c16:uniqueId val="{00000005-8089-4691-A4EA-E9AF2E86D2A0}"/>
            </c:ext>
          </c:extLst>
        </c:ser>
        <c:ser>
          <c:idx val="7"/>
          <c:order val="7"/>
          <c:tx>
            <c:strRef>
              <c:f>Sheet1!$I$1</c:f>
              <c:strCache>
                <c:ptCount val="1"/>
                <c:pt idx="0">
                  <c:v>South East (N=63125)</c:v>
                </c:pt>
              </c:strCache>
            </c:strRef>
          </c:tx>
          <c:spPr>
            <a:ln w="28575" cap="rnd" cmpd="sng" algn="ctr">
              <a:solidFill>
                <a:srgbClr val="92D050"/>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Sheet1!$I$2:$I$20</c:f>
              <c:numCache>
                <c:formatCode>General</c:formatCode>
                <c:ptCount val="19"/>
                <c:pt idx="0">
                  <c:v>23.6</c:v>
                </c:pt>
                <c:pt idx="1">
                  <c:v>19.8</c:v>
                </c:pt>
                <c:pt idx="2">
                  <c:v>20.8</c:v>
                </c:pt>
                <c:pt idx="3">
                  <c:v>18.600000000000001</c:v>
                </c:pt>
                <c:pt idx="4">
                  <c:v>19.2</c:v>
                </c:pt>
                <c:pt idx="5">
                  <c:v>17.600000000000001</c:v>
                </c:pt>
                <c:pt idx="6">
                  <c:v>17.5</c:v>
                </c:pt>
                <c:pt idx="7">
                  <c:v>16.2</c:v>
                </c:pt>
                <c:pt idx="8">
                  <c:v>15.4</c:v>
                </c:pt>
                <c:pt idx="9">
                  <c:v>15.6</c:v>
                </c:pt>
                <c:pt idx="10">
                  <c:v>16.399999999999999</c:v>
                </c:pt>
                <c:pt idx="11">
                  <c:v>13.8</c:v>
                </c:pt>
                <c:pt idx="12">
                  <c:v>15</c:v>
                </c:pt>
                <c:pt idx="13">
                  <c:v>13.8</c:v>
                </c:pt>
                <c:pt idx="14">
                  <c:v>14.6</c:v>
                </c:pt>
                <c:pt idx="15">
                  <c:v>14.4</c:v>
                </c:pt>
                <c:pt idx="16">
                  <c:v>15.2</c:v>
                </c:pt>
                <c:pt idx="17">
                  <c:v>12.7</c:v>
                </c:pt>
                <c:pt idx="18">
                  <c:v>15.7</c:v>
                </c:pt>
              </c:numCache>
            </c:numRef>
          </c:val>
          <c:smooth val="0"/>
          <c:extLst>
            <c:ext xmlns:c16="http://schemas.microsoft.com/office/drawing/2014/chart" uri="{C3380CC4-5D6E-409C-BE32-E72D297353CC}">
              <c16:uniqueId val="{00000006-8089-4691-A4EA-E9AF2E86D2A0}"/>
            </c:ext>
          </c:extLst>
        </c:ser>
        <c:ser>
          <c:idx val="8"/>
          <c:order val="8"/>
          <c:tx>
            <c:strRef>
              <c:f>Sheet1!$J$1</c:f>
              <c:strCache>
                <c:ptCount val="1"/>
                <c:pt idx="0">
                  <c:v>South West (N=40246)</c:v>
                </c:pt>
              </c:strCache>
            </c:strRef>
          </c:tx>
          <c:spPr>
            <a:ln w="28575" cap="rnd" cmpd="sng" algn="ctr">
              <a:solidFill>
                <a:schemeClr val="accent3">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Sheet1!$J$2:$J$20</c:f>
              <c:numCache>
                <c:formatCode>General</c:formatCode>
                <c:ptCount val="19"/>
                <c:pt idx="0">
                  <c:v>23.7</c:v>
                </c:pt>
                <c:pt idx="1">
                  <c:v>19.3</c:v>
                </c:pt>
                <c:pt idx="2">
                  <c:v>19.100000000000001</c:v>
                </c:pt>
                <c:pt idx="3">
                  <c:v>20.8</c:v>
                </c:pt>
                <c:pt idx="4">
                  <c:v>21.2</c:v>
                </c:pt>
                <c:pt idx="5">
                  <c:v>20.9</c:v>
                </c:pt>
                <c:pt idx="6">
                  <c:v>17.5</c:v>
                </c:pt>
                <c:pt idx="7">
                  <c:v>18.3</c:v>
                </c:pt>
                <c:pt idx="8">
                  <c:v>18.5</c:v>
                </c:pt>
                <c:pt idx="9">
                  <c:v>19.7</c:v>
                </c:pt>
                <c:pt idx="10">
                  <c:v>16.100000000000001</c:v>
                </c:pt>
                <c:pt idx="11">
                  <c:v>16.5</c:v>
                </c:pt>
                <c:pt idx="12">
                  <c:v>12</c:v>
                </c:pt>
                <c:pt idx="13">
                  <c:v>16.8</c:v>
                </c:pt>
                <c:pt idx="14">
                  <c:v>16</c:v>
                </c:pt>
                <c:pt idx="15">
                  <c:v>16.399999999999999</c:v>
                </c:pt>
                <c:pt idx="16">
                  <c:v>14.5</c:v>
                </c:pt>
                <c:pt idx="17">
                  <c:v>16.899999999999999</c:v>
                </c:pt>
                <c:pt idx="18">
                  <c:v>15.4</c:v>
                </c:pt>
              </c:numCache>
            </c:numRef>
          </c:val>
          <c:smooth val="0"/>
          <c:extLst>
            <c:ext xmlns:c16="http://schemas.microsoft.com/office/drawing/2014/chart" uri="{C3380CC4-5D6E-409C-BE32-E72D297353CC}">
              <c16:uniqueId val="{00000007-8089-4691-A4EA-E9AF2E86D2A0}"/>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GB" sz="1200" b="0" dirty="0"/>
                  <a:t>Regions in England</a:t>
                </a:r>
              </a:p>
            </c:rich>
          </c:tx>
          <c:layout>
            <c:manualLayout>
              <c:xMode val="edge"/>
              <c:yMode val="edge"/>
              <c:x val="0.44699404810617371"/>
              <c:y val="0.6944510132464987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4576"/>
        <c:crosses val="autoZero"/>
        <c:auto val="1"/>
        <c:lblAlgn val="ctr"/>
        <c:lblOffset val="100"/>
        <c:noMultiLvlLbl val="0"/>
      </c:catAx>
      <c:valAx>
        <c:axId val="122264576"/>
        <c:scaling>
          <c:orientation val="minMax"/>
          <c:max val="30"/>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GB" sz="1400" b="0" dirty="0"/>
                  <a:t>Percent</a:t>
                </a:r>
              </a:p>
            </c:rich>
          </c:tx>
          <c:layout>
            <c:manualLayout>
              <c:xMode val="edge"/>
              <c:yMode val="edge"/>
              <c:x val="0"/>
              <c:y val="0.2362448428640340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3040"/>
        <c:crosses val="autoZero"/>
        <c:crossBetween val="between"/>
      </c:valAx>
      <c:spPr>
        <a:noFill/>
        <a:ln>
          <a:noFill/>
        </a:ln>
        <a:effectLst/>
      </c:spPr>
    </c:plotArea>
    <c:legend>
      <c:legendPos val="b"/>
      <c:layout>
        <c:manualLayout>
          <c:xMode val="edge"/>
          <c:yMode val="edge"/>
          <c:x val="0"/>
          <c:y val="0.75497244264592756"/>
          <c:w val="1"/>
          <c:h val="0.212907169127332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prstDash val="solid"/>
    </a:ln>
    <a:effectLst/>
  </c:spPr>
  <c:txPr>
    <a:bodyPr/>
    <a:lstStyle/>
    <a:p>
      <a:pPr>
        <a:defRPr sz="1800"/>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45413718088421E-2"/>
          <c:y val="3.2224756738427063E-2"/>
          <c:w val="0.89346457709822502"/>
          <c:h val="0.57348474798362037"/>
        </c:manualLayout>
      </c:layout>
      <c:lineChart>
        <c:grouping val="standard"/>
        <c:varyColors val="0"/>
        <c:ser>
          <c:idx val="0"/>
          <c:order val="0"/>
          <c:tx>
            <c:strRef>
              <c:f>Sheet1!$B$1</c:f>
              <c:strCache>
                <c:ptCount val="1"/>
                <c:pt idx="0">
                  <c:v>North East (N=4585)</c:v>
                </c:pt>
              </c:strCache>
            </c:strRef>
          </c:tx>
          <c:spPr>
            <a:ln w="28575" cap="rnd" cmpd="sng" algn="ctr">
              <a:solidFill>
                <a:schemeClr val="accent1">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Sheet1!$B$2:$B$20</c:f>
              <c:numCache>
                <c:formatCode>General</c:formatCode>
                <c:ptCount val="19"/>
                <c:pt idx="0">
                  <c:v>8.6999999999999993</c:v>
                </c:pt>
                <c:pt idx="1">
                  <c:v>6.3</c:v>
                </c:pt>
                <c:pt idx="2">
                  <c:v>5.0999999999999996</c:v>
                </c:pt>
                <c:pt idx="3">
                  <c:v>3.8</c:v>
                </c:pt>
                <c:pt idx="4">
                  <c:v>7.8</c:v>
                </c:pt>
                <c:pt idx="5">
                  <c:v>7.3</c:v>
                </c:pt>
                <c:pt idx="6">
                  <c:v>8.4</c:v>
                </c:pt>
                <c:pt idx="7">
                  <c:v>9.6</c:v>
                </c:pt>
                <c:pt idx="8">
                  <c:v>5.2</c:v>
                </c:pt>
                <c:pt idx="9">
                  <c:v>7.8</c:v>
                </c:pt>
                <c:pt idx="10">
                  <c:v>7.9</c:v>
                </c:pt>
                <c:pt idx="11">
                  <c:v>5.2</c:v>
                </c:pt>
                <c:pt idx="12">
                  <c:v>3.9</c:v>
                </c:pt>
                <c:pt idx="13">
                  <c:v>6.3</c:v>
                </c:pt>
                <c:pt idx="14">
                  <c:v>8.3000000000000007</c:v>
                </c:pt>
                <c:pt idx="15">
                  <c:v>8.6</c:v>
                </c:pt>
                <c:pt idx="16">
                  <c:v>11.2</c:v>
                </c:pt>
                <c:pt idx="17">
                  <c:v>12.9</c:v>
                </c:pt>
                <c:pt idx="18">
                  <c:v>13.1</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North West (N=11766)</c:v>
                </c:pt>
              </c:strCache>
            </c:strRef>
          </c:tx>
          <c:spPr>
            <a:ln w="28575" cap="rnd" cmpd="sng" algn="ctr">
              <a:solidFill>
                <a:schemeClr val="accent2">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Sheet1!$C$2:$C$20</c:f>
              <c:numCache>
                <c:formatCode>General</c:formatCode>
                <c:ptCount val="19"/>
                <c:pt idx="0">
                  <c:v>6</c:v>
                </c:pt>
                <c:pt idx="1">
                  <c:v>3.8</c:v>
                </c:pt>
                <c:pt idx="2">
                  <c:v>3.9</c:v>
                </c:pt>
                <c:pt idx="3">
                  <c:v>3.3</c:v>
                </c:pt>
                <c:pt idx="4">
                  <c:v>4.5</c:v>
                </c:pt>
                <c:pt idx="5">
                  <c:v>5.8</c:v>
                </c:pt>
                <c:pt idx="6">
                  <c:v>6.6</c:v>
                </c:pt>
                <c:pt idx="7">
                  <c:v>7.3</c:v>
                </c:pt>
                <c:pt idx="8">
                  <c:v>6.2</c:v>
                </c:pt>
                <c:pt idx="9">
                  <c:v>6.7</c:v>
                </c:pt>
                <c:pt idx="10">
                  <c:v>5.5</c:v>
                </c:pt>
                <c:pt idx="11">
                  <c:v>6</c:v>
                </c:pt>
                <c:pt idx="12">
                  <c:v>3.8</c:v>
                </c:pt>
                <c:pt idx="13">
                  <c:v>10.199999999999999</c:v>
                </c:pt>
                <c:pt idx="14">
                  <c:v>7.2</c:v>
                </c:pt>
                <c:pt idx="15">
                  <c:v>7.2</c:v>
                </c:pt>
                <c:pt idx="16">
                  <c:v>6.9</c:v>
                </c:pt>
                <c:pt idx="17">
                  <c:v>7</c:v>
                </c:pt>
                <c:pt idx="18">
                  <c:v>12.6</c:v>
                </c:pt>
              </c:numCache>
            </c:numRef>
          </c:val>
          <c:smooth val="0"/>
          <c:extLst>
            <c:ext xmlns:c16="http://schemas.microsoft.com/office/drawing/2014/chart" uri="{C3380CC4-5D6E-409C-BE32-E72D297353CC}">
              <c16:uniqueId val="{00000000-8089-4691-A4EA-E9AF2E86D2A0}"/>
            </c:ext>
          </c:extLst>
        </c:ser>
        <c:ser>
          <c:idx val="2"/>
          <c:order val="2"/>
          <c:tx>
            <c:strRef>
              <c:f>Sheet1!$D$1</c:f>
              <c:strCache>
                <c:ptCount val="1"/>
                <c:pt idx="0">
                  <c:v>Yorkshire and The Humber (N=8938)</c:v>
                </c:pt>
              </c:strCache>
            </c:strRef>
          </c:tx>
          <c:spPr>
            <a:ln w="28575" cap="rnd" cmpd="sng" algn="ctr">
              <a:solidFill>
                <a:srgbClr val="E50078"/>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Sheet1!$D$2:$D$20</c:f>
              <c:numCache>
                <c:formatCode>General</c:formatCode>
                <c:ptCount val="19"/>
                <c:pt idx="0">
                  <c:v>8.6</c:v>
                </c:pt>
                <c:pt idx="1">
                  <c:v>4.8</c:v>
                </c:pt>
                <c:pt idx="2">
                  <c:v>5.0999999999999996</c:v>
                </c:pt>
                <c:pt idx="3">
                  <c:v>5.6</c:v>
                </c:pt>
                <c:pt idx="4">
                  <c:v>5.5</c:v>
                </c:pt>
                <c:pt idx="5">
                  <c:v>7.9</c:v>
                </c:pt>
                <c:pt idx="6">
                  <c:v>6.8</c:v>
                </c:pt>
                <c:pt idx="7">
                  <c:v>7.9</c:v>
                </c:pt>
                <c:pt idx="8">
                  <c:v>6.9</c:v>
                </c:pt>
                <c:pt idx="9">
                  <c:v>7.4</c:v>
                </c:pt>
                <c:pt idx="10">
                  <c:v>5.6</c:v>
                </c:pt>
                <c:pt idx="11">
                  <c:v>4.9000000000000004</c:v>
                </c:pt>
                <c:pt idx="12">
                  <c:v>6.3</c:v>
                </c:pt>
                <c:pt idx="13">
                  <c:v>7.5</c:v>
                </c:pt>
                <c:pt idx="14">
                  <c:v>12.6</c:v>
                </c:pt>
                <c:pt idx="15">
                  <c:v>8.6999999999999993</c:v>
                </c:pt>
                <c:pt idx="16">
                  <c:v>8.8000000000000007</c:v>
                </c:pt>
                <c:pt idx="17">
                  <c:v>12.8</c:v>
                </c:pt>
                <c:pt idx="18">
                  <c:v>11.1</c:v>
                </c:pt>
              </c:numCache>
            </c:numRef>
          </c:val>
          <c:smooth val="0"/>
          <c:extLst>
            <c:ext xmlns:c16="http://schemas.microsoft.com/office/drawing/2014/chart" uri="{C3380CC4-5D6E-409C-BE32-E72D297353CC}">
              <c16:uniqueId val="{00000001-8089-4691-A4EA-E9AF2E86D2A0}"/>
            </c:ext>
          </c:extLst>
        </c:ser>
        <c:ser>
          <c:idx val="3"/>
          <c:order val="3"/>
          <c:tx>
            <c:strRef>
              <c:f>Sheet1!$E$1</c:f>
              <c:strCache>
                <c:ptCount val="1"/>
                <c:pt idx="0">
                  <c:v>East Midlands (N=7269)</c:v>
                </c:pt>
              </c:strCache>
            </c:strRef>
          </c:tx>
          <c:spPr>
            <a:ln w="28575" cap="rnd" cmpd="sng" algn="ctr">
              <a:solidFill>
                <a:schemeClr val="accent4">
                  <a:shade val="95000"/>
                  <a:satMod val="105000"/>
                </a:schemeClr>
              </a:solidFill>
              <a:prstDash val="sysDot"/>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Sheet1!$E$2:$E$20</c:f>
              <c:numCache>
                <c:formatCode>General</c:formatCode>
                <c:ptCount val="19"/>
                <c:pt idx="0">
                  <c:v>5.6</c:v>
                </c:pt>
                <c:pt idx="1">
                  <c:v>8.1999999999999993</c:v>
                </c:pt>
                <c:pt idx="2">
                  <c:v>6.6</c:v>
                </c:pt>
                <c:pt idx="3">
                  <c:v>5.6</c:v>
                </c:pt>
                <c:pt idx="4">
                  <c:v>2.8</c:v>
                </c:pt>
                <c:pt idx="5">
                  <c:v>9.9</c:v>
                </c:pt>
                <c:pt idx="6">
                  <c:v>5.9</c:v>
                </c:pt>
                <c:pt idx="7">
                  <c:v>6.9</c:v>
                </c:pt>
                <c:pt idx="8">
                  <c:v>3.4</c:v>
                </c:pt>
                <c:pt idx="9">
                  <c:v>4.0999999999999996</c:v>
                </c:pt>
                <c:pt idx="10">
                  <c:v>6.8</c:v>
                </c:pt>
                <c:pt idx="11">
                  <c:v>5.4</c:v>
                </c:pt>
                <c:pt idx="12">
                  <c:v>3.4</c:v>
                </c:pt>
                <c:pt idx="13">
                  <c:v>8.4</c:v>
                </c:pt>
                <c:pt idx="14">
                  <c:v>8.1</c:v>
                </c:pt>
                <c:pt idx="15">
                  <c:v>11.4</c:v>
                </c:pt>
                <c:pt idx="16">
                  <c:v>9</c:v>
                </c:pt>
                <c:pt idx="17">
                  <c:v>9.1</c:v>
                </c:pt>
                <c:pt idx="18">
                  <c:v>9.3000000000000007</c:v>
                </c:pt>
              </c:numCache>
            </c:numRef>
          </c:val>
          <c:smooth val="0"/>
          <c:extLst>
            <c:ext xmlns:c16="http://schemas.microsoft.com/office/drawing/2014/chart" uri="{C3380CC4-5D6E-409C-BE32-E72D297353CC}">
              <c16:uniqueId val="{00000002-8089-4691-A4EA-E9AF2E86D2A0}"/>
            </c:ext>
          </c:extLst>
        </c:ser>
        <c:ser>
          <c:idx val="4"/>
          <c:order val="4"/>
          <c:tx>
            <c:strRef>
              <c:f>Sheet1!$F$1</c:f>
              <c:strCache>
                <c:ptCount val="1"/>
                <c:pt idx="0">
                  <c:v>West Midlands (N=8591)</c:v>
                </c:pt>
              </c:strCache>
            </c:strRef>
          </c:tx>
          <c:spPr>
            <a:ln w="28575" cap="rnd" cmpd="sng" algn="ctr">
              <a:solidFill>
                <a:srgbClr val="156BB5"/>
              </a:solidFill>
              <a:prstDash val="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Sheet1!$F$2:$F$20</c:f>
              <c:numCache>
                <c:formatCode>General</c:formatCode>
                <c:ptCount val="19"/>
                <c:pt idx="0">
                  <c:v>5.3</c:v>
                </c:pt>
                <c:pt idx="1">
                  <c:v>5.6</c:v>
                </c:pt>
                <c:pt idx="2">
                  <c:v>6.6</c:v>
                </c:pt>
                <c:pt idx="3">
                  <c:v>4.5</c:v>
                </c:pt>
                <c:pt idx="4">
                  <c:v>6.2</c:v>
                </c:pt>
                <c:pt idx="5">
                  <c:v>7.4</c:v>
                </c:pt>
                <c:pt idx="6">
                  <c:v>4</c:v>
                </c:pt>
                <c:pt idx="7">
                  <c:v>6.1</c:v>
                </c:pt>
                <c:pt idx="8">
                  <c:v>4.5</c:v>
                </c:pt>
                <c:pt idx="9">
                  <c:v>2.6</c:v>
                </c:pt>
                <c:pt idx="10">
                  <c:v>7.4</c:v>
                </c:pt>
                <c:pt idx="11">
                  <c:v>4</c:v>
                </c:pt>
                <c:pt idx="12">
                  <c:v>2.6</c:v>
                </c:pt>
                <c:pt idx="13">
                  <c:v>8.6999999999999993</c:v>
                </c:pt>
                <c:pt idx="14">
                  <c:v>8.8000000000000007</c:v>
                </c:pt>
                <c:pt idx="15">
                  <c:v>8.1</c:v>
                </c:pt>
                <c:pt idx="16">
                  <c:v>7.7</c:v>
                </c:pt>
                <c:pt idx="17">
                  <c:v>9.9</c:v>
                </c:pt>
                <c:pt idx="18">
                  <c:v>9</c:v>
                </c:pt>
              </c:numCache>
            </c:numRef>
          </c:val>
          <c:smooth val="0"/>
          <c:extLst>
            <c:ext xmlns:c16="http://schemas.microsoft.com/office/drawing/2014/chart" uri="{C3380CC4-5D6E-409C-BE32-E72D297353CC}">
              <c16:uniqueId val="{00000003-8089-4691-A4EA-E9AF2E86D2A0}"/>
            </c:ext>
          </c:extLst>
        </c:ser>
        <c:ser>
          <c:idx val="5"/>
          <c:order val="5"/>
          <c:tx>
            <c:strRef>
              <c:f>Sheet1!$G$1</c:f>
              <c:strCache>
                <c:ptCount val="1"/>
                <c:pt idx="0">
                  <c:v>East of England (N=8877)</c:v>
                </c:pt>
              </c:strCache>
            </c:strRef>
          </c:tx>
          <c:spPr>
            <a:ln w="28575" cap="rnd" cmpd="sng" algn="ctr">
              <a:solidFill>
                <a:schemeClr val="accent6">
                  <a:shade val="95000"/>
                  <a:satMod val="105000"/>
                </a:schemeClr>
              </a:solidFill>
              <a:prstDash val="sys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Sheet1!$G$2:$G$20</c:f>
              <c:numCache>
                <c:formatCode>General</c:formatCode>
                <c:ptCount val="19"/>
                <c:pt idx="0">
                  <c:v>6.3</c:v>
                </c:pt>
                <c:pt idx="1">
                  <c:v>6.9</c:v>
                </c:pt>
                <c:pt idx="2">
                  <c:v>3.8</c:v>
                </c:pt>
                <c:pt idx="3">
                  <c:v>5.8</c:v>
                </c:pt>
                <c:pt idx="4">
                  <c:v>3.7</c:v>
                </c:pt>
                <c:pt idx="5">
                  <c:v>3.8</c:v>
                </c:pt>
                <c:pt idx="6">
                  <c:v>7.8</c:v>
                </c:pt>
                <c:pt idx="7">
                  <c:v>6.9</c:v>
                </c:pt>
                <c:pt idx="8">
                  <c:v>8.1999999999999993</c:v>
                </c:pt>
                <c:pt idx="9">
                  <c:v>6.2</c:v>
                </c:pt>
                <c:pt idx="10">
                  <c:v>8.3000000000000007</c:v>
                </c:pt>
                <c:pt idx="11">
                  <c:v>6.9</c:v>
                </c:pt>
                <c:pt idx="12">
                  <c:v>3</c:v>
                </c:pt>
                <c:pt idx="13">
                  <c:v>8</c:v>
                </c:pt>
                <c:pt idx="14">
                  <c:v>9.1</c:v>
                </c:pt>
                <c:pt idx="15">
                  <c:v>9.1999999999999993</c:v>
                </c:pt>
                <c:pt idx="16">
                  <c:v>8.1999999999999993</c:v>
                </c:pt>
                <c:pt idx="17">
                  <c:v>11.4</c:v>
                </c:pt>
                <c:pt idx="18">
                  <c:v>8</c:v>
                </c:pt>
              </c:numCache>
            </c:numRef>
          </c:val>
          <c:smooth val="0"/>
          <c:extLst>
            <c:ext xmlns:c16="http://schemas.microsoft.com/office/drawing/2014/chart" uri="{C3380CC4-5D6E-409C-BE32-E72D297353CC}">
              <c16:uniqueId val="{00000004-8089-4691-A4EA-E9AF2E86D2A0}"/>
            </c:ext>
          </c:extLst>
        </c:ser>
        <c:ser>
          <c:idx val="6"/>
          <c:order val="6"/>
          <c:tx>
            <c:strRef>
              <c:f>Sheet1!$H$1</c:f>
              <c:strCache>
                <c:ptCount val="1"/>
                <c:pt idx="0">
                  <c:v>London (N=11144)</c:v>
                </c:pt>
              </c:strCache>
            </c:strRef>
          </c:tx>
          <c:spPr>
            <a:ln w="28575" cap="rnd" cmpd="sng" algn="ctr">
              <a:solidFill>
                <a:schemeClr val="accent1">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Sheet1!$H$2:$H$20</c:f>
              <c:numCache>
                <c:formatCode>General</c:formatCode>
                <c:ptCount val="19"/>
                <c:pt idx="0">
                  <c:v>6.7</c:v>
                </c:pt>
                <c:pt idx="1">
                  <c:v>4.8</c:v>
                </c:pt>
                <c:pt idx="2">
                  <c:v>4</c:v>
                </c:pt>
                <c:pt idx="3">
                  <c:v>4.4000000000000004</c:v>
                </c:pt>
                <c:pt idx="4">
                  <c:v>3.6</c:v>
                </c:pt>
                <c:pt idx="5">
                  <c:v>4.9000000000000004</c:v>
                </c:pt>
                <c:pt idx="6">
                  <c:v>3.9</c:v>
                </c:pt>
                <c:pt idx="7">
                  <c:v>3.7</c:v>
                </c:pt>
                <c:pt idx="8">
                  <c:v>5.5</c:v>
                </c:pt>
                <c:pt idx="9">
                  <c:v>3.6</c:v>
                </c:pt>
                <c:pt idx="10">
                  <c:v>3.7</c:v>
                </c:pt>
                <c:pt idx="11">
                  <c:v>5.3</c:v>
                </c:pt>
                <c:pt idx="12">
                  <c:v>5.0999999999999996</c:v>
                </c:pt>
                <c:pt idx="13">
                  <c:v>7.6</c:v>
                </c:pt>
                <c:pt idx="14">
                  <c:v>9.8000000000000007</c:v>
                </c:pt>
                <c:pt idx="15">
                  <c:v>9.6999999999999993</c:v>
                </c:pt>
                <c:pt idx="16">
                  <c:v>6.9</c:v>
                </c:pt>
                <c:pt idx="17">
                  <c:v>8.8000000000000007</c:v>
                </c:pt>
                <c:pt idx="18">
                  <c:v>9.1999999999999993</c:v>
                </c:pt>
              </c:numCache>
            </c:numRef>
          </c:val>
          <c:smooth val="0"/>
          <c:extLst>
            <c:ext xmlns:c16="http://schemas.microsoft.com/office/drawing/2014/chart" uri="{C3380CC4-5D6E-409C-BE32-E72D297353CC}">
              <c16:uniqueId val="{00000005-8089-4691-A4EA-E9AF2E86D2A0}"/>
            </c:ext>
          </c:extLst>
        </c:ser>
        <c:ser>
          <c:idx val="7"/>
          <c:order val="7"/>
          <c:tx>
            <c:strRef>
              <c:f>Sheet1!$I$1</c:f>
              <c:strCache>
                <c:ptCount val="1"/>
                <c:pt idx="0">
                  <c:v>South East (N=12045)</c:v>
                </c:pt>
              </c:strCache>
            </c:strRef>
          </c:tx>
          <c:spPr>
            <a:ln w="28575" cap="rnd" cmpd="sng" algn="ctr">
              <a:solidFill>
                <a:srgbClr val="92D050"/>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Sheet1!$I$2:$I$20</c:f>
              <c:numCache>
                <c:formatCode>General</c:formatCode>
                <c:ptCount val="19"/>
                <c:pt idx="0">
                  <c:v>4.9000000000000004</c:v>
                </c:pt>
                <c:pt idx="1">
                  <c:v>5.7</c:v>
                </c:pt>
                <c:pt idx="2">
                  <c:v>6.4</c:v>
                </c:pt>
                <c:pt idx="3">
                  <c:v>5.3</c:v>
                </c:pt>
                <c:pt idx="4">
                  <c:v>3.6</c:v>
                </c:pt>
                <c:pt idx="5">
                  <c:v>4.8</c:v>
                </c:pt>
                <c:pt idx="6">
                  <c:v>5.6</c:v>
                </c:pt>
                <c:pt idx="7">
                  <c:v>7.7</c:v>
                </c:pt>
                <c:pt idx="8">
                  <c:v>7</c:v>
                </c:pt>
                <c:pt idx="9">
                  <c:v>5</c:v>
                </c:pt>
                <c:pt idx="10">
                  <c:v>6.7</c:v>
                </c:pt>
                <c:pt idx="11">
                  <c:v>4.8</c:v>
                </c:pt>
                <c:pt idx="12">
                  <c:v>3.6</c:v>
                </c:pt>
                <c:pt idx="13">
                  <c:v>7.1</c:v>
                </c:pt>
                <c:pt idx="14">
                  <c:v>10.8</c:v>
                </c:pt>
                <c:pt idx="15">
                  <c:v>8</c:v>
                </c:pt>
                <c:pt idx="16">
                  <c:v>10.3</c:v>
                </c:pt>
                <c:pt idx="17">
                  <c:v>12.3</c:v>
                </c:pt>
                <c:pt idx="18">
                  <c:v>8.4</c:v>
                </c:pt>
              </c:numCache>
            </c:numRef>
          </c:val>
          <c:smooth val="0"/>
          <c:extLst>
            <c:ext xmlns:c16="http://schemas.microsoft.com/office/drawing/2014/chart" uri="{C3380CC4-5D6E-409C-BE32-E72D297353CC}">
              <c16:uniqueId val="{00000006-8089-4691-A4EA-E9AF2E86D2A0}"/>
            </c:ext>
          </c:extLst>
        </c:ser>
        <c:ser>
          <c:idx val="8"/>
          <c:order val="8"/>
          <c:tx>
            <c:strRef>
              <c:f>Sheet1!$J$1</c:f>
              <c:strCache>
                <c:ptCount val="1"/>
                <c:pt idx="0">
                  <c:v>South West (N=8341)</c:v>
                </c:pt>
              </c:strCache>
            </c:strRef>
          </c:tx>
          <c:spPr>
            <a:ln w="28575" cap="rnd" cmpd="sng" algn="ctr">
              <a:solidFill>
                <a:schemeClr val="accent3">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Sheet1!$J$2:$J$20</c:f>
              <c:numCache>
                <c:formatCode>General</c:formatCode>
                <c:ptCount val="19"/>
                <c:pt idx="0">
                  <c:v>9.3000000000000007</c:v>
                </c:pt>
                <c:pt idx="1">
                  <c:v>6.2</c:v>
                </c:pt>
                <c:pt idx="2">
                  <c:v>3.5</c:v>
                </c:pt>
                <c:pt idx="3">
                  <c:v>4.7</c:v>
                </c:pt>
                <c:pt idx="4">
                  <c:v>5.0999999999999996</c:v>
                </c:pt>
                <c:pt idx="5">
                  <c:v>6.2</c:v>
                </c:pt>
                <c:pt idx="6">
                  <c:v>7.6</c:v>
                </c:pt>
                <c:pt idx="7">
                  <c:v>10.1</c:v>
                </c:pt>
                <c:pt idx="8">
                  <c:v>8</c:v>
                </c:pt>
                <c:pt idx="9">
                  <c:v>11</c:v>
                </c:pt>
                <c:pt idx="10">
                  <c:v>7.7</c:v>
                </c:pt>
                <c:pt idx="11">
                  <c:v>5.8</c:v>
                </c:pt>
                <c:pt idx="12">
                  <c:v>7.8</c:v>
                </c:pt>
                <c:pt idx="13">
                  <c:v>6.8</c:v>
                </c:pt>
                <c:pt idx="14">
                  <c:v>7.1</c:v>
                </c:pt>
                <c:pt idx="15">
                  <c:v>10.7</c:v>
                </c:pt>
                <c:pt idx="16">
                  <c:v>8.8000000000000007</c:v>
                </c:pt>
                <c:pt idx="17">
                  <c:v>7.7</c:v>
                </c:pt>
                <c:pt idx="18">
                  <c:v>10.5</c:v>
                </c:pt>
              </c:numCache>
            </c:numRef>
          </c:val>
          <c:smooth val="0"/>
          <c:extLst>
            <c:ext xmlns:c16="http://schemas.microsoft.com/office/drawing/2014/chart" uri="{C3380CC4-5D6E-409C-BE32-E72D297353CC}">
              <c16:uniqueId val="{00000007-8089-4691-A4EA-E9AF2E86D2A0}"/>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GB" sz="1200" b="0" dirty="0"/>
                  <a:t>Regions in England</a:t>
                </a:r>
              </a:p>
            </c:rich>
          </c:tx>
          <c:layout>
            <c:manualLayout>
              <c:xMode val="edge"/>
              <c:yMode val="edge"/>
              <c:x val="0.44699404810617371"/>
              <c:y val="0.6944510132464987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4576"/>
        <c:crosses val="autoZero"/>
        <c:auto val="1"/>
        <c:lblAlgn val="ctr"/>
        <c:lblOffset val="100"/>
        <c:noMultiLvlLbl val="0"/>
      </c:catAx>
      <c:valAx>
        <c:axId val="122264576"/>
        <c:scaling>
          <c:orientation val="minMax"/>
          <c:max val="30"/>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GB" sz="1400" b="0" dirty="0"/>
                  <a:t>Percent</a:t>
                </a:r>
              </a:p>
            </c:rich>
          </c:tx>
          <c:layout>
            <c:manualLayout>
              <c:xMode val="edge"/>
              <c:yMode val="edge"/>
              <c:x val="0"/>
              <c:y val="0.2362448428640340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3040"/>
        <c:crosses val="autoZero"/>
        <c:crossBetween val="between"/>
      </c:valAx>
      <c:spPr>
        <a:noFill/>
        <a:ln>
          <a:noFill/>
        </a:ln>
        <a:effectLst/>
      </c:spPr>
    </c:plotArea>
    <c:legend>
      <c:legendPos val="b"/>
      <c:layout>
        <c:manualLayout>
          <c:xMode val="edge"/>
          <c:yMode val="edge"/>
          <c:x val="0"/>
          <c:y val="0.75497244264592756"/>
          <c:w val="1"/>
          <c:h val="0.212907169127332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prstDash val="solid"/>
    </a:ln>
    <a:effectLst/>
  </c:spPr>
  <c:txPr>
    <a:bodyPr/>
    <a:lstStyle/>
    <a:p>
      <a:pPr>
        <a:defRPr sz="1800"/>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845413718088421E-2"/>
          <c:y val="3.2224756738427063E-2"/>
          <c:w val="0.89346457709822502"/>
          <c:h val="0.57348474798362037"/>
        </c:manualLayout>
      </c:layout>
      <c:lineChart>
        <c:grouping val="standard"/>
        <c:varyColors val="0"/>
        <c:ser>
          <c:idx val="0"/>
          <c:order val="0"/>
          <c:tx>
            <c:strRef>
              <c:f>Sheet1!$B$1</c:f>
              <c:strCache>
                <c:ptCount val="1"/>
                <c:pt idx="0">
                  <c:v>North East (N=4509)</c:v>
                </c:pt>
              </c:strCache>
            </c:strRef>
          </c:tx>
          <c:spPr>
            <a:ln w="28575" cap="rnd" cmpd="sng" algn="ctr">
              <a:solidFill>
                <a:schemeClr val="accent1">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Sheet1!$B$2:$B$20</c:f>
              <c:numCache>
                <c:formatCode>General</c:formatCode>
                <c:ptCount val="19"/>
                <c:pt idx="0">
                  <c:v>45.6</c:v>
                </c:pt>
                <c:pt idx="1">
                  <c:v>43.7</c:v>
                </c:pt>
                <c:pt idx="2">
                  <c:v>38.700000000000003</c:v>
                </c:pt>
                <c:pt idx="3">
                  <c:v>32.9</c:v>
                </c:pt>
                <c:pt idx="4">
                  <c:v>30.3</c:v>
                </c:pt>
                <c:pt idx="5">
                  <c:v>38.4</c:v>
                </c:pt>
                <c:pt idx="6">
                  <c:v>42.5</c:v>
                </c:pt>
                <c:pt idx="7">
                  <c:v>41.5</c:v>
                </c:pt>
                <c:pt idx="8">
                  <c:v>27.3</c:v>
                </c:pt>
                <c:pt idx="9">
                  <c:v>29.6</c:v>
                </c:pt>
                <c:pt idx="10">
                  <c:v>36.4</c:v>
                </c:pt>
                <c:pt idx="11">
                  <c:v>33.299999999999997</c:v>
                </c:pt>
                <c:pt idx="12">
                  <c:v>36.5</c:v>
                </c:pt>
                <c:pt idx="13">
                  <c:v>41.6</c:v>
                </c:pt>
                <c:pt idx="14">
                  <c:v>37.9</c:v>
                </c:pt>
                <c:pt idx="15">
                  <c:v>39</c:v>
                </c:pt>
                <c:pt idx="16">
                  <c:v>43</c:v>
                </c:pt>
                <c:pt idx="17">
                  <c:v>35.5</c:v>
                </c:pt>
                <c:pt idx="18">
                  <c:v>46.5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North West (N=11487)</c:v>
                </c:pt>
              </c:strCache>
            </c:strRef>
          </c:tx>
          <c:spPr>
            <a:ln w="28575" cap="rnd" cmpd="sng" algn="ctr">
              <a:solidFill>
                <a:schemeClr val="accent2">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Sheet1!$C$2:$C$20</c:f>
              <c:numCache>
                <c:formatCode>General</c:formatCode>
                <c:ptCount val="19"/>
                <c:pt idx="0">
                  <c:v>43.2</c:v>
                </c:pt>
                <c:pt idx="1">
                  <c:v>37.200000000000003</c:v>
                </c:pt>
                <c:pt idx="2">
                  <c:v>34.9</c:v>
                </c:pt>
                <c:pt idx="3">
                  <c:v>34.5</c:v>
                </c:pt>
                <c:pt idx="4">
                  <c:v>32</c:v>
                </c:pt>
                <c:pt idx="5">
                  <c:v>33.9</c:v>
                </c:pt>
                <c:pt idx="6">
                  <c:v>41.2</c:v>
                </c:pt>
                <c:pt idx="7">
                  <c:v>41.1</c:v>
                </c:pt>
                <c:pt idx="8">
                  <c:v>34.6</c:v>
                </c:pt>
                <c:pt idx="9">
                  <c:v>29.4</c:v>
                </c:pt>
                <c:pt idx="10">
                  <c:v>33.200000000000003</c:v>
                </c:pt>
                <c:pt idx="11">
                  <c:v>31.7</c:v>
                </c:pt>
                <c:pt idx="12">
                  <c:v>23.2</c:v>
                </c:pt>
                <c:pt idx="13">
                  <c:v>36.200000000000003</c:v>
                </c:pt>
                <c:pt idx="14">
                  <c:v>36.700000000000003</c:v>
                </c:pt>
                <c:pt idx="15">
                  <c:v>35.299999999999997</c:v>
                </c:pt>
                <c:pt idx="16">
                  <c:v>34.200000000000003</c:v>
                </c:pt>
                <c:pt idx="17">
                  <c:v>41</c:v>
                </c:pt>
                <c:pt idx="18">
                  <c:v>33.9</c:v>
                </c:pt>
              </c:numCache>
            </c:numRef>
          </c:val>
          <c:smooth val="0"/>
          <c:extLst>
            <c:ext xmlns:c16="http://schemas.microsoft.com/office/drawing/2014/chart" uri="{C3380CC4-5D6E-409C-BE32-E72D297353CC}">
              <c16:uniqueId val="{00000000-8089-4691-A4EA-E9AF2E86D2A0}"/>
            </c:ext>
          </c:extLst>
        </c:ser>
        <c:ser>
          <c:idx val="2"/>
          <c:order val="2"/>
          <c:tx>
            <c:strRef>
              <c:f>Sheet1!$D$1</c:f>
              <c:strCache>
                <c:ptCount val="1"/>
                <c:pt idx="0">
                  <c:v>Yorkshire and The Humber (N=8831)</c:v>
                </c:pt>
              </c:strCache>
            </c:strRef>
          </c:tx>
          <c:spPr>
            <a:ln w="28575" cap="rnd" cmpd="sng" algn="ctr">
              <a:solidFill>
                <a:srgbClr val="E50078"/>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Sheet1!$D$2:$D$20</c:f>
              <c:numCache>
                <c:formatCode>General</c:formatCode>
                <c:ptCount val="19"/>
                <c:pt idx="0">
                  <c:v>42.8</c:v>
                </c:pt>
                <c:pt idx="1">
                  <c:v>36.5</c:v>
                </c:pt>
                <c:pt idx="2">
                  <c:v>35</c:v>
                </c:pt>
                <c:pt idx="3">
                  <c:v>37.200000000000003</c:v>
                </c:pt>
                <c:pt idx="4">
                  <c:v>36.9</c:v>
                </c:pt>
                <c:pt idx="5">
                  <c:v>32.9</c:v>
                </c:pt>
                <c:pt idx="6">
                  <c:v>37.9</c:v>
                </c:pt>
                <c:pt idx="7">
                  <c:v>37.1</c:v>
                </c:pt>
                <c:pt idx="8">
                  <c:v>29.6</c:v>
                </c:pt>
                <c:pt idx="9">
                  <c:v>38</c:v>
                </c:pt>
                <c:pt idx="10">
                  <c:v>32.799999999999997</c:v>
                </c:pt>
                <c:pt idx="11">
                  <c:v>30</c:v>
                </c:pt>
                <c:pt idx="12">
                  <c:v>30.9</c:v>
                </c:pt>
                <c:pt idx="13">
                  <c:v>32.1</c:v>
                </c:pt>
                <c:pt idx="14">
                  <c:v>40.1</c:v>
                </c:pt>
                <c:pt idx="15">
                  <c:v>39.9</c:v>
                </c:pt>
                <c:pt idx="16">
                  <c:v>37.5</c:v>
                </c:pt>
                <c:pt idx="17">
                  <c:v>40</c:v>
                </c:pt>
                <c:pt idx="18">
                  <c:v>34.299999999999997</c:v>
                </c:pt>
              </c:numCache>
            </c:numRef>
          </c:val>
          <c:smooth val="0"/>
          <c:extLst>
            <c:ext xmlns:c16="http://schemas.microsoft.com/office/drawing/2014/chart" uri="{C3380CC4-5D6E-409C-BE32-E72D297353CC}">
              <c16:uniqueId val="{00000001-8089-4691-A4EA-E9AF2E86D2A0}"/>
            </c:ext>
          </c:extLst>
        </c:ser>
        <c:ser>
          <c:idx val="3"/>
          <c:order val="3"/>
          <c:tx>
            <c:strRef>
              <c:f>Sheet1!$E$1</c:f>
              <c:strCache>
                <c:ptCount val="1"/>
                <c:pt idx="0">
                  <c:v>East Midlands (N=7120)</c:v>
                </c:pt>
              </c:strCache>
            </c:strRef>
          </c:tx>
          <c:spPr>
            <a:ln w="28575" cap="rnd" cmpd="sng" algn="ctr">
              <a:solidFill>
                <a:schemeClr val="accent4">
                  <a:shade val="95000"/>
                  <a:satMod val="105000"/>
                </a:schemeClr>
              </a:solidFill>
              <a:prstDash val="sysDot"/>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Sheet1!$E$2:$E$20</c:f>
              <c:numCache>
                <c:formatCode>General</c:formatCode>
                <c:ptCount val="19"/>
                <c:pt idx="0">
                  <c:v>37.700000000000003</c:v>
                </c:pt>
                <c:pt idx="1">
                  <c:v>43.9</c:v>
                </c:pt>
                <c:pt idx="2">
                  <c:v>41</c:v>
                </c:pt>
                <c:pt idx="3">
                  <c:v>40.5</c:v>
                </c:pt>
                <c:pt idx="4">
                  <c:v>35.200000000000003</c:v>
                </c:pt>
                <c:pt idx="5">
                  <c:v>35.6</c:v>
                </c:pt>
                <c:pt idx="6">
                  <c:v>36.799999999999997</c:v>
                </c:pt>
                <c:pt idx="7">
                  <c:v>36.299999999999997</c:v>
                </c:pt>
                <c:pt idx="8">
                  <c:v>29.7</c:v>
                </c:pt>
                <c:pt idx="9">
                  <c:v>23.3</c:v>
                </c:pt>
                <c:pt idx="10">
                  <c:v>23.3</c:v>
                </c:pt>
                <c:pt idx="11">
                  <c:v>21.1</c:v>
                </c:pt>
                <c:pt idx="12">
                  <c:v>23.9</c:v>
                </c:pt>
                <c:pt idx="13">
                  <c:v>39.299999999999997</c:v>
                </c:pt>
                <c:pt idx="14">
                  <c:v>33.700000000000003</c:v>
                </c:pt>
                <c:pt idx="15">
                  <c:v>39</c:v>
                </c:pt>
                <c:pt idx="16">
                  <c:v>41.1</c:v>
                </c:pt>
                <c:pt idx="17">
                  <c:v>34.700000000000003</c:v>
                </c:pt>
                <c:pt idx="18">
                  <c:v>31.8</c:v>
                </c:pt>
              </c:numCache>
            </c:numRef>
          </c:val>
          <c:smooth val="0"/>
          <c:extLst>
            <c:ext xmlns:c16="http://schemas.microsoft.com/office/drawing/2014/chart" uri="{C3380CC4-5D6E-409C-BE32-E72D297353CC}">
              <c16:uniqueId val="{00000002-8089-4691-A4EA-E9AF2E86D2A0}"/>
            </c:ext>
          </c:extLst>
        </c:ser>
        <c:ser>
          <c:idx val="4"/>
          <c:order val="4"/>
          <c:tx>
            <c:strRef>
              <c:f>Sheet1!$F$1</c:f>
              <c:strCache>
                <c:ptCount val="1"/>
                <c:pt idx="0">
                  <c:v>West Midlands (N=8385)</c:v>
                </c:pt>
              </c:strCache>
            </c:strRef>
          </c:tx>
          <c:spPr>
            <a:ln w="28575" cap="rnd" cmpd="sng" algn="ctr">
              <a:solidFill>
                <a:srgbClr val="156BB5"/>
              </a:solidFill>
              <a:prstDash val="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Sheet1!$F$2:$F$20</c:f>
              <c:numCache>
                <c:formatCode>General</c:formatCode>
                <c:ptCount val="19"/>
                <c:pt idx="0">
                  <c:v>45.7</c:v>
                </c:pt>
                <c:pt idx="1">
                  <c:v>40.4</c:v>
                </c:pt>
                <c:pt idx="2">
                  <c:v>39.5</c:v>
                </c:pt>
                <c:pt idx="3">
                  <c:v>37.700000000000003</c:v>
                </c:pt>
                <c:pt idx="4">
                  <c:v>35.6</c:v>
                </c:pt>
                <c:pt idx="5">
                  <c:v>37.1</c:v>
                </c:pt>
                <c:pt idx="6">
                  <c:v>36.1</c:v>
                </c:pt>
                <c:pt idx="7">
                  <c:v>34.1</c:v>
                </c:pt>
                <c:pt idx="8">
                  <c:v>28.4</c:v>
                </c:pt>
                <c:pt idx="9">
                  <c:v>26.7</c:v>
                </c:pt>
                <c:pt idx="10">
                  <c:v>35.1</c:v>
                </c:pt>
                <c:pt idx="11">
                  <c:v>21.2</c:v>
                </c:pt>
                <c:pt idx="12">
                  <c:v>23.7</c:v>
                </c:pt>
                <c:pt idx="13">
                  <c:v>39.700000000000003</c:v>
                </c:pt>
                <c:pt idx="14">
                  <c:v>38.1</c:v>
                </c:pt>
                <c:pt idx="15">
                  <c:v>37.9</c:v>
                </c:pt>
                <c:pt idx="16">
                  <c:v>34.6</c:v>
                </c:pt>
                <c:pt idx="17">
                  <c:v>41.7</c:v>
                </c:pt>
                <c:pt idx="18">
                  <c:v>38.5</c:v>
                </c:pt>
              </c:numCache>
            </c:numRef>
          </c:val>
          <c:smooth val="0"/>
          <c:extLst>
            <c:ext xmlns:c16="http://schemas.microsoft.com/office/drawing/2014/chart" uri="{C3380CC4-5D6E-409C-BE32-E72D297353CC}">
              <c16:uniqueId val="{00000003-8089-4691-A4EA-E9AF2E86D2A0}"/>
            </c:ext>
          </c:extLst>
        </c:ser>
        <c:ser>
          <c:idx val="5"/>
          <c:order val="5"/>
          <c:tx>
            <c:strRef>
              <c:f>Sheet1!$G$1</c:f>
              <c:strCache>
                <c:ptCount val="1"/>
                <c:pt idx="0">
                  <c:v>East of England (N=8686)</c:v>
                </c:pt>
              </c:strCache>
            </c:strRef>
          </c:tx>
          <c:spPr>
            <a:ln w="28575" cap="rnd" cmpd="sng" algn="ctr">
              <a:solidFill>
                <a:schemeClr val="accent6">
                  <a:shade val="95000"/>
                  <a:satMod val="105000"/>
                </a:schemeClr>
              </a:solidFill>
              <a:prstDash val="sysDash"/>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Sheet1!$G$2:$G$20</c:f>
              <c:numCache>
                <c:formatCode>General</c:formatCode>
                <c:ptCount val="19"/>
                <c:pt idx="0">
                  <c:v>37.799999999999997</c:v>
                </c:pt>
                <c:pt idx="1">
                  <c:v>41.6</c:v>
                </c:pt>
                <c:pt idx="2">
                  <c:v>36.6</c:v>
                </c:pt>
                <c:pt idx="3">
                  <c:v>36.299999999999997</c:v>
                </c:pt>
                <c:pt idx="4">
                  <c:v>32.4</c:v>
                </c:pt>
                <c:pt idx="5">
                  <c:v>31</c:v>
                </c:pt>
                <c:pt idx="6">
                  <c:v>42.8</c:v>
                </c:pt>
                <c:pt idx="7">
                  <c:v>40.799999999999997</c:v>
                </c:pt>
                <c:pt idx="8">
                  <c:v>39.799999999999997</c:v>
                </c:pt>
                <c:pt idx="9">
                  <c:v>38.700000000000003</c:v>
                </c:pt>
                <c:pt idx="10">
                  <c:v>38.6</c:v>
                </c:pt>
                <c:pt idx="11">
                  <c:v>38.6</c:v>
                </c:pt>
                <c:pt idx="12">
                  <c:v>28.6</c:v>
                </c:pt>
                <c:pt idx="13">
                  <c:v>31.2</c:v>
                </c:pt>
                <c:pt idx="14">
                  <c:v>34.1</c:v>
                </c:pt>
                <c:pt idx="15">
                  <c:v>38.4</c:v>
                </c:pt>
                <c:pt idx="16">
                  <c:v>36</c:v>
                </c:pt>
                <c:pt idx="17">
                  <c:v>35.4</c:v>
                </c:pt>
                <c:pt idx="18">
                  <c:v>33.1</c:v>
                </c:pt>
              </c:numCache>
            </c:numRef>
          </c:val>
          <c:smooth val="0"/>
          <c:extLst>
            <c:ext xmlns:c16="http://schemas.microsoft.com/office/drawing/2014/chart" uri="{C3380CC4-5D6E-409C-BE32-E72D297353CC}">
              <c16:uniqueId val="{00000004-8089-4691-A4EA-E9AF2E86D2A0}"/>
            </c:ext>
          </c:extLst>
        </c:ser>
        <c:ser>
          <c:idx val="6"/>
          <c:order val="6"/>
          <c:tx>
            <c:strRef>
              <c:f>Sheet1!$H$1</c:f>
              <c:strCache>
                <c:ptCount val="1"/>
                <c:pt idx="0">
                  <c:v>London (N=10686)</c:v>
                </c:pt>
              </c:strCache>
            </c:strRef>
          </c:tx>
          <c:spPr>
            <a:ln w="28575" cap="rnd" cmpd="sng" algn="ctr">
              <a:solidFill>
                <a:schemeClr val="accent1">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Sheet1!$H$2:$H$20</c:f>
              <c:numCache>
                <c:formatCode>General</c:formatCode>
                <c:ptCount val="19"/>
                <c:pt idx="0">
                  <c:v>47.5</c:v>
                </c:pt>
                <c:pt idx="1">
                  <c:v>40</c:v>
                </c:pt>
                <c:pt idx="2">
                  <c:v>35.1</c:v>
                </c:pt>
                <c:pt idx="3">
                  <c:v>34.700000000000003</c:v>
                </c:pt>
                <c:pt idx="4">
                  <c:v>34.6</c:v>
                </c:pt>
                <c:pt idx="5">
                  <c:v>37.1</c:v>
                </c:pt>
                <c:pt idx="6">
                  <c:v>37.4</c:v>
                </c:pt>
                <c:pt idx="7">
                  <c:v>33.5</c:v>
                </c:pt>
                <c:pt idx="8">
                  <c:v>35</c:v>
                </c:pt>
                <c:pt idx="9">
                  <c:v>30.1</c:v>
                </c:pt>
                <c:pt idx="10">
                  <c:v>37.700000000000003</c:v>
                </c:pt>
                <c:pt idx="11">
                  <c:v>37</c:v>
                </c:pt>
                <c:pt idx="12">
                  <c:v>34.799999999999997</c:v>
                </c:pt>
                <c:pt idx="13">
                  <c:v>35</c:v>
                </c:pt>
                <c:pt idx="14">
                  <c:v>40.1</c:v>
                </c:pt>
                <c:pt idx="15">
                  <c:v>39.4</c:v>
                </c:pt>
                <c:pt idx="16">
                  <c:v>35.4</c:v>
                </c:pt>
                <c:pt idx="17">
                  <c:v>39.200000000000003</c:v>
                </c:pt>
                <c:pt idx="18">
                  <c:v>36.200000000000003</c:v>
                </c:pt>
              </c:numCache>
            </c:numRef>
          </c:val>
          <c:smooth val="0"/>
          <c:extLst>
            <c:ext xmlns:c16="http://schemas.microsoft.com/office/drawing/2014/chart" uri="{C3380CC4-5D6E-409C-BE32-E72D297353CC}">
              <c16:uniqueId val="{00000005-8089-4691-A4EA-E9AF2E86D2A0}"/>
            </c:ext>
          </c:extLst>
        </c:ser>
        <c:ser>
          <c:idx val="7"/>
          <c:order val="7"/>
          <c:tx>
            <c:strRef>
              <c:f>Sheet1!$I$1</c:f>
              <c:strCache>
                <c:ptCount val="1"/>
                <c:pt idx="0">
                  <c:v>South East (N=11824)</c:v>
                </c:pt>
              </c:strCache>
            </c:strRef>
          </c:tx>
          <c:spPr>
            <a:ln w="28575" cap="rnd" cmpd="sng" algn="ctr">
              <a:solidFill>
                <a:srgbClr val="92D050"/>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Sheet1!$I$2:$I$20</c:f>
              <c:numCache>
                <c:formatCode>General</c:formatCode>
                <c:ptCount val="19"/>
                <c:pt idx="0">
                  <c:v>41.5</c:v>
                </c:pt>
                <c:pt idx="1">
                  <c:v>39.200000000000003</c:v>
                </c:pt>
                <c:pt idx="2">
                  <c:v>37.5</c:v>
                </c:pt>
                <c:pt idx="3">
                  <c:v>34.4</c:v>
                </c:pt>
                <c:pt idx="4">
                  <c:v>28.9</c:v>
                </c:pt>
                <c:pt idx="5">
                  <c:v>33.200000000000003</c:v>
                </c:pt>
                <c:pt idx="6">
                  <c:v>35.200000000000003</c:v>
                </c:pt>
                <c:pt idx="7">
                  <c:v>35.299999999999997</c:v>
                </c:pt>
                <c:pt idx="8">
                  <c:v>30.9</c:v>
                </c:pt>
                <c:pt idx="9">
                  <c:v>28.6</c:v>
                </c:pt>
                <c:pt idx="10">
                  <c:v>35.700000000000003</c:v>
                </c:pt>
                <c:pt idx="11">
                  <c:v>26.1</c:v>
                </c:pt>
                <c:pt idx="12">
                  <c:v>32</c:v>
                </c:pt>
                <c:pt idx="13">
                  <c:v>37.5</c:v>
                </c:pt>
                <c:pt idx="14">
                  <c:v>38</c:v>
                </c:pt>
                <c:pt idx="15">
                  <c:v>32.700000000000003</c:v>
                </c:pt>
                <c:pt idx="16">
                  <c:v>36.5</c:v>
                </c:pt>
                <c:pt idx="17">
                  <c:v>36</c:v>
                </c:pt>
                <c:pt idx="18">
                  <c:v>33</c:v>
                </c:pt>
              </c:numCache>
            </c:numRef>
          </c:val>
          <c:smooth val="0"/>
          <c:extLst>
            <c:ext xmlns:c16="http://schemas.microsoft.com/office/drawing/2014/chart" uri="{C3380CC4-5D6E-409C-BE32-E72D297353CC}">
              <c16:uniqueId val="{00000006-8089-4691-A4EA-E9AF2E86D2A0}"/>
            </c:ext>
          </c:extLst>
        </c:ser>
        <c:ser>
          <c:idx val="8"/>
          <c:order val="8"/>
          <c:tx>
            <c:strRef>
              <c:f>Sheet1!$J$1</c:f>
              <c:strCache>
                <c:ptCount val="1"/>
                <c:pt idx="0">
                  <c:v>South West (N=8162)</c:v>
                </c:pt>
              </c:strCache>
            </c:strRef>
          </c:tx>
          <c:spPr>
            <a:ln w="28575" cap="rnd" cmpd="sng" algn="ctr">
              <a:solidFill>
                <a:schemeClr val="accent3">
                  <a:lumMod val="60000"/>
                  <a:shade val="95000"/>
                  <a:satMod val="105000"/>
                </a:schemeClr>
              </a:solidFill>
              <a:prstDash val="solid"/>
              <a:round/>
            </a:ln>
            <a:effectLst/>
          </c:spPr>
          <c:marker>
            <c:symbol val="none"/>
          </c:marker>
          <c:cat>
            <c:numRef>
              <c:f>Sheet1!$A$2:$A$20</c:f>
              <c:numCache>
                <c:formatCode>General</c:formatCode>
                <c:ptCount val="19"/>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c:v>
                </c:pt>
                <c:pt idx="18">
                  <c:v>2025</c:v>
                </c:pt>
              </c:numCache>
            </c:numRef>
          </c:cat>
          <c:val>
            <c:numRef>
              <c:f>Sheet1!$J$2:$J$20</c:f>
              <c:numCache>
                <c:formatCode>General</c:formatCode>
                <c:ptCount val="19"/>
                <c:pt idx="0">
                  <c:v>41.3</c:v>
                </c:pt>
                <c:pt idx="1">
                  <c:v>41.1</c:v>
                </c:pt>
                <c:pt idx="2">
                  <c:v>36.1</c:v>
                </c:pt>
                <c:pt idx="3">
                  <c:v>34.4</c:v>
                </c:pt>
                <c:pt idx="4">
                  <c:v>36.200000000000003</c:v>
                </c:pt>
                <c:pt idx="5">
                  <c:v>32.6</c:v>
                </c:pt>
                <c:pt idx="6">
                  <c:v>37.9</c:v>
                </c:pt>
                <c:pt idx="7">
                  <c:v>36.9</c:v>
                </c:pt>
                <c:pt idx="8">
                  <c:v>33.700000000000003</c:v>
                </c:pt>
                <c:pt idx="9">
                  <c:v>31.9</c:v>
                </c:pt>
                <c:pt idx="10">
                  <c:v>35</c:v>
                </c:pt>
                <c:pt idx="11">
                  <c:v>29.8</c:v>
                </c:pt>
                <c:pt idx="12">
                  <c:v>31.8</c:v>
                </c:pt>
                <c:pt idx="13">
                  <c:v>35.9</c:v>
                </c:pt>
                <c:pt idx="14">
                  <c:v>39.799999999999997</c:v>
                </c:pt>
                <c:pt idx="15">
                  <c:v>34.799999999999997</c:v>
                </c:pt>
                <c:pt idx="16">
                  <c:v>31.7</c:v>
                </c:pt>
                <c:pt idx="17">
                  <c:v>35.1</c:v>
                </c:pt>
                <c:pt idx="18">
                  <c:v>37.799999999999997</c:v>
                </c:pt>
              </c:numCache>
            </c:numRef>
          </c:val>
          <c:smooth val="0"/>
          <c:extLst>
            <c:ext xmlns:c16="http://schemas.microsoft.com/office/drawing/2014/chart" uri="{C3380CC4-5D6E-409C-BE32-E72D297353CC}">
              <c16:uniqueId val="{00000007-8089-4691-A4EA-E9AF2E86D2A0}"/>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r>
                  <a:rPr lang="en-GB" sz="1200" b="0" dirty="0"/>
                  <a:t>Regions in England</a:t>
                </a:r>
              </a:p>
            </c:rich>
          </c:tx>
          <c:layout>
            <c:manualLayout>
              <c:xMode val="edge"/>
              <c:yMode val="edge"/>
              <c:x val="0.44699404810617371"/>
              <c:y val="0.6944510132464987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en-GB" sz="1400" b="0" dirty="0"/>
                  <a:t>Percent</a:t>
                </a:r>
              </a:p>
            </c:rich>
          </c:tx>
          <c:layout>
            <c:manualLayout>
              <c:xMode val="edge"/>
              <c:yMode val="edge"/>
              <c:x val="0"/>
              <c:y val="0.23624484286403408"/>
            </c:manualLayout>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title>
        <c:numFmt formatCode="General" sourceLinked="1"/>
        <c:majorTickMark val="out"/>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22263040"/>
        <c:crosses val="autoZero"/>
        <c:crossBetween val="between"/>
      </c:valAx>
      <c:spPr>
        <a:noFill/>
        <a:ln>
          <a:noFill/>
        </a:ln>
        <a:effectLst/>
      </c:spPr>
    </c:plotArea>
    <c:legend>
      <c:legendPos val="b"/>
      <c:layout>
        <c:manualLayout>
          <c:xMode val="edge"/>
          <c:yMode val="edge"/>
          <c:x val="0"/>
          <c:y val="0.75497244264592756"/>
          <c:w val="1"/>
          <c:h val="0.21290716912733287"/>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flat" cmpd="sng" algn="ctr">
      <a:noFill/>
      <a:prstDash val="solid"/>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7139484153272348E-2"/>
                  <c:y val="-5.762930156086541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1.9427911406038296E-2"/>
                  <c:y val="-4.571626764647462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3BE-4756-81B1-4E5F1D486D69}"/>
                </c:ext>
              </c:extLst>
            </c:dLbl>
            <c:dLbl>
              <c:idx val="17"/>
              <c:layout>
                <c:manualLayout>
                  <c:x val="-2.3874000824584421E-2"/>
                  <c:y val="-3.88662731456999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E76-4419-B23A-7ADBC4EE89AE}"/>
                </c:ext>
              </c:extLst>
            </c:dLbl>
            <c:dLbl>
              <c:idx val="18"/>
              <c:layout>
                <c:manualLayout>
                  <c:x val="-1.3260015170346215E-3"/>
                  <c:y val="-3.290975618850458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DDF-4C84-9D39-D42F1B189B71}"/>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(N=777)</c:v>
                </c:pt>
                <c:pt idx="1">
                  <c:v>2008 (N=4138)</c:v>
                </c:pt>
                <c:pt idx="2">
                  <c:v>2009 (N=4513)</c:v>
                </c:pt>
                <c:pt idx="3">
                  <c:v>2010 (N=5243)</c:v>
                </c:pt>
                <c:pt idx="4">
                  <c:v>2011 (N=4472)</c:v>
                </c:pt>
                <c:pt idx="5">
                  <c:v>2012 (N=4225)</c:v>
                </c:pt>
                <c:pt idx="6">
                  <c:v>2013 (N=4061)</c:v>
                </c:pt>
                <c:pt idx="7">
                  <c:v>2014 (N=3524)</c:v>
                </c:pt>
                <c:pt idx="8">
                  <c:v>2015 (N=3612)</c:v>
                </c:pt>
                <c:pt idx="9">
                  <c:v>2016 (N=3536)</c:v>
                </c:pt>
                <c:pt idx="10">
                  <c:v>2017 (N=3353)</c:v>
                </c:pt>
                <c:pt idx="11">
                  <c:v>2018 (N=3416)</c:v>
                </c:pt>
                <c:pt idx="12">
                  <c:v>2019 (N=3073)</c:v>
                </c:pt>
                <c:pt idx="13">
                  <c:v>2020 (N=2573)</c:v>
                </c:pt>
                <c:pt idx="14">
                  <c:v>2021 (N=2713)</c:v>
                </c:pt>
                <c:pt idx="15">
                  <c:v>2022 (N=2625)</c:v>
                </c:pt>
                <c:pt idx="16">
                  <c:v>2023 (N=2683)</c:v>
                </c:pt>
                <c:pt idx="17">
                  <c:v>2024 (N=2667)</c:v>
                </c:pt>
                <c:pt idx="18">
                  <c:v>2025 (N=2859)</c:v>
                </c:pt>
              </c:strCache>
            </c:strRef>
          </c:cat>
          <c:val>
            <c:numRef>
              <c:f>Sheet1!$B$2:$B$20</c:f>
              <c:numCache>
                <c:formatCode>General</c:formatCode>
                <c:ptCount val="19"/>
                <c:pt idx="0">
                  <c:v>32.1</c:v>
                </c:pt>
                <c:pt idx="1">
                  <c:v>35.4</c:v>
                </c:pt>
                <c:pt idx="2">
                  <c:v>37.700000000000003</c:v>
                </c:pt>
                <c:pt idx="3">
                  <c:v>39.1</c:v>
                </c:pt>
                <c:pt idx="4">
                  <c:v>38.6</c:v>
                </c:pt>
                <c:pt idx="5">
                  <c:v>41.9</c:v>
                </c:pt>
                <c:pt idx="6">
                  <c:v>47.9</c:v>
                </c:pt>
                <c:pt idx="7">
                  <c:v>46.4</c:v>
                </c:pt>
                <c:pt idx="8">
                  <c:v>47.9</c:v>
                </c:pt>
                <c:pt idx="9">
                  <c:v>48.5</c:v>
                </c:pt>
                <c:pt idx="10">
                  <c:v>51.1</c:v>
                </c:pt>
                <c:pt idx="11">
                  <c:v>50.9</c:v>
                </c:pt>
                <c:pt idx="12">
                  <c:v>51.1</c:v>
                </c:pt>
                <c:pt idx="13" formatCode="0.0">
                  <c:v>51.8</c:v>
                </c:pt>
                <c:pt idx="14">
                  <c:v>53.5</c:v>
                </c:pt>
                <c:pt idx="15">
                  <c:v>57.3</c:v>
                </c:pt>
                <c:pt idx="16">
                  <c:v>55.3</c:v>
                </c:pt>
                <c:pt idx="17">
                  <c:v>54.5</c:v>
                </c:pt>
                <c:pt idx="18">
                  <c:v>53.5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(N=777)</c:v>
                </c:pt>
                <c:pt idx="1">
                  <c:v>2008 (N=4138)</c:v>
                </c:pt>
                <c:pt idx="2">
                  <c:v>2009 (N=4513)</c:v>
                </c:pt>
                <c:pt idx="3">
                  <c:v>2010 (N=5243)</c:v>
                </c:pt>
                <c:pt idx="4">
                  <c:v>2011 (N=4472)</c:v>
                </c:pt>
                <c:pt idx="5">
                  <c:v>2012 (N=4225)</c:v>
                </c:pt>
                <c:pt idx="6">
                  <c:v>2013 (N=4061)</c:v>
                </c:pt>
                <c:pt idx="7">
                  <c:v>2014 (N=3524)</c:v>
                </c:pt>
                <c:pt idx="8">
                  <c:v>2015 (N=3612)</c:v>
                </c:pt>
                <c:pt idx="9">
                  <c:v>2016 (N=3536)</c:v>
                </c:pt>
                <c:pt idx="10">
                  <c:v>2017 (N=3353)</c:v>
                </c:pt>
                <c:pt idx="11">
                  <c:v>2018 (N=3416)</c:v>
                </c:pt>
                <c:pt idx="12">
                  <c:v>2019 (N=3073)</c:v>
                </c:pt>
                <c:pt idx="13">
                  <c:v>2020 (N=2573)</c:v>
                </c:pt>
                <c:pt idx="14">
                  <c:v>2021 (N=2713)</c:v>
                </c:pt>
                <c:pt idx="15">
                  <c:v>2022 (N=2625)</c:v>
                </c:pt>
                <c:pt idx="16">
                  <c:v>2023 (N=2683)</c:v>
                </c:pt>
                <c:pt idx="17">
                  <c:v>2024 (N=2667)</c:v>
                </c:pt>
                <c:pt idx="18">
                  <c:v>2025 (N=2859)</c:v>
                </c:pt>
              </c:strCache>
            </c:strRef>
          </c:cat>
          <c:val>
            <c:numRef>
              <c:f>Sheet1!$C$2:$C$20</c:f>
              <c:numCache>
                <c:formatCode>General</c:formatCode>
                <c:ptCount val="19"/>
                <c:pt idx="0">
                  <c:v>28.9</c:v>
                </c:pt>
                <c:pt idx="1">
                  <c:v>33.9</c:v>
                </c:pt>
                <c:pt idx="2">
                  <c:v>36.299999999999997</c:v>
                </c:pt>
                <c:pt idx="3">
                  <c:v>37.799999999999997</c:v>
                </c:pt>
                <c:pt idx="4">
                  <c:v>37.200000000000003</c:v>
                </c:pt>
                <c:pt idx="5">
                  <c:v>40.4</c:v>
                </c:pt>
                <c:pt idx="6">
                  <c:v>46.4</c:v>
                </c:pt>
                <c:pt idx="7">
                  <c:v>44.7</c:v>
                </c:pt>
                <c:pt idx="8">
                  <c:v>46.3</c:v>
                </c:pt>
                <c:pt idx="9">
                  <c:v>46.9</c:v>
                </c:pt>
                <c:pt idx="10">
                  <c:v>49.4</c:v>
                </c:pt>
                <c:pt idx="11">
                  <c:v>49.2</c:v>
                </c:pt>
                <c:pt idx="12">
                  <c:v>49.3</c:v>
                </c:pt>
                <c:pt idx="13" formatCode="0.0">
                  <c:v>49.9</c:v>
                </c:pt>
                <c:pt idx="14">
                  <c:v>51.7</c:v>
                </c:pt>
                <c:pt idx="15">
                  <c:v>55.7</c:v>
                </c:pt>
                <c:pt idx="16">
                  <c:v>53.4</c:v>
                </c:pt>
                <c:pt idx="17">
                  <c:v>52.6</c:v>
                </c:pt>
                <c:pt idx="18">
                  <c:v>51.6</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(N=777)</c:v>
                </c:pt>
                <c:pt idx="1">
                  <c:v>2008 (N=4138)</c:v>
                </c:pt>
                <c:pt idx="2">
                  <c:v>2009 (N=4513)</c:v>
                </c:pt>
                <c:pt idx="3">
                  <c:v>2010 (N=5243)</c:v>
                </c:pt>
                <c:pt idx="4">
                  <c:v>2011 (N=4472)</c:v>
                </c:pt>
                <c:pt idx="5">
                  <c:v>2012 (N=4225)</c:v>
                </c:pt>
                <c:pt idx="6">
                  <c:v>2013 (N=4061)</c:v>
                </c:pt>
                <c:pt idx="7">
                  <c:v>2014 (N=3524)</c:v>
                </c:pt>
                <c:pt idx="8">
                  <c:v>2015 (N=3612)</c:v>
                </c:pt>
                <c:pt idx="9">
                  <c:v>2016 (N=3536)</c:v>
                </c:pt>
                <c:pt idx="10">
                  <c:v>2017 (N=3353)</c:v>
                </c:pt>
                <c:pt idx="11">
                  <c:v>2018 (N=3416)</c:v>
                </c:pt>
                <c:pt idx="12">
                  <c:v>2019 (N=3073)</c:v>
                </c:pt>
                <c:pt idx="13">
                  <c:v>2020 (N=2573)</c:v>
                </c:pt>
                <c:pt idx="14">
                  <c:v>2021 (N=2713)</c:v>
                </c:pt>
                <c:pt idx="15">
                  <c:v>2022 (N=2625)</c:v>
                </c:pt>
                <c:pt idx="16">
                  <c:v>2023 (N=2683)</c:v>
                </c:pt>
                <c:pt idx="17">
                  <c:v>2024 (N=2667)</c:v>
                </c:pt>
                <c:pt idx="18">
                  <c:v>2025 (N=2859)</c:v>
                </c:pt>
              </c:strCache>
            </c:strRef>
          </c:cat>
          <c:val>
            <c:numRef>
              <c:f>Sheet1!$D$2:$D$20</c:f>
              <c:numCache>
                <c:formatCode>General</c:formatCode>
                <c:ptCount val="19"/>
                <c:pt idx="0">
                  <c:v>35.4</c:v>
                </c:pt>
                <c:pt idx="1">
                  <c:v>36.799999999999997</c:v>
                </c:pt>
                <c:pt idx="2">
                  <c:v>39.200000000000003</c:v>
                </c:pt>
                <c:pt idx="3">
                  <c:v>40.5</c:v>
                </c:pt>
                <c:pt idx="4">
                  <c:v>40.1</c:v>
                </c:pt>
                <c:pt idx="5">
                  <c:v>43.4</c:v>
                </c:pt>
                <c:pt idx="6">
                  <c:v>49.5</c:v>
                </c:pt>
                <c:pt idx="7">
                  <c:v>48</c:v>
                </c:pt>
                <c:pt idx="8">
                  <c:v>49.5</c:v>
                </c:pt>
                <c:pt idx="9">
                  <c:v>50.2</c:v>
                </c:pt>
                <c:pt idx="10">
                  <c:v>52.8</c:v>
                </c:pt>
                <c:pt idx="11">
                  <c:v>52.5</c:v>
                </c:pt>
                <c:pt idx="12">
                  <c:v>52.8</c:v>
                </c:pt>
                <c:pt idx="13" formatCode="0.0">
                  <c:v>53.8</c:v>
                </c:pt>
                <c:pt idx="14">
                  <c:v>55.4</c:v>
                </c:pt>
                <c:pt idx="15">
                  <c:v>59.4</c:v>
                </c:pt>
                <c:pt idx="16">
                  <c:v>57.1</c:v>
                </c:pt>
                <c:pt idx="17">
                  <c:v>56.4</c:v>
                </c:pt>
                <c:pt idx="18">
                  <c:v>55.3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max val="10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4"/>
              <c:layout>
                <c:manualLayout>
                  <c:x val="-2.900083234999272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AFA-44E7-B935-4C8840FE4907}"/>
                </c:ext>
              </c:extLst>
            </c:dLbl>
            <c:dLbl>
              <c:idx val="15"/>
              <c:layout>
                <c:manualLayout>
                  <c:x val="-2.562221059111925E-2"/>
                  <c:y val="-5.16727846036700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160-4290-A9D1-6B2CF80421B7}"/>
                </c:ext>
              </c:extLst>
            </c:dLbl>
            <c:dLbl>
              <c:idx val="16"/>
              <c:layout>
                <c:manualLayout>
                  <c:x val="-3.8989390673689658E-2"/>
                  <c:y val="-8.056189184606765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3B5-444F-86F5-A5320D338A6A}"/>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Sheet1!$A$2:$A$20</c:f>
              <c:strCache>
                <c:ptCount val="19"/>
                <c:pt idx="0">
                  <c:v>2007 (N=5332)</c:v>
                </c:pt>
                <c:pt idx="1">
                  <c:v>2008 (N=4183)</c:v>
                </c:pt>
                <c:pt idx="2">
                  <c:v>2009 (N=4553)</c:v>
                </c:pt>
                <c:pt idx="3">
                  <c:v>2010 (N=5295)</c:v>
                </c:pt>
                <c:pt idx="4">
                  <c:v>2011 (N=4539)</c:v>
                </c:pt>
                <c:pt idx="5">
                  <c:v>2012 (N=4274)</c:v>
                </c:pt>
                <c:pt idx="6">
                  <c:v>2013 (N=4262)</c:v>
                </c:pt>
                <c:pt idx="7">
                  <c:v>2014 (N=3735)</c:v>
                </c:pt>
                <c:pt idx="8">
                  <c:v>2015 (N=3744)</c:v>
                </c:pt>
                <c:pt idx="9">
                  <c:v>2016 (N=3677)</c:v>
                </c:pt>
                <c:pt idx="10">
                  <c:v>2017 (N=3502)</c:v>
                </c:pt>
                <c:pt idx="11">
                  <c:v>2018 (N=3562)</c:v>
                </c:pt>
                <c:pt idx="12">
                  <c:v>2019 (N=3188)</c:v>
                </c:pt>
                <c:pt idx="13">
                  <c:v>2020 (N=2725)</c:v>
                </c:pt>
                <c:pt idx="14">
                  <c:v>2021 (N=2922)</c:v>
                </c:pt>
                <c:pt idx="15">
                  <c:v>2022 (N=2930)</c:v>
                </c:pt>
                <c:pt idx="16">
                  <c:v>2023 (N=2954)</c:v>
                </c:pt>
                <c:pt idx="17">
                  <c:v>2024 (N=2869)</c:v>
                </c:pt>
                <c:pt idx="18">
                  <c:v>2025 (N=3077)</c:v>
                </c:pt>
              </c:strCache>
            </c:strRef>
          </c:cat>
          <c:val>
            <c:numRef>
              <c:f>Sheet1!$B$2:$B$20</c:f>
              <c:numCache>
                <c:formatCode>General</c:formatCode>
                <c:ptCount val="19"/>
                <c:pt idx="0">
                  <c:v>10.9</c:v>
                </c:pt>
                <c:pt idx="1">
                  <c:v>9.5</c:v>
                </c:pt>
                <c:pt idx="2">
                  <c:v>11.9</c:v>
                </c:pt>
                <c:pt idx="3">
                  <c:v>11.5</c:v>
                </c:pt>
                <c:pt idx="4">
                  <c:v>9</c:v>
                </c:pt>
                <c:pt idx="5">
                  <c:v>10</c:v>
                </c:pt>
                <c:pt idx="6">
                  <c:v>12.5</c:v>
                </c:pt>
                <c:pt idx="7">
                  <c:v>11.4</c:v>
                </c:pt>
                <c:pt idx="8">
                  <c:v>12.3</c:v>
                </c:pt>
                <c:pt idx="9">
                  <c:v>11.9</c:v>
                </c:pt>
                <c:pt idx="10">
                  <c:v>14.1</c:v>
                </c:pt>
                <c:pt idx="11">
                  <c:v>16</c:v>
                </c:pt>
                <c:pt idx="12">
                  <c:v>13</c:v>
                </c:pt>
                <c:pt idx="13">
                  <c:v>20.9</c:v>
                </c:pt>
                <c:pt idx="14">
                  <c:v>22.8</c:v>
                </c:pt>
                <c:pt idx="15">
                  <c:v>23.9</c:v>
                </c:pt>
                <c:pt idx="16">
                  <c:v>24.5</c:v>
                </c:pt>
                <c:pt idx="17">
                  <c:v>27.2</c:v>
                </c:pt>
                <c:pt idx="18">
                  <c:v>29.6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Sheet1!$A$2:$A$20</c:f>
              <c:strCache>
                <c:ptCount val="19"/>
                <c:pt idx="0">
                  <c:v>2007 (N=5332)</c:v>
                </c:pt>
                <c:pt idx="1">
                  <c:v>2008 (N=4183)</c:v>
                </c:pt>
                <c:pt idx="2">
                  <c:v>2009 (N=4553)</c:v>
                </c:pt>
                <c:pt idx="3">
                  <c:v>2010 (N=5295)</c:v>
                </c:pt>
                <c:pt idx="4">
                  <c:v>2011 (N=4539)</c:v>
                </c:pt>
                <c:pt idx="5">
                  <c:v>2012 (N=4274)</c:v>
                </c:pt>
                <c:pt idx="6">
                  <c:v>2013 (N=4262)</c:v>
                </c:pt>
                <c:pt idx="7">
                  <c:v>2014 (N=3735)</c:v>
                </c:pt>
                <c:pt idx="8">
                  <c:v>2015 (N=3744)</c:v>
                </c:pt>
                <c:pt idx="9">
                  <c:v>2016 (N=3677)</c:v>
                </c:pt>
                <c:pt idx="10">
                  <c:v>2017 (N=3502)</c:v>
                </c:pt>
                <c:pt idx="11">
                  <c:v>2018 (N=3562)</c:v>
                </c:pt>
                <c:pt idx="12">
                  <c:v>2019 (N=3188)</c:v>
                </c:pt>
                <c:pt idx="13">
                  <c:v>2020 (N=2725)</c:v>
                </c:pt>
                <c:pt idx="14">
                  <c:v>2021 (N=2922)</c:v>
                </c:pt>
                <c:pt idx="15">
                  <c:v>2022 (N=2930)</c:v>
                </c:pt>
                <c:pt idx="16">
                  <c:v>2023 (N=2954)</c:v>
                </c:pt>
                <c:pt idx="17">
                  <c:v>2024 (N=2869)</c:v>
                </c:pt>
                <c:pt idx="18">
                  <c:v>2025 (N=3077)</c:v>
                </c:pt>
              </c:strCache>
            </c:strRef>
          </c:cat>
          <c:val>
            <c:numRef>
              <c:f>Sheet1!$C$2:$C$20</c:f>
              <c:numCache>
                <c:formatCode>General</c:formatCode>
                <c:ptCount val="19"/>
                <c:pt idx="0">
                  <c:v>10.1</c:v>
                </c:pt>
                <c:pt idx="1">
                  <c:v>8.6999999999999993</c:v>
                </c:pt>
                <c:pt idx="2">
                  <c:v>11</c:v>
                </c:pt>
                <c:pt idx="3">
                  <c:v>10.7</c:v>
                </c:pt>
                <c:pt idx="4">
                  <c:v>8.1999999999999993</c:v>
                </c:pt>
                <c:pt idx="5">
                  <c:v>9.1999999999999993</c:v>
                </c:pt>
                <c:pt idx="6">
                  <c:v>11.5</c:v>
                </c:pt>
                <c:pt idx="7">
                  <c:v>10.5</c:v>
                </c:pt>
                <c:pt idx="8">
                  <c:v>11.3</c:v>
                </c:pt>
                <c:pt idx="9">
                  <c:v>10.9</c:v>
                </c:pt>
                <c:pt idx="10">
                  <c:v>13</c:v>
                </c:pt>
                <c:pt idx="11">
                  <c:v>14.9</c:v>
                </c:pt>
                <c:pt idx="12">
                  <c:v>11.9</c:v>
                </c:pt>
                <c:pt idx="13">
                  <c:v>19.399999999999999</c:v>
                </c:pt>
                <c:pt idx="14">
                  <c:v>21.3</c:v>
                </c:pt>
                <c:pt idx="15">
                  <c:v>22.4</c:v>
                </c:pt>
                <c:pt idx="16">
                  <c:v>23</c:v>
                </c:pt>
                <c:pt idx="17">
                  <c:v>25.6</c:v>
                </c:pt>
                <c:pt idx="18">
                  <c:v>28.1</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Sheet1!$A$2:$A$20</c:f>
              <c:strCache>
                <c:ptCount val="19"/>
                <c:pt idx="0">
                  <c:v>2007 (N=5332)</c:v>
                </c:pt>
                <c:pt idx="1">
                  <c:v>2008 (N=4183)</c:v>
                </c:pt>
                <c:pt idx="2">
                  <c:v>2009 (N=4553)</c:v>
                </c:pt>
                <c:pt idx="3">
                  <c:v>2010 (N=5295)</c:v>
                </c:pt>
                <c:pt idx="4">
                  <c:v>2011 (N=4539)</c:v>
                </c:pt>
                <c:pt idx="5">
                  <c:v>2012 (N=4274)</c:v>
                </c:pt>
                <c:pt idx="6">
                  <c:v>2013 (N=4262)</c:v>
                </c:pt>
                <c:pt idx="7">
                  <c:v>2014 (N=3735)</c:v>
                </c:pt>
                <c:pt idx="8">
                  <c:v>2015 (N=3744)</c:v>
                </c:pt>
                <c:pt idx="9">
                  <c:v>2016 (N=3677)</c:v>
                </c:pt>
                <c:pt idx="10">
                  <c:v>2017 (N=3502)</c:v>
                </c:pt>
                <c:pt idx="11">
                  <c:v>2018 (N=3562)</c:v>
                </c:pt>
                <c:pt idx="12">
                  <c:v>2019 (N=3188)</c:v>
                </c:pt>
                <c:pt idx="13">
                  <c:v>2020 (N=2725)</c:v>
                </c:pt>
                <c:pt idx="14">
                  <c:v>2021 (N=2922)</c:v>
                </c:pt>
                <c:pt idx="15">
                  <c:v>2022 (N=2930)</c:v>
                </c:pt>
                <c:pt idx="16">
                  <c:v>2023 (N=2954)</c:v>
                </c:pt>
                <c:pt idx="17">
                  <c:v>2024 (N=2869)</c:v>
                </c:pt>
                <c:pt idx="18">
                  <c:v>2025 (N=3077)</c:v>
                </c:pt>
              </c:strCache>
            </c:strRef>
          </c:cat>
          <c:val>
            <c:numRef>
              <c:f>Sheet1!$D$2:$D$20</c:f>
              <c:numCache>
                <c:formatCode>General</c:formatCode>
                <c:ptCount val="19"/>
                <c:pt idx="0">
                  <c:v>11.8</c:v>
                </c:pt>
                <c:pt idx="1">
                  <c:v>10.5</c:v>
                </c:pt>
                <c:pt idx="2">
                  <c:v>12.9</c:v>
                </c:pt>
                <c:pt idx="3">
                  <c:v>12.4</c:v>
                </c:pt>
                <c:pt idx="4">
                  <c:v>9.9</c:v>
                </c:pt>
                <c:pt idx="5">
                  <c:v>11</c:v>
                </c:pt>
                <c:pt idx="6">
                  <c:v>13.5</c:v>
                </c:pt>
                <c:pt idx="7">
                  <c:v>12.5</c:v>
                </c:pt>
                <c:pt idx="8">
                  <c:v>13.4</c:v>
                </c:pt>
                <c:pt idx="9">
                  <c:v>13</c:v>
                </c:pt>
                <c:pt idx="10">
                  <c:v>15.3</c:v>
                </c:pt>
                <c:pt idx="11">
                  <c:v>17.3</c:v>
                </c:pt>
                <c:pt idx="12">
                  <c:v>14.2</c:v>
                </c:pt>
                <c:pt idx="13">
                  <c:v>22.5</c:v>
                </c:pt>
                <c:pt idx="14">
                  <c:v>24.3</c:v>
                </c:pt>
                <c:pt idx="15">
                  <c:v>25.5</c:v>
                </c:pt>
                <c:pt idx="16">
                  <c:v>26.1</c:v>
                </c:pt>
                <c:pt idx="17">
                  <c:v>28.9</c:v>
                </c:pt>
                <c:pt idx="18">
                  <c:v>31.3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8282084332454003"/>
          <c:h val="0.72332776062868931"/>
        </c:manualLayout>
      </c:layout>
      <c:lineChart>
        <c:grouping val="standard"/>
        <c:varyColors val="0"/>
        <c:ser>
          <c:idx val="0"/>
          <c:order val="0"/>
          <c:tx>
            <c:strRef>
              <c:f>Sheet1!$B$1</c:f>
              <c:strCache>
                <c:ptCount val="1"/>
                <c:pt idx="0">
                  <c:v>All</c:v>
                </c:pt>
              </c:strCache>
            </c:strRef>
          </c:tx>
          <c:spPr>
            <a:ln>
              <a:solidFill>
                <a:srgbClr val="24257E"/>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Sheet1!$B$2:$B$20</c:f>
              <c:numCache>
                <c:formatCode>General</c:formatCode>
                <c:ptCount val="19"/>
                <c:pt idx="0">
                  <c:v>13.4</c:v>
                </c:pt>
                <c:pt idx="1">
                  <c:v>13.4</c:v>
                </c:pt>
                <c:pt idx="2">
                  <c:v>13.1</c:v>
                </c:pt>
                <c:pt idx="3">
                  <c:v>12.8</c:v>
                </c:pt>
                <c:pt idx="4">
                  <c:v>12.4</c:v>
                </c:pt>
                <c:pt idx="5">
                  <c:v>12.1</c:v>
                </c:pt>
                <c:pt idx="6">
                  <c:v>11.8</c:v>
                </c:pt>
                <c:pt idx="7">
                  <c:v>11.4</c:v>
                </c:pt>
                <c:pt idx="8">
                  <c:v>11.3</c:v>
                </c:pt>
                <c:pt idx="9">
                  <c:v>11.2</c:v>
                </c:pt>
                <c:pt idx="10">
                  <c:v>10.9</c:v>
                </c:pt>
                <c:pt idx="11">
                  <c:v>10.6</c:v>
                </c:pt>
                <c:pt idx="12">
                  <c:v>10.4</c:v>
                </c:pt>
                <c:pt idx="13">
                  <c:v>10.7</c:v>
                </c:pt>
                <c:pt idx="14">
                  <c:v>10.5</c:v>
                </c:pt>
                <c:pt idx="15">
                  <c:v>10.3</c:v>
                </c:pt>
                <c:pt idx="16">
                  <c:v>10.7</c:v>
                </c:pt>
                <c:pt idx="17">
                  <c:v>9.6999999999999993</c:v>
                </c:pt>
                <c:pt idx="18">
                  <c:v>10</c:v>
                </c:pt>
              </c:numCache>
            </c:numRef>
          </c:val>
          <c:smooth val="0"/>
          <c:extLst>
            <c:ext xmlns:c16="http://schemas.microsoft.com/office/drawing/2014/chart" uri="{C3380CC4-5D6E-409C-BE32-E72D297353CC}">
              <c16:uniqueId val="{00000000-BF1E-4DFA-95F4-543D85CE2C2F}"/>
            </c:ext>
          </c:extLst>
        </c:ser>
        <c:ser>
          <c:idx val="3"/>
          <c:order val="1"/>
          <c:tx>
            <c:strRef>
              <c:f>Sheet1!$C$1</c:f>
              <c:strCache>
                <c:ptCount val="1"/>
                <c:pt idx="0">
                  <c:v>ABC1</c:v>
                </c:pt>
              </c:strCache>
            </c:strRef>
          </c:tx>
          <c:spPr>
            <a:ln w="22225">
              <a:solidFill>
                <a:srgbClr val="E50078"/>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Sheet1!$C$2:$C$20</c:f>
              <c:numCache>
                <c:formatCode>General</c:formatCode>
                <c:ptCount val="19"/>
                <c:pt idx="0">
                  <c:v>12.2</c:v>
                </c:pt>
                <c:pt idx="1">
                  <c:v>12.2</c:v>
                </c:pt>
                <c:pt idx="2">
                  <c:v>12.1</c:v>
                </c:pt>
                <c:pt idx="3">
                  <c:v>11.5</c:v>
                </c:pt>
                <c:pt idx="4">
                  <c:v>11.4</c:v>
                </c:pt>
                <c:pt idx="5">
                  <c:v>11.4</c:v>
                </c:pt>
                <c:pt idx="6">
                  <c:v>10.4</c:v>
                </c:pt>
                <c:pt idx="7">
                  <c:v>10.4</c:v>
                </c:pt>
                <c:pt idx="8">
                  <c:v>9.9</c:v>
                </c:pt>
                <c:pt idx="9">
                  <c:v>9.5</c:v>
                </c:pt>
                <c:pt idx="10">
                  <c:v>9.3000000000000007</c:v>
                </c:pt>
                <c:pt idx="11">
                  <c:v>9</c:v>
                </c:pt>
                <c:pt idx="12">
                  <c:v>9</c:v>
                </c:pt>
                <c:pt idx="13">
                  <c:v>9.4</c:v>
                </c:pt>
                <c:pt idx="14">
                  <c:v>9.6</c:v>
                </c:pt>
                <c:pt idx="15">
                  <c:v>9.5</c:v>
                </c:pt>
                <c:pt idx="16">
                  <c:v>9.6</c:v>
                </c:pt>
                <c:pt idx="17">
                  <c:v>9.1</c:v>
                </c:pt>
                <c:pt idx="18">
                  <c:v>8</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C2DE</c:v>
                </c:pt>
              </c:strCache>
            </c:strRef>
          </c:tx>
          <c:spPr>
            <a:ln w="22225">
              <a:solidFill>
                <a:srgbClr val="156BB5"/>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Sheet1!$D$2:$D$20</c:f>
              <c:numCache>
                <c:formatCode>General</c:formatCode>
                <c:ptCount val="19"/>
                <c:pt idx="0">
                  <c:v>14.2</c:v>
                </c:pt>
                <c:pt idx="1">
                  <c:v>14.2</c:v>
                </c:pt>
                <c:pt idx="2">
                  <c:v>13.8</c:v>
                </c:pt>
                <c:pt idx="3">
                  <c:v>13.7</c:v>
                </c:pt>
                <c:pt idx="4">
                  <c:v>13</c:v>
                </c:pt>
                <c:pt idx="5">
                  <c:v>12.6</c:v>
                </c:pt>
                <c:pt idx="6">
                  <c:v>12.6</c:v>
                </c:pt>
                <c:pt idx="7">
                  <c:v>12.1</c:v>
                </c:pt>
                <c:pt idx="8">
                  <c:v>12.1</c:v>
                </c:pt>
                <c:pt idx="9">
                  <c:v>12.3</c:v>
                </c:pt>
                <c:pt idx="10">
                  <c:v>11.8</c:v>
                </c:pt>
                <c:pt idx="11">
                  <c:v>11.5</c:v>
                </c:pt>
                <c:pt idx="12">
                  <c:v>11.3</c:v>
                </c:pt>
                <c:pt idx="13">
                  <c:v>11.6</c:v>
                </c:pt>
                <c:pt idx="14">
                  <c:v>11.2</c:v>
                </c:pt>
                <c:pt idx="15">
                  <c:v>10.9</c:v>
                </c:pt>
                <c:pt idx="16">
                  <c:v>11.4</c:v>
                </c:pt>
                <c:pt idx="17">
                  <c:v>10.1</c:v>
                </c:pt>
                <c:pt idx="18">
                  <c:v>11.4</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max val="20"/>
        </c:scaling>
        <c:delete val="0"/>
        <c:axPos val="l"/>
        <c:title>
          <c:tx>
            <c:rich>
              <a:bodyPr rot="-5400000" vert="horz"/>
              <a:lstStyle/>
              <a:p>
                <a:pPr>
                  <a:defRPr sz="1400" b="0"/>
                </a:pPr>
                <a:r>
                  <a:rPr lang="en-GB" sz="1400" b="0" dirty="0"/>
                  <a:t>No. of cigarettes consumed</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4218073069744281"/>
          <c:y val="1.1972599083962733E-2"/>
          <c:w val="0.12292197737303077"/>
          <c:h val="0.15107720326051299"/>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834730320155475"/>
          <c:h val="0.72332776062868931"/>
        </c:manualLayout>
      </c:layout>
      <c:lineChart>
        <c:grouping val="standard"/>
        <c:varyColors val="0"/>
        <c:ser>
          <c:idx val="0"/>
          <c:order val="0"/>
          <c:tx>
            <c:strRef>
              <c:f>Sheet1!$B$1</c:f>
              <c:strCache>
                <c:ptCount val="1"/>
                <c:pt idx="0">
                  <c:v>All</c:v>
                </c:pt>
              </c:strCache>
            </c:strRef>
          </c:tx>
          <c:spPr>
            <a:ln w="22225">
              <a:solidFill>
                <a:srgbClr val="24257E"/>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Sheet1!$B$2:$B$20</c:f>
              <c:numCache>
                <c:formatCode>General</c:formatCode>
                <c:ptCount val="19"/>
                <c:pt idx="0">
                  <c:v>13.4</c:v>
                </c:pt>
                <c:pt idx="1">
                  <c:v>13.4</c:v>
                </c:pt>
                <c:pt idx="2">
                  <c:v>13.1</c:v>
                </c:pt>
                <c:pt idx="3">
                  <c:v>12.8</c:v>
                </c:pt>
                <c:pt idx="4">
                  <c:v>12.4</c:v>
                </c:pt>
                <c:pt idx="5">
                  <c:v>12.1</c:v>
                </c:pt>
                <c:pt idx="6">
                  <c:v>11.8</c:v>
                </c:pt>
                <c:pt idx="7">
                  <c:v>11.4</c:v>
                </c:pt>
                <c:pt idx="8">
                  <c:v>11.3</c:v>
                </c:pt>
                <c:pt idx="9">
                  <c:v>11.2</c:v>
                </c:pt>
                <c:pt idx="10">
                  <c:v>10.9</c:v>
                </c:pt>
                <c:pt idx="11">
                  <c:v>10.6</c:v>
                </c:pt>
                <c:pt idx="12">
                  <c:v>10.4</c:v>
                </c:pt>
                <c:pt idx="13">
                  <c:v>10.7</c:v>
                </c:pt>
                <c:pt idx="14">
                  <c:v>10.5</c:v>
                </c:pt>
                <c:pt idx="15">
                  <c:v>10.3</c:v>
                </c:pt>
                <c:pt idx="16">
                  <c:v>10.7</c:v>
                </c:pt>
                <c:pt idx="17">
                  <c:v>9.6999999999999993</c:v>
                </c:pt>
                <c:pt idx="18">
                  <c:v>10</c:v>
                </c:pt>
              </c:numCache>
            </c:numRef>
          </c:val>
          <c:smooth val="0"/>
          <c:extLst>
            <c:ext xmlns:c16="http://schemas.microsoft.com/office/drawing/2014/chart" uri="{C3380CC4-5D6E-409C-BE32-E72D297353CC}">
              <c16:uniqueId val="{00000000-FF56-400C-A340-16353C7D8D15}"/>
            </c:ext>
          </c:extLst>
        </c:ser>
        <c:ser>
          <c:idx val="3"/>
          <c:order val="1"/>
          <c:tx>
            <c:strRef>
              <c:f>Sheet1!$C$1</c:f>
              <c:strCache>
                <c:ptCount val="1"/>
                <c:pt idx="0">
                  <c:v>Under 35</c:v>
                </c:pt>
              </c:strCache>
            </c:strRef>
          </c:tx>
          <c:spPr>
            <a:ln w="22225">
              <a:solidFill>
                <a:srgbClr val="E50078"/>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Sheet1!$C$2:$C$20</c:f>
              <c:numCache>
                <c:formatCode>General</c:formatCode>
                <c:ptCount val="19"/>
                <c:pt idx="0">
                  <c:v>11.3</c:v>
                </c:pt>
                <c:pt idx="1">
                  <c:v>11.9</c:v>
                </c:pt>
                <c:pt idx="2">
                  <c:v>11.1</c:v>
                </c:pt>
                <c:pt idx="3">
                  <c:v>10.9</c:v>
                </c:pt>
                <c:pt idx="4">
                  <c:v>10.7</c:v>
                </c:pt>
                <c:pt idx="5">
                  <c:v>10.4</c:v>
                </c:pt>
                <c:pt idx="6">
                  <c:v>10.1</c:v>
                </c:pt>
                <c:pt idx="7">
                  <c:v>9.8000000000000007</c:v>
                </c:pt>
                <c:pt idx="8">
                  <c:v>9.6999999999999993</c:v>
                </c:pt>
                <c:pt idx="9">
                  <c:v>9.6999999999999993</c:v>
                </c:pt>
                <c:pt idx="10">
                  <c:v>9.1999999999999993</c:v>
                </c:pt>
                <c:pt idx="11">
                  <c:v>8.6999999999999993</c:v>
                </c:pt>
                <c:pt idx="12">
                  <c:v>9.1</c:v>
                </c:pt>
                <c:pt idx="13">
                  <c:v>9.6</c:v>
                </c:pt>
                <c:pt idx="14">
                  <c:v>8.6999999999999993</c:v>
                </c:pt>
                <c:pt idx="15">
                  <c:v>8.6999999999999993</c:v>
                </c:pt>
                <c:pt idx="16">
                  <c:v>8.1999999999999993</c:v>
                </c:pt>
                <c:pt idx="17">
                  <c:v>7.6</c:v>
                </c:pt>
                <c:pt idx="18">
                  <c:v>7.2</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Over 35</c:v>
                </c:pt>
              </c:strCache>
            </c:strRef>
          </c:tx>
          <c:spPr>
            <a:ln w="22225">
              <a:solidFill>
                <a:srgbClr val="156BB5"/>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Sheet1!$D$2:$D$20</c:f>
              <c:numCache>
                <c:formatCode>General</c:formatCode>
                <c:ptCount val="19"/>
                <c:pt idx="0">
                  <c:v>14.8</c:v>
                </c:pt>
                <c:pt idx="1">
                  <c:v>14.6</c:v>
                </c:pt>
                <c:pt idx="2">
                  <c:v>14.4</c:v>
                </c:pt>
                <c:pt idx="3">
                  <c:v>14.1</c:v>
                </c:pt>
                <c:pt idx="4">
                  <c:v>13.5</c:v>
                </c:pt>
                <c:pt idx="5">
                  <c:v>13.2</c:v>
                </c:pt>
                <c:pt idx="6">
                  <c:v>12.9</c:v>
                </c:pt>
                <c:pt idx="7">
                  <c:v>12.6</c:v>
                </c:pt>
                <c:pt idx="8">
                  <c:v>12.4</c:v>
                </c:pt>
                <c:pt idx="9">
                  <c:v>12.2</c:v>
                </c:pt>
                <c:pt idx="10">
                  <c:v>12</c:v>
                </c:pt>
                <c:pt idx="11">
                  <c:v>11.9</c:v>
                </c:pt>
                <c:pt idx="12">
                  <c:v>11.4</c:v>
                </c:pt>
                <c:pt idx="13">
                  <c:v>11.6</c:v>
                </c:pt>
                <c:pt idx="14">
                  <c:v>11.9</c:v>
                </c:pt>
                <c:pt idx="15">
                  <c:v>11.5</c:v>
                </c:pt>
                <c:pt idx="16">
                  <c:v>12.1</c:v>
                </c:pt>
                <c:pt idx="17">
                  <c:v>11.1</c:v>
                </c:pt>
                <c:pt idx="18">
                  <c:v>11.6</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max val="20"/>
        </c:scaling>
        <c:delete val="0"/>
        <c:axPos val="l"/>
        <c:title>
          <c:tx>
            <c:rich>
              <a:bodyPr rot="-5400000" vert="horz"/>
              <a:lstStyle/>
              <a:p>
                <a:pPr>
                  <a:defRPr sz="1400" b="0"/>
                </a:pPr>
                <a:r>
                  <a:rPr lang="en-GB" sz="1400" b="0" dirty="0"/>
                  <a:t>No. of cigarettes consumed</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2766018376691719"/>
          <c:y val="1.9593188652506882E-3"/>
          <c:w val="0.13289070361709654"/>
          <c:h val="0.1919513385395793"/>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818127369562245E-2"/>
          <c:w val="0.89008081811390471"/>
          <c:h val="0.72332776062868931"/>
        </c:manualLayout>
      </c:layout>
      <c:lineChart>
        <c:grouping val="standard"/>
        <c:varyColors val="0"/>
        <c:ser>
          <c:idx val="0"/>
          <c:order val="0"/>
          <c:tx>
            <c:strRef>
              <c:f>Sheet1!$B$1</c:f>
              <c:strCache>
                <c:ptCount val="1"/>
                <c:pt idx="0">
                  <c:v>All</c:v>
                </c:pt>
              </c:strCache>
            </c:strRef>
          </c:tx>
          <c:spPr>
            <a:ln w="22225">
              <a:solidFill>
                <a:srgbClr val="24257E"/>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Sheet1!$B$2:$B$20</c:f>
              <c:numCache>
                <c:formatCode>General</c:formatCode>
                <c:ptCount val="19"/>
                <c:pt idx="0">
                  <c:v>13.4</c:v>
                </c:pt>
                <c:pt idx="1">
                  <c:v>13.4</c:v>
                </c:pt>
                <c:pt idx="2">
                  <c:v>13.1</c:v>
                </c:pt>
                <c:pt idx="3">
                  <c:v>12.8</c:v>
                </c:pt>
                <c:pt idx="4">
                  <c:v>12.4</c:v>
                </c:pt>
                <c:pt idx="5">
                  <c:v>12.1</c:v>
                </c:pt>
                <c:pt idx="6">
                  <c:v>11.8</c:v>
                </c:pt>
                <c:pt idx="7">
                  <c:v>11.4</c:v>
                </c:pt>
                <c:pt idx="8">
                  <c:v>11.3</c:v>
                </c:pt>
                <c:pt idx="9">
                  <c:v>11.2</c:v>
                </c:pt>
                <c:pt idx="10">
                  <c:v>10.9</c:v>
                </c:pt>
                <c:pt idx="11">
                  <c:v>10.6</c:v>
                </c:pt>
                <c:pt idx="12">
                  <c:v>10.4</c:v>
                </c:pt>
                <c:pt idx="13">
                  <c:v>10.7</c:v>
                </c:pt>
                <c:pt idx="14">
                  <c:v>10.5</c:v>
                </c:pt>
                <c:pt idx="15">
                  <c:v>10.3</c:v>
                </c:pt>
                <c:pt idx="16">
                  <c:v>10.7</c:v>
                </c:pt>
                <c:pt idx="17">
                  <c:v>9.6999999999999993</c:v>
                </c:pt>
                <c:pt idx="18">
                  <c:v>10</c:v>
                </c:pt>
              </c:numCache>
            </c:numRef>
          </c:val>
          <c:smooth val="0"/>
          <c:extLst>
            <c:ext xmlns:c16="http://schemas.microsoft.com/office/drawing/2014/chart" uri="{C3380CC4-5D6E-409C-BE32-E72D297353CC}">
              <c16:uniqueId val="{00000000-FF56-400C-A340-16353C7D8D15}"/>
            </c:ext>
          </c:extLst>
        </c:ser>
        <c:ser>
          <c:idx val="3"/>
          <c:order val="1"/>
          <c:tx>
            <c:strRef>
              <c:f>Sheet1!$C$1</c:f>
              <c:strCache>
                <c:ptCount val="1"/>
                <c:pt idx="0">
                  <c:v>Men</c:v>
                </c:pt>
              </c:strCache>
            </c:strRef>
          </c:tx>
          <c:spPr>
            <a:ln w="22225">
              <a:solidFill>
                <a:srgbClr val="E50078"/>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Sheet1!$C$2:$C$20</c:f>
              <c:numCache>
                <c:formatCode>General</c:formatCode>
                <c:ptCount val="19"/>
                <c:pt idx="0">
                  <c:v>14.1</c:v>
                </c:pt>
                <c:pt idx="1">
                  <c:v>14.3</c:v>
                </c:pt>
                <c:pt idx="2">
                  <c:v>13.8</c:v>
                </c:pt>
                <c:pt idx="3">
                  <c:v>13.5</c:v>
                </c:pt>
                <c:pt idx="4">
                  <c:v>13.1</c:v>
                </c:pt>
                <c:pt idx="5">
                  <c:v>12.8</c:v>
                </c:pt>
                <c:pt idx="6">
                  <c:v>12.4</c:v>
                </c:pt>
                <c:pt idx="7">
                  <c:v>12</c:v>
                </c:pt>
                <c:pt idx="8">
                  <c:v>11.6</c:v>
                </c:pt>
                <c:pt idx="9">
                  <c:v>11.9</c:v>
                </c:pt>
                <c:pt idx="10">
                  <c:v>11.3</c:v>
                </c:pt>
                <c:pt idx="11">
                  <c:v>11.3</c:v>
                </c:pt>
                <c:pt idx="12">
                  <c:v>10.8</c:v>
                </c:pt>
                <c:pt idx="13">
                  <c:v>11.4</c:v>
                </c:pt>
                <c:pt idx="14">
                  <c:v>11.4</c:v>
                </c:pt>
                <c:pt idx="15">
                  <c:v>11.3</c:v>
                </c:pt>
                <c:pt idx="16">
                  <c:v>11.1</c:v>
                </c:pt>
                <c:pt idx="17">
                  <c:v>10.3</c:v>
                </c:pt>
                <c:pt idx="18">
                  <c:v>10.4</c:v>
                </c:pt>
              </c:numCache>
            </c:numRef>
          </c:val>
          <c:smooth val="0"/>
          <c:extLst>
            <c:ext xmlns:c16="http://schemas.microsoft.com/office/drawing/2014/chart" uri="{C3380CC4-5D6E-409C-BE32-E72D297353CC}">
              <c16:uniqueId val="{00000000-A61D-4A9C-888F-175F30C1C579}"/>
            </c:ext>
          </c:extLst>
        </c:ser>
        <c:ser>
          <c:idx val="4"/>
          <c:order val="2"/>
          <c:tx>
            <c:strRef>
              <c:f>Sheet1!$D$1</c:f>
              <c:strCache>
                <c:ptCount val="1"/>
                <c:pt idx="0">
                  <c:v>Women</c:v>
                </c:pt>
              </c:strCache>
            </c:strRef>
          </c:tx>
          <c:spPr>
            <a:ln w="22225">
              <a:solidFill>
                <a:srgbClr val="156BB5"/>
              </a:solidFill>
            </a:ln>
          </c:spPr>
          <c:marker>
            <c:symbol val="none"/>
          </c:marker>
          <c:cat>
            <c:strRef>
              <c:f>Sheet1!$A$2:$A$20</c:f>
              <c:strCache>
                <c:ptCount val="19"/>
                <c:pt idx="0">
                  <c:v>2007 (N=5309)</c:v>
                </c:pt>
                <c:pt idx="1">
                  <c:v>2008 (N=4156)</c:v>
                </c:pt>
                <c:pt idx="2">
                  <c:v>2009 (N=4527)</c:v>
                </c:pt>
                <c:pt idx="3">
                  <c:v>2010 (N=5249)</c:v>
                </c:pt>
                <c:pt idx="4">
                  <c:v>2011 (N=4472)</c:v>
                </c:pt>
                <c:pt idx="5">
                  <c:v>2012 (N=4225)</c:v>
                </c:pt>
                <c:pt idx="6">
                  <c:v>2013 (N=4196)</c:v>
                </c:pt>
                <c:pt idx="7">
                  <c:v>2014 (N=3646)</c:v>
                </c:pt>
                <c:pt idx="8">
                  <c:v>2015 (N=3684)</c:v>
                </c:pt>
                <c:pt idx="9">
                  <c:v>2016 (N=3614)</c:v>
                </c:pt>
                <c:pt idx="10">
                  <c:v>2017 (N=3434)</c:v>
                </c:pt>
                <c:pt idx="11">
                  <c:v>2018 (N=3499)</c:v>
                </c:pt>
                <c:pt idx="12">
                  <c:v>2019 (N=3130)</c:v>
                </c:pt>
                <c:pt idx="13">
                  <c:v>2020 (N=2634)</c:v>
                </c:pt>
                <c:pt idx="14">
                  <c:v>2021 (N=2793)</c:v>
                </c:pt>
                <c:pt idx="15">
                  <c:v>2022 (N=2744)</c:v>
                </c:pt>
                <c:pt idx="16">
                  <c:v>2023 (N=2778)</c:v>
                </c:pt>
                <c:pt idx="17">
                  <c:v>2024 (N=2737)</c:v>
                </c:pt>
                <c:pt idx="18">
                  <c:v>2025 (N=2910)</c:v>
                </c:pt>
              </c:strCache>
            </c:strRef>
          </c:cat>
          <c:val>
            <c:numRef>
              <c:f>Sheet1!$D$2:$D$20</c:f>
              <c:numCache>
                <c:formatCode>General</c:formatCode>
                <c:ptCount val="19"/>
                <c:pt idx="0">
                  <c:v>12.6</c:v>
                </c:pt>
                <c:pt idx="1">
                  <c:v>12.6</c:v>
                </c:pt>
                <c:pt idx="2">
                  <c:v>12.4</c:v>
                </c:pt>
                <c:pt idx="3">
                  <c:v>11.9</c:v>
                </c:pt>
                <c:pt idx="4">
                  <c:v>11.5</c:v>
                </c:pt>
                <c:pt idx="5">
                  <c:v>11.4</c:v>
                </c:pt>
                <c:pt idx="6">
                  <c:v>11.1</c:v>
                </c:pt>
                <c:pt idx="7">
                  <c:v>10.8</c:v>
                </c:pt>
                <c:pt idx="8">
                  <c:v>10.9</c:v>
                </c:pt>
                <c:pt idx="9">
                  <c:v>10.5</c:v>
                </c:pt>
                <c:pt idx="10">
                  <c:v>10.3</c:v>
                </c:pt>
                <c:pt idx="11">
                  <c:v>9.8000000000000007</c:v>
                </c:pt>
                <c:pt idx="12">
                  <c:v>10</c:v>
                </c:pt>
                <c:pt idx="13">
                  <c:v>10</c:v>
                </c:pt>
                <c:pt idx="14">
                  <c:v>9.5</c:v>
                </c:pt>
                <c:pt idx="15">
                  <c:v>8.9</c:v>
                </c:pt>
                <c:pt idx="16">
                  <c:v>10</c:v>
                </c:pt>
                <c:pt idx="17">
                  <c:v>8.8000000000000007</c:v>
                </c:pt>
                <c:pt idx="18">
                  <c:v>9.1</c:v>
                </c:pt>
              </c:numCache>
            </c:numRef>
          </c:val>
          <c:smooth val="0"/>
          <c:extLst>
            <c:ext xmlns:c16="http://schemas.microsoft.com/office/drawing/2014/chart" uri="{C3380CC4-5D6E-409C-BE32-E72D297353CC}">
              <c16:uniqueId val="{00000001-A61D-4A9C-888F-175F30C1C579}"/>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max val="20"/>
        </c:scaling>
        <c:delete val="0"/>
        <c:axPos val="l"/>
        <c:title>
          <c:tx>
            <c:rich>
              <a:bodyPr rot="-5400000" vert="horz"/>
              <a:lstStyle/>
              <a:p>
                <a:pPr>
                  <a:defRPr sz="1400" b="0"/>
                </a:pPr>
                <a:r>
                  <a:rPr lang="en-GB" sz="1400" b="0" dirty="0"/>
                  <a:t>No. of cigarettes consumed</a:t>
                </a:r>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ayout>
        <c:manualLayout>
          <c:xMode val="edge"/>
          <c:yMode val="edge"/>
          <c:x val="0.84792343192465436"/>
          <c:y val="4.9375773438483849E-3"/>
          <c:w val="0.11869654970797262"/>
          <c:h val="0.1919513385395793"/>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958CEE-DEC8-1952-F29A-312EA1CB59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09524-13AE-7C8E-6771-62FC4BE314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B69D35-652F-B7F8-996D-EAA2A42C567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79F5C35-A0D7-FA8E-1C28-2C94AD8A43F5}"/>
              </a:ext>
            </a:extLst>
          </p:cNvPr>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3331521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ED1E9-CE5E-8F3E-665E-049C75C611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BB599A-D6BB-65EB-E55D-EF90CC7F9C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94C5AC-F1FC-4437-CBF9-22512B4C8A07}"/>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D638127-AD06-45F8-0B90-8B6A3645F1E2}"/>
              </a:ext>
            </a:extLst>
          </p:cNvPr>
          <p:cNvSpPr>
            <a:spLocks noGrp="1"/>
          </p:cNvSpPr>
          <p:nvPr>
            <p:ph type="sldNum" sz="quarter" idx="5"/>
          </p:nvPr>
        </p:nvSpPr>
        <p:spPr/>
        <p:txBody>
          <a:bodyPr/>
          <a:lstStyle/>
          <a:p>
            <a:pPr>
              <a:defRPr/>
            </a:pPr>
            <a:fld id="{59B7E678-72FF-49AE-B36E-380C0592BECF}" type="slidenum">
              <a:rPr lang="en-US" smtClean="0"/>
              <a:pPr>
                <a:defRPr/>
              </a:pPr>
              <a:t>4</a:t>
            </a:fld>
            <a:endParaRPr lang="en-US"/>
          </a:p>
        </p:txBody>
      </p:sp>
    </p:spTree>
    <p:extLst>
      <p:ext uri="{BB962C8B-B14F-4D97-AF65-F5344CB8AC3E}">
        <p14:creationId xmlns:p14="http://schemas.microsoft.com/office/powerpoint/2010/main" val="21566964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959FDE-9585-73D8-39F5-BEA2E4FB99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8DC161-DA92-1941-790A-DF8C1DC8282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728876-7558-E5A0-F9FD-6E4EFE4F316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2A08EB7-4F0C-C4EC-77AD-E77EA2943002}"/>
              </a:ext>
            </a:extLst>
          </p:cNvPr>
          <p:cNvSpPr>
            <a:spLocks noGrp="1"/>
          </p:cNvSpPr>
          <p:nvPr>
            <p:ph type="sldNum" sz="quarter" idx="5"/>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955312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236180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46144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3876666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13</a:t>
            </a:fld>
            <a:endParaRPr lang="en-US"/>
          </a:p>
        </p:txBody>
      </p:sp>
    </p:spTree>
    <p:extLst>
      <p:ext uri="{BB962C8B-B14F-4D97-AF65-F5344CB8AC3E}">
        <p14:creationId xmlns:p14="http://schemas.microsoft.com/office/powerpoint/2010/main" val="2654968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Annual findings 2025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323240" y="4234650"/>
            <a:ext cx="3452812" cy="17562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400" b="1" i="1" dirty="0">
                <a:solidFill>
                  <a:srgbClr val="333399"/>
                </a:solidFill>
              </a:rPr>
              <a:t>Vera Buss</a:t>
            </a:r>
          </a:p>
          <a:p>
            <a:pPr algn="ctr" eaLnBrk="1" hangingPunct="1">
              <a:lnSpc>
                <a:spcPct val="80000"/>
              </a:lnSpc>
              <a:buFontTx/>
              <a:buNone/>
            </a:pPr>
            <a:r>
              <a:rPr lang="en-GB" altLang="en-US" sz="2400" b="1" i="1" dirty="0">
                <a:solidFill>
                  <a:srgbClr val="333399"/>
                </a:solidFill>
              </a:rPr>
              <a:t>Robert West</a:t>
            </a:r>
          </a:p>
          <a:p>
            <a:pPr algn="ctr" eaLnBrk="1" hangingPunct="1">
              <a:lnSpc>
                <a:spcPct val="80000"/>
              </a:lnSpc>
              <a:buFontTx/>
              <a:buNone/>
            </a:pPr>
            <a:r>
              <a:rPr lang="en-GB" altLang="en-US" sz="2400" b="1" i="1" dirty="0">
                <a:solidFill>
                  <a:srgbClr val="333399"/>
                </a:solidFill>
              </a:rPr>
              <a:t>Dimitra Kale</a:t>
            </a:r>
          </a:p>
          <a:p>
            <a:pPr algn="ctr" eaLnBrk="1" hangingPunct="1">
              <a:lnSpc>
                <a:spcPct val="80000"/>
              </a:lnSpc>
              <a:buFontTx/>
              <a:buNone/>
            </a:pPr>
            <a:r>
              <a:rPr lang="en-US" altLang="en-US" sz="2400" b="1" i="1" dirty="0">
                <a:solidFill>
                  <a:srgbClr val="333399"/>
                </a:solidFill>
              </a:rPr>
              <a:t>Loren Kock</a:t>
            </a:r>
            <a:endParaRPr lang="en-GB" altLang="en-US" sz="2400" b="1" i="1" dirty="0">
              <a:solidFill>
                <a:srgbClr val="333399"/>
              </a:solidFill>
            </a:endParaRPr>
          </a:p>
          <a:p>
            <a:pPr algn="ctr">
              <a:lnSpc>
                <a:spcPct val="80000"/>
              </a:lnSpc>
              <a:buNone/>
            </a:pPr>
            <a:r>
              <a:rPr lang="en-GB" altLang="en-US" sz="2400" b="1" i="1" dirty="0">
                <a:solidFill>
                  <a:srgbClr val="333399"/>
                </a:solidFill>
              </a:rPr>
              <a:t>Jamie Brown</a:t>
            </a:r>
          </a:p>
          <a:p>
            <a:pPr eaLnBrk="1" hangingPunct="1">
              <a:lnSpc>
                <a:spcPct val="80000"/>
              </a:lnSpc>
              <a:buFontTx/>
              <a:buNone/>
            </a:pPr>
            <a:endParaRPr lang="en-US" altLang="en-US" sz="2000" i="1" dirty="0">
              <a:solidFill>
                <a:srgbClr val="333399"/>
              </a:solidFill>
            </a:endParaRPr>
          </a:p>
        </p:txBody>
      </p:sp>
      <p:sp>
        <p:nvSpPr>
          <p:cNvPr id="5128" name="Text Box 10"/>
          <p:cNvSpPr txBox="1">
            <a:spLocks noChangeArrowheads="1"/>
          </p:cNvSpPr>
          <p:nvPr/>
        </p:nvSpPr>
        <p:spPr bwMode="auto">
          <a:xfrm>
            <a:off x="4948518" y="4830763"/>
            <a:ext cx="3690434"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15</a:t>
            </a:r>
            <a:r>
              <a:rPr lang="en-GB" altLang="en-US" sz="1800" b="1" i="1" baseline="30000" dirty="0">
                <a:solidFill>
                  <a:srgbClr val="333399"/>
                </a:solidFill>
              </a:rPr>
              <a:t>th</a:t>
            </a:r>
            <a:r>
              <a:rPr lang="en-GB" altLang="en-US" sz="1800" b="1" i="1" dirty="0">
                <a:solidFill>
                  <a:srgbClr val="333399"/>
                </a:solidFill>
              </a:rPr>
              <a:t> January 2026</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Daily cigarette consumption by gender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457393773"/>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dirty="0"/>
          </a:p>
        </p:txBody>
      </p:sp>
      <p:sp>
        <p:nvSpPr>
          <p:cNvPr id="8" name="TextBox 7">
            <a:extLst>
              <a:ext uri="{FF2B5EF4-FFF2-40B4-BE49-F238E27FC236}">
                <a16:creationId xmlns:a16="http://schemas.microsoft.com/office/drawing/2014/main" id="{067C9099-C8B4-432D-9DAF-89CC00A00D96}"/>
              </a:ext>
            </a:extLst>
          </p:cNvPr>
          <p:cNvSpPr txBox="1"/>
          <p:nvPr/>
        </p:nvSpPr>
        <p:spPr>
          <a:xfrm>
            <a:off x="301625" y="6022559"/>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5767264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Weekly spend on cigarettes among smokers by social grade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45776791"/>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dirty="0"/>
          </a:p>
        </p:txBody>
      </p:sp>
      <p:sp>
        <p:nvSpPr>
          <p:cNvPr id="6" name="Text Box 5"/>
          <p:cNvSpPr txBox="1">
            <a:spLocks noChangeArrowheads="1"/>
          </p:cNvSpPr>
          <p:nvPr/>
        </p:nvSpPr>
        <p:spPr bwMode="auto">
          <a:xfrm>
            <a:off x="301625" y="6361113"/>
            <a:ext cx="63706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600" dirty="0">
                <a:solidFill>
                  <a:schemeClr val="tx1"/>
                </a:solidFill>
              </a:rPr>
              <a:t>ABC1: Professional to clerical occupation C2DE: Manual occupation</a:t>
            </a:r>
          </a:p>
        </p:txBody>
      </p:sp>
      <p:sp>
        <p:nvSpPr>
          <p:cNvPr id="3" name="TextBox 2">
            <a:extLst>
              <a:ext uri="{FF2B5EF4-FFF2-40B4-BE49-F238E27FC236}">
                <a16:creationId xmlns:a16="http://schemas.microsoft.com/office/drawing/2014/main" id="{004168FE-E1EF-913C-4A4D-799862121160}"/>
              </a:ext>
            </a:extLst>
          </p:cNvPr>
          <p:cNvSpPr txBox="1"/>
          <p:nvPr/>
        </p:nvSpPr>
        <p:spPr>
          <a:xfrm>
            <a:off x="301625" y="6022559"/>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2511223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Weekly spend on cigarettes among smokers by age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99012893"/>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dirty="0"/>
          </a:p>
        </p:txBody>
      </p:sp>
      <p:sp>
        <p:nvSpPr>
          <p:cNvPr id="3" name="TextBox 2">
            <a:extLst>
              <a:ext uri="{FF2B5EF4-FFF2-40B4-BE49-F238E27FC236}">
                <a16:creationId xmlns:a16="http://schemas.microsoft.com/office/drawing/2014/main" id="{6DC1E506-ED91-73B4-9738-1349A988F6E2}"/>
              </a:ext>
            </a:extLst>
          </p:cNvPr>
          <p:cNvSpPr txBox="1"/>
          <p:nvPr/>
        </p:nvSpPr>
        <p:spPr>
          <a:xfrm>
            <a:off x="301625" y="6022559"/>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42678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Weekly spend on cigarettes among smokers by gender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97620397"/>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
        <p:nvSpPr>
          <p:cNvPr id="8" name="TextBox 7">
            <a:extLst>
              <a:ext uri="{FF2B5EF4-FFF2-40B4-BE49-F238E27FC236}">
                <a16:creationId xmlns:a16="http://schemas.microsoft.com/office/drawing/2014/main" id="{5CA2FE9A-A455-F833-00C1-C256071CFE13}"/>
              </a:ext>
            </a:extLst>
          </p:cNvPr>
          <p:cNvSpPr txBox="1"/>
          <p:nvPr/>
        </p:nvSpPr>
        <p:spPr>
          <a:xfrm>
            <a:off x="301625" y="6022559"/>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348824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1700-1800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t>
            </a:r>
            <a:r>
              <a:rPr lang="en-US" sz="1400"/>
              <a:t>and over.</a:t>
            </a:r>
            <a:endParaRPr lang="en-US" sz="1400" dirty="0"/>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www.smokinginengland.info</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14</a:t>
            </a:fld>
            <a:endParaRPr lang="en-US" dirty="0"/>
          </a:p>
        </p:txBody>
      </p:sp>
    </p:spTree>
    <p:extLst>
      <p:ext uri="{BB962C8B-B14F-4D97-AF65-F5344CB8AC3E}">
        <p14:creationId xmlns:p14="http://schemas.microsoft.com/office/powerpoint/2010/main" val="3961392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532698751"/>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2334883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4B0B3E-61AB-32BC-8BDB-C1938D817F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6EE260-D376-43FD-9860-094AB18BEF38}"/>
              </a:ext>
            </a:extLst>
          </p:cNvPr>
          <p:cNvSpPr>
            <a:spLocks noGrp="1"/>
          </p:cNvSpPr>
          <p:nvPr>
            <p:ph type="title"/>
          </p:nvPr>
        </p:nvSpPr>
        <p:spPr/>
        <p:txBody>
          <a:bodyPr/>
          <a:lstStyle/>
          <a:p>
            <a:r>
              <a:rPr lang="en-GB" dirty="0"/>
              <a:t>Cigarette smoking prevalence in adults by region (2007-2025)</a:t>
            </a:r>
          </a:p>
        </p:txBody>
      </p:sp>
      <p:graphicFrame>
        <p:nvGraphicFramePr>
          <p:cNvPr id="5" name="Content Placeholder 4">
            <a:extLst>
              <a:ext uri="{FF2B5EF4-FFF2-40B4-BE49-F238E27FC236}">
                <a16:creationId xmlns:a16="http://schemas.microsoft.com/office/drawing/2014/main" id="{B8BFD188-DF0B-F52A-1DB1-D54BD38EF06D}"/>
              </a:ext>
            </a:extLst>
          </p:cNvPr>
          <p:cNvGraphicFramePr>
            <a:graphicFrameLocks noGrp="1"/>
          </p:cNvGraphicFramePr>
          <p:nvPr>
            <p:ph idx="1"/>
            <p:extLst>
              <p:ext uri="{D42A27DB-BD31-4B8C-83A1-F6EECF244321}">
                <p14:modId xmlns:p14="http://schemas.microsoft.com/office/powerpoint/2010/main" val="1730090326"/>
              </p:ext>
            </p:extLst>
          </p:nvPr>
        </p:nvGraphicFramePr>
        <p:xfrm>
          <a:off x="323557" y="1600200"/>
          <a:ext cx="8370277" cy="474465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CAE2E13E-EAD8-EC8C-A84F-2B41B84F2029}"/>
              </a:ext>
            </a:extLst>
          </p:cNvPr>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3" name="TextBox 2">
            <a:extLst>
              <a:ext uri="{FF2B5EF4-FFF2-40B4-BE49-F238E27FC236}">
                <a16:creationId xmlns:a16="http://schemas.microsoft.com/office/drawing/2014/main" id="{961241CE-F4CB-F8F2-09E1-41503A0299B7}"/>
              </a:ext>
            </a:extLst>
          </p:cNvPr>
          <p:cNvSpPr txBox="1"/>
          <p:nvPr/>
        </p:nvSpPr>
        <p:spPr>
          <a:xfrm>
            <a:off x="450166" y="6286929"/>
            <a:ext cx="6254341" cy="276999"/>
          </a:xfrm>
          <a:prstGeom prst="rect">
            <a:avLst/>
          </a:prstGeom>
          <a:noFill/>
        </p:spPr>
        <p:txBody>
          <a:bodyPr wrap="none" rtlCol="0">
            <a:spAutoFit/>
          </a:bodyPr>
          <a:lstStyle/>
          <a:p>
            <a:r>
              <a:rPr lang="en-GB" sz="1200" dirty="0"/>
              <a:t>Base: Adults (16 and over till Feb 20; 18 and over from April 20; 16 and over from Jan 22)</a:t>
            </a:r>
          </a:p>
        </p:txBody>
      </p:sp>
    </p:spTree>
    <p:extLst>
      <p:ext uri="{BB962C8B-B14F-4D97-AF65-F5344CB8AC3E}">
        <p14:creationId xmlns:p14="http://schemas.microsoft.com/office/powerpoint/2010/main" val="3536685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247CEF-410F-1573-6642-C7D03C534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8EA2B4-7952-EBAC-12D7-AB4378105BCF}"/>
              </a:ext>
            </a:extLst>
          </p:cNvPr>
          <p:cNvSpPr>
            <a:spLocks noGrp="1"/>
          </p:cNvSpPr>
          <p:nvPr>
            <p:ph type="title"/>
          </p:nvPr>
        </p:nvSpPr>
        <p:spPr/>
        <p:txBody>
          <a:bodyPr/>
          <a:lstStyle/>
          <a:p>
            <a:r>
              <a:rPr lang="en-GB" dirty="0"/>
              <a:t>Stopped smoking in past 12 months </a:t>
            </a:r>
            <a:br>
              <a:rPr lang="en-GB" dirty="0"/>
            </a:br>
            <a:r>
              <a:rPr lang="en-GB" dirty="0"/>
              <a:t>by region (2007-2025)</a:t>
            </a:r>
          </a:p>
        </p:txBody>
      </p:sp>
      <p:graphicFrame>
        <p:nvGraphicFramePr>
          <p:cNvPr id="5" name="Content Placeholder 4">
            <a:extLst>
              <a:ext uri="{FF2B5EF4-FFF2-40B4-BE49-F238E27FC236}">
                <a16:creationId xmlns:a16="http://schemas.microsoft.com/office/drawing/2014/main" id="{C89DC58E-F6C2-0FC8-927B-F35ECE6E7FC7}"/>
              </a:ext>
            </a:extLst>
          </p:cNvPr>
          <p:cNvGraphicFramePr>
            <a:graphicFrameLocks noGrp="1"/>
          </p:cNvGraphicFramePr>
          <p:nvPr>
            <p:ph idx="1"/>
            <p:extLst>
              <p:ext uri="{D42A27DB-BD31-4B8C-83A1-F6EECF244321}">
                <p14:modId xmlns:p14="http://schemas.microsoft.com/office/powerpoint/2010/main" val="288595166"/>
              </p:ext>
            </p:extLst>
          </p:nvPr>
        </p:nvGraphicFramePr>
        <p:xfrm>
          <a:off x="323557" y="1600200"/>
          <a:ext cx="8370277" cy="474465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B2C9DD87-A0DC-8430-3716-6E57CF979DC2}"/>
              </a:ext>
            </a:extLst>
          </p:cNvPr>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3" name="TextBox 2">
            <a:extLst>
              <a:ext uri="{FF2B5EF4-FFF2-40B4-BE49-F238E27FC236}">
                <a16:creationId xmlns:a16="http://schemas.microsoft.com/office/drawing/2014/main" id="{6F941A50-B6D0-ED97-BF0F-CFDA8DE7B914}"/>
              </a:ext>
            </a:extLst>
          </p:cNvPr>
          <p:cNvSpPr txBox="1"/>
          <p:nvPr/>
        </p:nvSpPr>
        <p:spPr>
          <a:xfrm>
            <a:off x="450166" y="6286929"/>
            <a:ext cx="7117205" cy="276999"/>
          </a:xfrm>
          <a:prstGeom prst="rect">
            <a:avLst/>
          </a:prstGeom>
          <a:noFill/>
        </p:spPr>
        <p:txBody>
          <a:bodyPr wrap="none" rtlCol="0">
            <a:spAutoFit/>
          </a:bodyPr>
          <a:lstStyle/>
          <a:p>
            <a:r>
              <a:rPr lang="en-GB" sz="1200" dirty="0"/>
              <a:t>Base: Past-year smokers (16 and over till Feb 20; 18 and over from April 20; 16 and over from Jan 22)</a:t>
            </a:r>
          </a:p>
        </p:txBody>
      </p:sp>
    </p:spTree>
    <p:extLst>
      <p:ext uri="{BB962C8B-B14F-4D97-AF65-F5344CB8AC3E}">
        <p14:creationId xmlns:p14="http://schemas.microsoft.com/office/powerpoint/2010/main" val="361478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1F4220-9625-6B2F-BA29-25D1D2AE75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1F929B-D643-E304-CF29-0FACC7008295}"/>
              </a:ext>
            </a:extLst>
          </p:cNvPr>
          <p:cNvSpPr>
            <a:spLocks noGrp="1"/>
          </p:cNvSpPr>
          <p:nvPr>
            <p:ph type="title"/>
          </p:nvPr>
        </p:nvSpPr>
        <p:spPr/>
        <p:txBody>
          <a:bodyPr/>
          <a:lstStyle/>
          <a:p>
            <a:r>
              <a:rPr lang="en-GB" dirty="0"/>
              <a:t>Tried to stop smoking in past year by region (2007-2025)</a:t>
            </a:r>
          </a:p>
        </p:txBody>
      </p:sp>
      <p:graphicFrame>
        <p:nvGraphicFramePr>
          <p:cNvPr id="5" name="Content Placeholder 4">
            <a:extLst>
              <a:ext uri="{FF2B5EF4-FFF2-40B4-BE49-F238E27FC236}">
                <a16:creationId xmlns:a16="http://schemas.microsoft.com/office/drawing/2014/main" id="{F0018580-60D5-27B3-4967-2566543DC0EE}"/>
              </a:ext>
            </a:extLst>
          </p:cNvPr>
          <p:cNvGraphicFramePr>
            <a:graphicFrameLocks noGrp="1"/>
          </p:cNvGraphicFramePr>
          <p:nvPr>
            <p:ph idx="1"/>
            <p:extLst>
              <p:ext uri="{D42A27DB-BD31-4B8C-83A1-F6EECF244321}">
                <p14:modId xmlns:p14="http://schemas.microsoft.com/office/powerpoint/2010/main" val="2696665549"/>
              </p:ext>
            </p:extLst>
          </p:nvPr>
        </p:nvGraphicFramePr>
        <p:xfrm>
          <a:off x="323557" y="1600200"/>
          <a:ext cx="8370277" cy="474465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3A808A61-0584-EAFD-D754-A843B33A7807}"/>
              </a:ext>
            </a:extLst>
          </p:cNvPr>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3" name="TextBox 2">
            <a:extLst>
              <a:ext uri="{FF2B5EF4-FFF2-40B4-BE49-F238E27FC236}">
                <a16:creationId xmlns:a16="http://schemas.microsoft.com/office/drawing/2014/main" id="{4B850064-DE32-537C-E39B-EAFE00F85094}"/>
              </a:ext>
            </a:extLst>
          </p:cNvPr>
          <p:cNvSpPr txBox="1"/>
          <p:nvPr/>
        </p:nvSpPr>
        <p:spPr>
          <a:xfrm>
            <a:off x="450166" y="6286929"/>
            <a:ext cx="7073924" cy="276999"/>
          </a:xfrm>
          <a:prstGeom prst="rect">
            <a:avLst/>
          </a:prstGeom>
          <a:noFill/>
        </p:spPr>
        <p:txBody>
          <a:bodyPr wrap="none" rtlCol="0">
            <a:spAutoFit/>
          </a:bodyPr>
          <a:lstStyle/>
          <a:p>
            <a:r>
              <a:rPr lang="en-GB" sz="1200" dirty="0"/>
              <a:t>Base: Past-year smokers (16 and over till Feb 20; 18 and over from April 20; 16 and over from Jan 22)</a:t>
            </a:r>
          </a:p>
        </p:txBody>
      </p:sp>
    </p:spTree>
    <p:extLst>
      <p:ext uri="{BB962C8B-B14F-4D97-AF65-F5344CB8AC3E}">
        <p14:creationId xmlns:p14="http://schemas.microsoft.com/office/powerpoint/2010/main" val="3499273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Proportion of cigarette smokers who use hand-rolled cigarettes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7245294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642914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Proportion of cigarette smokers who are non-daily smokers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940943244"/>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504810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Daily cigarette consumption by social grade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0497397"/>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Text Box 5"/>
          <p:cNvSpPr txBox="1">
            <a:spLocks noChangeArrowheads="1"/>
          </p:cNvSpPr>
          <p:nvPr/>
        </p:nvSpPr>
        <p:spPr bwMode="auto">
          <a:xfrm>
            <a:off x="301625" y="6361113"/>
            <a:ext cx="637065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GB" altLang="en-US" sz="1600" dirty="0">
                <a:solidFill>
                  <a:schemeClr val="tx1"/>
                </a:solidFill>
              </a:rPr>
              <a:t>ABC1: Professional to clerical occupation C2DE: Manual occupation</a:t>
            </a:r>
          </a:p>
        </p:txBody>
      </p:sp>
      <p:sp>
        <p:nvSpPr>
          <p:cNvPr id="3" name="TextBox 2">
            <a:extLst>
              <a:ext uri="{FF2B5EF4-FFF2-40B4-BE49-F238E27FC236}">
                <a16:creationId xmlns:a16="http://schemas.microsoft.com/office/drawing/2014/main" id="{D7DC02CF-9892-5241-941F-110275B584F7}"/>
              </a:ext>
            </a:extLst>
          </p:cNvPr>
          <p:cNvSpPr txBox="1"/>
          <p:nvPr/>
        </p:nvSpPr>
        <p:spPr>
          <a:xfrm>
            <a:off x="301625" y="6001442"/>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956979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Daily cigarette consumption by age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913406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dirty="0"/>
          </a:p>
        </p:txBody>
      </p:sp>
      <p:sp>
        <p:nvSpPr>
          <p:cNvPr id="8" name="TextBox 7">
            <a:extLst>
              <a:ext uri="{FF2B5EF4-FFF2-40B4-BE49-F238E27FC236}">
                <a16:creationId xmlns:a16="http://schemas.microsoft.com/office/drawing/2014/main" id="{067C9099-C8B4-432D-9DAF-89CC00A00D96}"/>
              </a:ext>
            </a:extLst>
          </p:cNvPr>
          <p:cNvSpPr txBox="1"/>
          <p:nvPr/>
        </p:nvSpPr>
        <p:spPr>
          <a:xfrm>
            <a:off x="301625" y="6022559"/>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235039661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97F810E-3C28-4A9E-9A22-E65EC020B374}">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FDBDC381-FF4C-4AA2-88B6-B253F7F8B8A2}">
  <ds:schemaRefs>
    <ds:schemaRef ds:uri="http://schemas.microsoft.com/sharepoint/v3/contenttype/forms"/>
  </ds:schemaRefs>
</ds:datastoreItem>
</file>

<file path=customXml/itemProps3.xml><?xml version="1.0" encoding="utf-8"?>
<ds:datastoreItem xmlns:ds="http://schemas.openxmlformats.org/officeDocument/2006/customXml" ds:itemID="{AF462143-767E-429C-A947-2DDE589989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30854</TotalTime>
  <Words>714</Words>
  <Application>Microsoft Office PowerPoint</Application>
  <PresentationFormat>On-screen Show (4:3)</PresentationFormat>
  <Paragraphs>115</Paragraphs>
  <Slides>14</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Arial (body)</vt:lpstr>
      <vt:lpstr>Default Design</vt:lpstr>
      <vt:lpstr>Annual findings 2025 on smoking in England from the Smoking Toolkit Study</vt:lpstr>
      <vt:lpstr>Cigarette smoking prevalence</vt:lpstr>
      <vt:lpstr>Cigarette smoking prevalence in adults by region (2007-2025)</vt:lpstr>
      <vt:lpstr>Stopped smoking in past 12 months  by region (2007-2025)</vt:lpstr>
      <vt:lpstr>Tried to stop smoking in past year by region (2007-2025)</vt:lpstr>
      <vt:lpstr>Proportion of cigarette smokers who use hand-rolled cigarettes</vt:lpstr>
      <vt:lpstr>Proportion of cigarette smokers who are non-daily smokers</vt:lpstr>
      <vt:lpstr>Daily cigarette consumption by social grade </vt:lpstr>
      <vt:lpstr>Daily cigarette consumption by age</vt:lpstr>
      <vt:lpstr>Daily cigarette consumption by gender</vt:lpstr>
      <vt:lpstr>Weekly spend on cigarettes among smokers by social grade </vt:lpstr>
      <vt:lpstr>Weekly spend on cigarettes among smokers by age</vt:lpstr>
      <vt:lpstr>Weekly spend on cigarettes among smokers by gender</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Buss, Vera</cp:lastModifiedBy>
  <cp:revision>1168</cp:revision>
  <dcterms:created xsi:type="dcterms:W3CDTF">2006-06-19T10:26:17Z</dcterms:created>
  <dcterms:modified xsi:type="dcterms:W3CDTF">2026-01-16T10:03:09Z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