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notesSlides/notesSlide7.xml" ContentType="application/vnd.openxmlformats-officedocument.presentationml.notesSlide+xml"/>
  <Override PartName="/ppt/charts/chart9.xml" ContentType="application/vnd.openxmlformats-officedocument.drawingml.chart+xml"/>
  <Override PartName="/ppt/notesSlides/notesSlide8.xml" ContentType="application/vnd.openxmlformats-officedocument.presentationml.notesSlide+xml"/>
  <Override PartName="/ppt/charts/chart10.xml" ContentType="application/vnd.openxmlformats-officedocument.drawingml.chart+xml"/>
  <Override PartName="/ppt/notesSlides/notesSlide9.xml" ContentType="application/vnd.openxmlformats-officedocument.presentationml.notesSlide+xml"/>
  <Override PartName="/ppt/charts/chart11.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455" r:id="rId5"/>
    <p:sldId id="463" r:id="rId6"/>
    <p:sldId id="461" r:id="rId7"/>
    <p:sldId id="448" r:id="rId8"/>
    <p:sldId id="453" r:id="rId9"/>
    <p:sldId id="452" r:id="rId10"/>
    <p:sldId id="456" r:id="rId11"/>
    <p:sldId id="446" r:id="rId12"/>
    <p:sldId id="447" r:id="rId13"/>
    <p:sldId id="462" r:id="rId14"/>
    <p:sldId id="460" r:id="rId15"/>
    <p:sldId id="459" r:id="rId16"/>
    <p:sldId id="449"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9900CC"/>
    <a:srgbClr val="8686B4"/>
    <a:srgbClr val="1D70B7"/>
    <a:srgbClr val="1F71B8"/>
    <a:srgbClr val="25267E"/>
    <a:srgbClr val="002B82"/>
    <a:srgbClr val="5A9B8B"/>
    <a:srgbClr val="7D00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897977-3AC1-4738-8EB2-07B3A7914C01}" v="5" dt="2026-03-11T17:34:19.2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94701" autoAdjust="0"/>
  </p:normalViewPr>
  <p:slideViewPr>
    <p:cSldViewPr snapToGrid="0">
      <p:cViewPr varScale="1">
        <p:scale>
          <a:sx n="105" d="100"/>
          <a:sy n="105" d="100"/>
        </p:scale>
        <p:origin x="2022" y="96"/>
      </p:cViewPr>
      <p:guideLst>
        <p:guide orient="horz"/>
        <p:guide pos="358"/>
      </p:guideLst>
    </p:cSldViewPr>
  </p:slideViewPr>
  <p:notesTextViewPr>
    <p:cViewPr>
      <p:scale>
        <a:sx n="3" d="2"/>
        <a:sy n="3" d="2"/>
      </p:scale>
      <p:origin x="0" y="0"/>
    </p:cViewPr>
  </p:notesTextViewPr>
  <p:sorterViewPr>
    <p:cViewPr>
      <p:scale>
        <a:sx n="66" d="100"/>
        <a:sy n="66" d="100"/>
      </p:scale>
      <p:origin x="0" y="0"/>
    </p:cViewPr>
  </p:sorterViewPr>
  <p:notesViewPr>
    <p:cSldViewPr snapToGrid="0">
      <p:cViewPr varScale="1">
        <p:scale>
          <a:sx n="47" d="100"/>
          <a:sy n="47" d="100"/>
        </p:scale>
        <p:origin x="-2323"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a Buss" userId="a79c05a7-0a4c-47fe-9032-eb4ecc8bbc26" providerId="ADAL" clId="{5CF203BF-B5A8-42DD-B7A7-5333B64E27AC}"/>
    <pc:docChg chg="modSld">
      <pc:chgData name="Vera Buss" userId="a79c05a7-0a4c-47fe-9032-eb4ecc8bbc26" providerId="ADAL" clId="{5CF203BF-B5A8-42DD-B7A7-5333B64E27AC}" dt="2026-03-11T17:34:19.243" v="226"/>
      <pc:docMkLst>
        <pc:docMk/>
      </pc:docMkLst>
      <pc:sldChg chg="modSp mod">
        <pc:chgData name="Vera Buss" userId="a79c05a7-0a4c-47fe-9032-eb4ecc8bbc26" providerId="ADAL" clId="{5CF203BF-B5A8-42DD-B7A7-5333B64E27AC}" dt="2026-03-11T17:28:02.516" v="192" actId="27918"/>
        <pc:sldMkLst>
          <pc:docMk/>
          <pc:sldMk cId="4194341902" sldId="446"/>
        </pc:sldMkLst>
        <pc:graphicFrameChg chg="mod">
          <ac:chgData name="Vera Buss" userId="a79c05a7-0a4c-47fe-9032-eb4ecc8bbc26" providerId="ADAL" clId="{5CF203BF-B5A8-42DD-B7A7-5333B64E27AC}" dt="2026-02-10T14:53:49.281" v="99"/>
          <ac:graphicFrameMkLst>
            <pc:docMk/>
            <pc:sldMk cId="4194341902" sldId="446"/>
            <ac:graphicFrameMk id="5" creationId="{00000000-0000-0000-0000-000000000000}"/>
          </ac:graphicFrameMkLst>
        </pc:graphicFrameChg>
      </pc:sldChg>
      <pc:sldChg chg="modSp mod">
        <pc:chgData name="Vera Buss" userId="a79c05a7-0a4c-47fe-9032-eb4ecc8bbc26" providerId="ADAL" clId="{5CF203BF-B5A8-42DD-B7A7-5333B64E27AC}" dt="2026-03-11T17:30:59.055" v="200"/>
        <pc:sldMkLst>
          <pc:docMk/>
          <pc:sldMk cId="2370126118" sldId="447"/>
        </pc:sldMkLst>
        <pc:graphicFrameChg chg="mod">
          <ac:chgData name="Vera Buss" userId="a79c05a7-0a4c-47fe-9032-eb4ecc8bbc26" providerId="ADAL" clId="{5CF203BF-B5A8-42DD-B7A7-5333B64E27AC}" dt="2026-03-11T17:30:59.055" v="200"/>
          <ac:graphicFrameMkLst>
            <pc:docMk/>
            <pc:sldMk cId="2370126118" sldId="447"/>
            <ac:graphicFrameMk id="5" creationId="{00000000-0000-0000-0000-000000000000}"/>
          </ac:graphicFrameMkLst>
        </pc:graphicFrameChg>
      </pc:sldChg>
      <pc:sldChg chg="modSp mod">
        <pc:chgData name="Vera Buss" userId="a79c05a7-0a4c-47fe-9032-eb4ecc8bbc26" providerId="ADAL" clId="{5CF203BF-B5A8-42DD-B7A7-5333B64E27AC}" dt="2026-03-11T17:34:19.243" v="226"/>
        <pc:sldMkLst>
          <pc:docMk/>
          <pc:sldMk cId="633077769" sldId="448"/>
        </pc:sldMkLst>
        <pc:graphicFrameChg chg="mod">
          <ac:chgData name="Vera Buss" userId="a79c05a7-0a4c-47fe-9032-eb4ecc8bbc26" providerId="ADAL" clId="{5CF203BF-B5A8-42DD-B7A7-5333B64E27AC}" dt="2026-03-11T17:34:19.243" v="226"/>
          <ac:graphicFrameMkLst>
            <pc:docMk/>
            <pc:sldMk cId="633077769" sldId="448"/>
            <ac:graphicFrameMk id="5" creationId="{00000000-0000-0000-0000-000000000000}"/>
          </ac:graphicFrameMkLst>
        </pc:graphicFrameChg>
      </pc:sldChg>
      <pc:sldChg chg="modSp mod">
        <pc:chgData name="Vera Buss" userId="a79c05a7-0a4c-47fe-9032-eb4ecc8bbc26" providerId="ADAL" clId="{5CF203BF-B5A8-42DD-B7A7-5333B64E27AC}" dt="2026-03-11T17:26:19.148" v="180" actId="27918"/>
        <pc:sldMkLst>
          <pc:docMk/>
          <pc:sldMk cId="2987757541" sldId="452"/>
        </pc:sldMkLst>
        <pc:graphicFrameChg chg="mod">
          <ac:chgData name="Vera Buss" userId="a79c05a7-0a4c-47fe-9032-eb4ecc8bbc26" providerId="ADAL" clId="{5CF203BF-B5A8-42DD-B7A7-5333B64E27AC}" dt="2026-02-10T14:50:35.695" v="75"/>
          <ac:graphicFrameMkLst>
            <pc:docMk/>
            <pc:sldMk cId="2987757541" sldId="452"/>
            <ac:graphicFrameMk id="5" creationId="{00000000-0000-0000-0000-000000000000}"/>
          </ac:graphicFrameMkLst>
        </pc:graphicFrameChg>
      </pc:sldChg>
      <pc:sldChg chg="mod">
        <pc:chgData name="Vera Buss" userId="a79c05a7-0a4c-47fe-9032-eb4ecc8bbc26" providerId="ADAL" clId="{5CF203BF-B5A8-42DD-B7A7-5333B64E27AC}" dt="2026-03-11T17:23:54.466" v="175" actId="27918"/>
        <pc:sldMkLst>
          <pc:docMk/>
          <pc:sldMk cId="1229948450" sldId="453"/>
        </pc:sldMkLst>
      </pc:sldChg>
      <pc:sldChg chg="modSp mod">
        <pc:chgData name="Vera Buss" userId="a79c05a7-0a4c-47fe-9032-eb4ecc8bbc26" providerId="ADAL" clId="{5CF203BF-B5A8-42DD-B7A7-5333B64E27AC}" dt="2026-03-11T17:18:51.750" v="145" actId="20577"/>
        <pc:sldMkLst>
          <pc:docMk/>
          <pc:sldMk cId="2659603248" sldId="455"/>
        </pc:sldMkLst>
        <pc:spChg chg="mod">
          <ac:chgData name="Vera Buss" userId="a79c05a7-0a4c-47fe-9032-eb4ecc8bbc26" providerId="ADAL" clId="{5CF203BF-B5A8-42DD-B7A7-5333B64E27AC}" dt="2026-03-11T17:18:51.750" v="145" actId="20577"/>
          <ac:spMkLst>
            <pc:docMk/>
            <pc:sldMk cId="2659603248" sldId="455"/>
            <ac:spMk id="5128" creationId="{00000000-0000-0000-0000-000000000000}"/>
          </ac:spMkLst>
        </pc:spChg>
      </pc:sldChg>
      <pc:sldChg chg="modSp mod">
        <pc:chgData name="Vera Buss" userId="a79c05a7-0a4c-47fe-9032-eb4ecc8bbc26" providerId="ADAL" clId="{5CF203BF-B5A8-42DD-B7A7-5333B64E27AC}" dt="2026-03-11T17:27:10.950" v="186" actId="27918"/>
        <pc:sldMkLst>
          <pc:docMk/>
          <pc:sldMk cId="3472951639" sldId="456"/>
        </pc:sldMkLst>
        <pc:graphicFrameChg chg="mod">
          <ac:chgData name="Vera Buss" userId="a79c05a7-0a4c-47fe-9032-eb4ecc8bbc26" providerId="ADAL" clId="{5CF203BF-B5A8-42DD-B7A7-5333B64E27AC}" dt="2026-02-10T14:51:32.838" v="86"/>
          <ac:graphicFrameMkLst>
            <pc:docMk/>
            <pc:sldMk cId="3472951639" sldId="456"/>
            <ac:graphicFrameMk id="5" creationId="{00000000-0000-0000-0000-000000000000}"/>
          </ac:graphicFrameMkLst>
        </pc:graphicFrameChg>
      </pc:sldChg>
      <pc:sldChg chg="mod">
        <pc:chgData name="Vera Buss" userId="a79c05a7-0a4c-47fe-9032-eb4ecc8bbc26" providerId="ADAL" clId="{5CF203BF-B5A8-42DD-B7A7-5333B64E27AC}" dt="2026-03-11T17:33:27.402" v="221" actId="27918"/>
        <pc:sldMkLst>
          <pc:docMk/>
          <pc:sldMk cId="1347441576" sldId="459"/>
        </pc:sldMkLst>
      </pc:sldChg>
      <pc:sldChg chg="modSp mod">
        <pc:chgData name="Vera Buss" userId="a79c05a7-0a4c-47fe-9032-eb4ecc8bbc26" providerId="ADAL" clId="{5CF203BF-B5A8-42DD-B7A7-5333B64E27AC}" dt="2026-03-11T17:32:45.603" v="215" actId="27918"/>
        <pc:sldMkLst>
          <pc:docMk/>
          <pc:sldMk cId="3009515767" sldId="460"/>
        </pc:sldMkLst>
        <pc:graphicFrameChg chg="mod">
          <ac:chgData name="Vera Buss" userId="a79c05a7-0a4c-47fe-9032-eb4ecc8bbc26" providerId="ADAL" clId="{5CF203BF-B5A8-42DD-B7A7-5333B64E27AC}" dt="2026-03-11T17:32:18.453" v="208"/>
          <ac:graphicFrameMkLst>
            <pc:docMk/>
            <pc:sldMk cId="3009515767" sldId="460"/>
            <ac:graphicFrameMk id="5" creationId="{00000000-0000-0000-0000-000000000000}"/>
          </ac:graphicFrameMkLst>
        </pc:graphicFrameChg>
      </pc:sldChg>
      <pc:sldChg chg="mod">
        <pc:chgData name="Vera Buss" userId="a79c05a7-0a4c-47fe-9032-eb4ecc8bbc26" providerId="ADAL" clId="{5CF203BF-B5A8-42DD-B7A7-5333B64E27AC}" dt="2026-03-11T17:34:06.441" v="225" actId="27918"/>
        <pc:sldMkLst>
          <pc:docMk/>
          <pc:sldMk cId="2334883861" sldId="461"/>
        </pc:sldMkLst>
      </pc:sldChg>
      <pc:sldChg chg="modSp mod">
        <pc:chgData name="Vera Buss" userId="a79c05a7-0a4c-47fe-9032-eb4ecc8bbc26" providerId="ADAL" clId="{5CF203BF-B5A8-42DD-B7A7-5333B64E27AC}" dt="2026-03-11T17:31:55.887" v="207"/>
        <pc:sldMkLst>
          <pc:docMk/>
          <pc:sldMk cId="1117168479" sldId="462"/>
        </pc:sldMkLst>
        <pc:graphicFrameChg chg="mod">
          <ac:chgData name="Vera Buss" userId="a79c05a7-0a4c-47fe-9032-eb4ecc8bbc26" providerId="ADAL" clId="{5CF203BF-B5A8-42DD-B7A7-5333B64E27AC}" dt="2026-03-11T17:31:55.887" v="207"/>
          <ac:graphicFrameMkLst>
            <pc:docMk/>
            <pc:sldMk cId="1117168479" sldId="462"/>
            <ac:graphicFrameMk id="5" creationId="{00000000-0000-0000-0000-000000000000}"/>
          </ac:graphicFrameMkLst>
        </pc:graphicFrameChg>
      </pc:sldChg>
      <pc:sldChg chg="modSp mod">
        <pc:chgData name="Vera Buss" userId="a79c05a7-0a4c-47fe-9032-eb4ecc8bbc26" providerId="ADAL" clId="{5CF203BF-B5A8-42DD-B7A7-5333B64E27AC}" dt="2026-03-11T17:20:52.713" v="156" actId="27918"/>
        <pc:sldMkLst>
          <pc:docMk/>
          <pc:sldMk cId="706437633" sldId="463"/>
        </pc:sldMkLst>
        <pc:graphicFrameChg chg="mod">
          <ac:chgData name="Vera Buss" userId="a79c05a7-0a4c-47fe-9032-eb4ecc8bbc26" providerId="ADAL" clId="{5CF203BF-B5A8-42DD-B7A7-5333B64E27AC}" dt="2026-02-10T14:45:36.537" v="38"/>
          <ac:graphicFrameMkLst>
            <pc:docMk/>
            <pc:sldMk cId="706437633" sldId="463"/>
            <ac:graphicFrameMk id="5" creationId="{00000000-0000-0000-0000-000000000000}"/>
          </ac:graphicFrameMkLst>
        </pc:graphicFrame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2224756738427063E-2"/>
          <c:w val="0.89346457709822502"/>
          <c:h val="0.65730586738026053"/>
        </c:manualLayout>
      </c:layout>
      <c:lineChart>
        <c:grouping val="standard"/>
        <c:varyColors val="0"/>
        <c:ser>
          <c:idx val="0"/>
          <c:order val="0"/>
          <c:tx>
            <c:strRef>
              <c:f>Sheet1!$B$1</c:f>
              <c:strCache>
                <c:ptCount val="1"/>
                <c:pt idx="0">
                  <c:v>Cigarette smoking</c:v>
                </c:pt>
              </c:strCache>
            </c:strRef>
          </c:tx>
          <c:spPr>
            <a:ln w="22225">
              <a:solidFill>
                <a:srgbClr val="9900CC"/>
              </a:solidFill>
            </a:ln>
          </c:spPr>
          <c:marker>
            <c:symbol val="none"/>
          </c:marker>
          <c:dLbls>
            <c:dLbl>
              <c:idx val="14"/>
              <c:layout>
                <c:manualLayout>
                  <c:x val="-2.900083234999272E-2"/>
                  <c:y val="-6.95423354752561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AFA-44E7-B935-4C8840FE4907}"/>
                </c:ext>
              </c:extLst>
            </c:dLbl>
            <c:dLbl>
              <c:idx val="15"/>
              <c:layout>
                <c:manualLayout>
                  <c:x val="-2.562221059111925E-2"/>
                  <c:y val="-5.16727846036700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160-4290-A9D1-6B2CF80421B7}"/>
                </c:ext>
              </c:extLst>
            </c:dLbl>
            <c:dLbl>
              <c:idx val="16"/>
              <c:layout>
                <c:manualLayout>
                  <c:x val="-2.0945184968191727E-2"/>
                  <c:y val="-5.46510430822677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9BA-4BF3-96B5-AE2879F51F74}"/>
                </c:ext>
              </c:extLst>
            </c:dLbl>
            <c:dLbl>
              <c:idx val="17"/>
              <c:layout>
                <c:manualLayout>
                  <c:x val="-9.2895372518736162E-3"/>
                  <c:y val="-7.16271164102746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4C2-46C5-9A89-B30DA8D60030}"/>
                </c:ext>
              </c:extLst>
            </c:dLbl>
            <c:dLbl>
              <c:idx val="18"/>
              <c:layout>
                <c:manualLayout>
                  <c:x val="-1.3260015170346215E-3"/>
                  <c:y val="-3.5888014667102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F86-4BAD-A622-262209589822}"/>
                </c:ext>
              </c:extLst>
            </c:dLbl>
            <c:dLbl>
              <c:idx val="19"/>
              <c:layout>
                <c:manualLayout>
                  <c:x val="-3.1849603065706106E-3"/>
                  <c:y val="-2.993149770990683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70B-40C0-AB20-BC573FA8453F}"/>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2026-Feb (N=3422)</c:v>
                </c:pt>
              </c:strCache>
            </c:strRef>
          </c:cat>
          <c:val>
            <c:numRef>
              <c:f>Sheet1!$B$2:$B$21</c:f>
              <c:numCache>
                <c:formatCode>General</c:formatCode>
                <c:ptCount val="20"/>
                <c:pt idx="0">
                  <c:v>24.1</c:v>
                </c:pt>
                <c:pt idx="1">
                  <c:v>22</c:v>
                </c:pt>
                <c:pt idx="2">
                  <c:v>21.5</c:v>
                </c:pt>
                <c:pt idx="3">
                  <c:v>21.4</c:v>
                </c:pt>
                <c:pt idx="4">
                  <c:v>20.8</c:v>
                </c:pt>
                <c:pt idx="5">
                  <c:v>20</c:v>
                </c:pt>
                <c:pt idx="6">
                  <c:v>19.2</c:v>
                </c:pt>
                <c:pt idx="7">
                  <c:v>18.5</c:v>
                </c:pt>
                <c:pt idx="8">
                  <c:v>18.7</c:v>
                </c:pt>
                <c:pt idx="9">
                  <c:v>18</c:v>
                </c:pt>
                <c:pt idx="10">
                  <c:v>17.2</c:v>
                </c:pt>
                <c:pt idx="11">
                  <c:v>17.2</c:v>
                </c:pt>
                <c:pt idx="12">
                  <c:v>15.4</c:v>
                </c:pt>
                <c:pt idx="13">
                  <c:v>14.8</c:v>
                </c:pt>
                <c:pt idx="14" formatCode="0.0">
                  <c:v>14.8</c:v>
                </c:pt>
                <c:pt idx="15">
                  <c:v>14.8</c:v>
                </c:pt>
                <c:pt idx="16">
                  <c:v>14.6</c:v>
                </c:pt>
                <c:pt idx="17">
                  <c:v>14.2</c:v>
                </c:pt>
                <c:pt idx="18">
                  <c:v>15</c:v>
                </c:pt>
                <c:pt idx="19">
                  <c:v>12.6</c:v>
                </c:pt>
              </c:numCache>
            </c:numRef>
          </c:val>
          <c:smooth val="0"/>
          <c:extLst>
            <c:ext xmlns:c16="http://schemas.microsoft.com/office/drawing/2014/chart" uri="{C3380CC4-5D6E-409C-BE32-E72D297353CC}">
              <c16:uniqueId val="{00000000-FF56-400C-A340-16353C7D8D15}"/>
            </c:ext>
          </c:extLst>
        </c:ser>
        <c:ser>
          <c:idx val="1"/>
          <c:order val="1"/>
          <c:tx>
            <c:strRef>
              <c:f>Sheet1!$D$1</c:f>
              <c:strCache>
                <c:ptCount val="1"/>
                <c:pt idx="0">
                  <c:v>Upper 95% CI</c:v>
                </c:pt>
              </c:strCache>
            </c:strRef>
          </c:tx>
          <c:spPr>
            <a:ln w="22225">
              <a:solidFill>
                <a:srgbClr val="CC99FF"/>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2026-Feb (N=3422)</c:v>
                </c:pt>
              </c:strCache>
            </c:strRef>
          </c:cat>
          <c:val>
            <c:numRef>
              <c:f>Sheet1!$D$2:$D$21</c:f>
              <c:numCache>
                <c:formatCode>General</c:formatCode>
                <c:ptCount val="20"/>
                <c:pt idx="0">
                  <c:v>24.7</c:v>
                </c:pt>
                <c:pt idx="1">
                  <c:v>22.6</c:v>
                </c:pt>
                <c:pt idx="2">
                  <c:v>22.1</c:v>
                </c:pt>
                <c:pt idx="3">
                  <c:v>21.9</c:v>
                </c:pt>
                <c:pt idx="4">
                  <c:v>21.3</c:v>
                </c:pt>
                <c:pt idx="5">
                  <c:v>20.6</c:v>
                </c:pt>
                <c:pt idx="6">
                  <c:v>19.8</c:v>
                </c:pt>
                <c:pt idx="7">
                  <c:v>19.100000000000001</c:v>
                </c:pt>
                <c:pt idx="8">
                  <c:v>19.3</c:v>
                </c:pt>
                <c:pt idx="9">
                  <c:v>18.5</c:v>
                </c:pt>
                <c:pt idx="10">
                  <c:v>17.7</c:v>
                </c:pt>
                <c:pt idx="11">
                  <c:v>17.7</c:v>
                </c:pt>
                <c:pt idx="12">
                  <c:v>15.9</c:v>
                </c:pt>
                <c:pt idx="13">
                  <c:v>15.3</c:v>
                </c:pt>
                <c:pt idx="14" formatCode="0.0">
                  <c:v>15.3</c:v>
                </c:pt>
                <c:pt idx="15">
                  <c:v>15.3</c:v>
                </c:pt>
                <c:pt idx="16">
                  <c:v>15.1</c:v>
                </c:pt>
                <c:pt idx="17">
                  <c:v>14.7</c:v>
                </c:pt>
                <c:pt idx="18">
                  <c:v>15.5</c:v>
                </c:pt>
                <c:pt idx="19">
                  <c:v>13.8</c:v>
                </c:pt>
              </c:numCache>
            </c:numRef>
          </c:val>
          <c:smooth val="0"/>
          <c:extLst>
            <c:ext xmlns:c16="http://schemas.microsoft.com/office/drawing/2014/chart" uri="{C3380CC4-5D6E-409C-BE32-E72D297353CC}">
              <c16:uniqueId val="{00000001-FF56-400C-A340-16353C7D8D15}"/>
            </c:ext>
          </c:extLst>
        </c:ser>
        <c:ser>
          <c:idx val="2"/>
          <c:order val="2"/>
          <c:tx>
            <c:strRef>
              <c:f>Sheet1!$C$1</c:f>
              <c:strCache>
                <c:ptCount val="1"/>
                <c:pt idx="0">
                  <c:v>Lower 95% CI</c:v>
                </c:pt>
              </c:strCache>
            </c:strRef>
          </c:tx>
          <c:spPr>
            <a:ln w="22225">
              <a:solidFill>
                <a:srgbClr val="CC99FF"/>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2026-Feb (N=3422)</c:v>
                </c:pt>
              </c:strCache>
            </c:strRef>
          </c:cat>
          <c:val>
            <c:numRef>
              <c:f>Sheet1!$C$2:$C$21</c:f>
              <c:numCache>
                <c:formatCode>General</c:formatCode>
                <c:ptCount val="20"/>
                <c:pt idx="0">
                  <c:v>23.6</c:v>
                </c:pt>
                <c:pt idx="1">
                  <c:v>21.4</c:v>
                </c:pt>
                <c:pt idx="2">
                  <c:v>21</c:v>
                </c:pt>
                <c:pt idx="3">
                  <c:v>20.8</c:v>
                </c:pt>
                <c:pt idx="4">
                  <c:v>20.2</c:v>
                </c:pt>
                <c:pt idx="5">
                  <c:v>19.5</c:v>
                </c:pt>
                <c:pt idx="6">
                  <c:v>18.7</c:v>
                </c:pt>
                <c:pt idx="7">
                  <c:v>18</c:v>
                </c:pt>
                <c:pt idx="8">
                  <c:v>18.2</c:v>
                </c:pt>
                <c:pt idx="9">
                  <c:v>17.5</c:v>
                </c:pt>
                <c:pt idx="10">
                  <c:v>16.7</c:v>
                </c:pt>
                <c:pt idx="11">
                  <c:v>16.7</c:v>
                </c:pt>
                <c:pt idx="12">
                  <c:v>15</c:v>
                </c:pt>
                <c:pt idx="13">
                  <c:v>14.3</c:v>
                </c:pt>
                <c:pt idx="14" formatCode="0.0">
                  <c:v>14.3</c:v>
                </c:pt>
                <c:pt idx="15">
                  <c:v>14.3</c:v>
                </c:pt>
                <c:pt idx="16">
                  <c:v>14.1</c:v>
                </c:pt>
                <c:pt idx="17">
                  <c:v>13.8</c:v>
                </c:pt>
                <c:pt idx="18">
                  <c:v>14.6</c:v>
                </c:pt>
                <c:pt idx="19">
                  <c:v>11.6</c:v>
                </c:pt>
              </c:numCache>
            </c:numRef>
          </c:val>
          <c:smooth val="0"/>
          <c:extLst>
            <c:ext xmlns:c16="http://schemas.microsoft.com/office/drawing/2014/chart" uri="{C3380CC4-5D6E-409C-BE32-E72D297353CC}">
              <c16:uniqueId val="{00000002-FF56-400C-A340-16353C7D8D15}"/>
            </c:ext>
          </c:extLst>
        </c:ser>
        <c:ser>
          <c:idx val="3"/>
          <c:order val="3"/>
          <c:tx>
            <c:strRef>
              <c:f>Sheet1!$E$1</c:f>
              <c:strCache>
                <c:ptCount val="1"/>
                <c:pt idx="0">
                  <c:v>Daily cigarette smoking</c:v>
                </c:pt>
              </c:strCache>
            </c:strRef>
          </c:tx>
          <c:marker>
            <c:symbol val="none"/>
          </c:marker>
          <c:dLbls>
            <c:dLbl>
              <c:idx val="0"/>
              <c:layout>
                <c:manualLayout>
                  <c:x val="-3.6600461370633268E-2"/>
                  <c:y val="4.15467057764378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18B-465F-9FA1-4ED1524412D0}"/>
                </c:ext>
              </c:extLst>
            </c:dLbl>
            <c:dLbl>
              <c:idx val="1"/>
              <c:layout>
                <c:manualLayout>
                  <c:x val="-3.2048640684173298E-2"/>
                  <c:y val="3.2611930340644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18B-465F-9FA1-4ED1524412D0}"/>
                </c:ext>
              </c:extLst>
            </c:dLbl>
            <c:dLbl>
              <c:idx val="2"/>
              <c:layout>
                <c:manualLayout>
                  <c:x val="-2.622613325699974E-2"/>
                  <c:y val="3.559018881924246E-2"/>
                </c:manualLayout>
              </c:layout>
              <c:tx>
                <c:rich>
                  <a:bodyPr/>
                  <a:lstStyle/>
                  <a:p>
                    <a:fld id="{C1175960-BEA7-46C5-8D18-6588C93590AB}" type="VALUE">
                      <a:rPr lang="en-US" smtClean="0"/>
                      <a:pPr/>
                      <a:t>[VALUE]</a:t>
                    </a:fld>
                    <a:r>
                      <a:rPr lang="en-US" dirty="0"/>
                      <a:t>.0</a:t>
                    </a:r>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418B-465F-9FA1-4ED1524412D0}"/>
                </c:ext>
              </c:extLst>
            </c:dLbl>
            <c:dLbl>
              <c:idx val="3"/>
              <c:layout>
                <c:manualLayout>
                  <c:x val="-3.6600461370633254E-2"/>
                  <c:y val="2.96336718620470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18B-465F-9FA1-4ED1524412D0}"/>
                </c:ext>
              </c:extLst>
            </c:dLbl>
            <c:dLbl>
              <c:idx val="4"/>
              <c:layout>
                <c:manualLayout>
                  <c:x val="-3.5083187808479993E-2"/>
                  <c:y val="2.367715490485167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18B-465F-9FA1-4ED1524412D0}"/>
                </c:ext>
              </c:extLst>
            </c:dLbl>
            <c:dLbl>
              <c:idx val="5"/>
              <c:layout>
                <c:manualLayout>
                  <c:x val="-3.3812501067766336E-2"/>
                  <c:y val="1.7720637947656288E-2"/>
                </c:manualLayout>
              </c:layout>
              <c:tx>
                <c:rich>
                  <a:bodyPr/>
                  <a:lstStyle/>
                  <a:p>
                    <a:fld id="{2DEC3E9A-2D10-42A4-A9C2-4F2BAD8FE9E8}" type="VALUE">
                      <a:rPr lang="en-US" smtClean="0"/>
                      <a:pPr/>
                      <a:t>[VALUE]</a:t>
                    </a:fld>
                    <a:r>
                      <a:rPr lang="en-US" dirty="0"/>
                      <a:t>.0</a:t>
                    </a:r>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418B-465F-9FA1-4ED1524412D0}"/>
                </c:ext>
              </c:extLst>
            </c:dLbl>
            <c:dLbl>
              <c:idx val="6"/>
              <c:layout>
                <c:manualLayout>
                  <c:x val="-3.8117734932786626E-2"/>
                  <c:y val="2.367715490485167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418B-465F-9FA1-4ED1524412D0}"/>
                </c:ext>
              </c:extLst>
            </c:dLbl>
            <c:dLbl>
              <c:idx val="7"/>
              <c:layout>
                <c:manualLayout>
                  <c:x val="-3.5083187808479938E-2"/>
                  <c:y val="1.772063794765628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418B-465F-9FA1-4ED1524412D0}"/>
                </c:ext>
              </c:extLst>
            </c:dLbl>
            <c:dLbl>
              <c:idx val="8"/>
              <c:layout>
                <c:manualLayout>
                  <c:x val="-3.2048640684173298E-2"/>
                  <c:y val="3.85684472978400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418B-465F-9FA1-4ED1524412D0}"/>
                </c:ext>
              </c:extLst>
            </c:dLbl>
            <c:dLbl>
              <c:idx val="9"/>
              <c:layout>
                <c:manualLayout>
                  <c:x val="-3.0531367122019978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418B-465F-9FA1-4ED1524412D0}"/>
                </c:ext>
              </c:extLst>
            </c:dLbl>
            <c:dLbl>
              <c:idx val="10"/>
              <c:layout>
                <c:manualLayout>
                  <c:x val="-2.9014093559866769E-2"/>
                  <c:y val="3.26119303406447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418B-465F-9FA1-4ED1524412D0}"/>
                </c:ext>
              </c:extLst>
            </c:dLbl>
            <c:dLbl>
              <c:idx val="11"/>
              <c:layout>
                <c:manualLayout>
                  <c:x val="-3.2048640684173409E-2"/>
                  <c:y val="2.665541338344937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418B-465F-9FA1-4ED1524412D0}"/>
                </c:ext>
              </c:extLst>
            </c:dLbl>
            <c:dLbl>
              <c:idx val="12"/>
              <c:layout>
                <c:manualLayout>
                  <c:x val="-3.3565914246326614E-2"/>
                  <c:y val="3.2611930340644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418B-465F-9FA1-4ED1524412D0}"/>
                </c:ext>
              </c:extLst>
            </c:dLbl>
            <c:dLbl>
              <c:idx val="13"/>
              <c:layout>
                <c:manualLayout>
                  <c:x val="-3.2776931994006886E-2"/>
                  <c:y val="2.96336718620469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418B-465F-9FA1-4ED1524412D0}"/>
                </c:ext>
              </c:extLst>
            </c:dLbl>
            <c:dLbl>
              <c:idx val="14"/>
              <c:layout>
                <c:manualLayout>
                  <c:x val="-3.2776931994006886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418B-465F-9FA1-4ED1524412D0}"/>
                </c:ext>
              </c:extLst>
            </c:dLbl>
            <c:dLbl>
              <c:idx val="15"/>
              <c:layout>
                <c:manualLayout>
                  <c:x val="-2.9742384869700361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418B-465F-9FA1-4ED1524412D0}"/>
                </c:ext>
              </c:extLst>
            </c:dLbl>
            <c:dLbl>
              <c:idx val="16"/>
              <c:layout>
                <c:manualLayout>
                  <c:x val="-1.7019269493709705E-2"/>
                  <c:y val="4.15467057764378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418B-465F-9FA1-4ED1524412D0}"/>
                </c:ext>
              </c:extLst>
            </c:dLbl>
            <c:dLbl>
              <c:idx val="17"/>
              <c:layout>
                <c:manualLayout>
                  <c:x val="-1.6875905062640213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4C2-46C5-9A89-B30DA8D60030}"/>
                </c:ext>
              </c:extLst>
            </c:dLbl>
            <c:dLbl>
              <c:idx val="18"/>
              <c:layout>
                <c:manualLayout>
                  <c:x val="-2.847372912509347E-2"/>
                  <c:y val="-3.5888014667102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F86-4BAD-A622-262209589822}"/>
                </c:ext>
              </c:extLst>
            </c:dLbl>
            <c:dLbl>
              <c:idx val="19"/>
              <c:layout>
                <c:manualLayout>
                  <c:x val="-1.5044902337162797E-3"/>
                  <c:y val="-2.695323923130914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70B-40C0-AB20-BC573FA8453F}"/>
                </c:ext>
              </c:extLst>
            </c:dLbl>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2026-Feb (N=3422)</c:v>
                </c:pt>
              </c:strCache>
            </c:strRef>
          </c:cat>
          <c:val>
            <c:numRef>
              <c:f>Sheet1!$E$2:$E$21</c:f>
              <c:numCache>
                <c:formatCode>General</c:formatCode>
                <c:ptCount val="20"/>
                <c:pt idx="0">
                  <c:v>21.5</c:v>
                </c:pt>
                <c:pt idx="1">
                  <c:v>19.899999999999999</c:v>
                </c:pt>
                <c:pt idx="2">
                  <c:v>19</c:v>
                </c:pt>
                <c:pt idx="3">
                  <c:v>18.899999999999999</c:v>
                </c:pt>
                <c:pt idx="4">
                  <c:v>18.899999999999999</c:v>
                </c:pt>
                <c:pt idx="5">
                  <c:v>18</c:v>
                </c:pt>
                <c:pt idx="6">
                  <c:v>16.8</c:v>
                </c:pt>
                <c:pt idx="7">
                  <c:v>16.399999999999999</c:v>
                </c:pt>
                <c:pt idx="8">
                  <c:v>16.399999999999999</c:v>
                </c:pt>
                <c:pt idx="9">
                  <c:v>15.9</c:v>
                </c:pt>
                <c:pt idx="10">
                  <c:v>14.8</c:v>
                </c:pt>
                <c:pt idx="11">
                  <c:v>14.5</c:v>
                </c:pt>
                <c:pt idx="12">
                  <c:v>13.4</c:v>
                </c:pt>
                <c:pt idx="13">
                  <c:v>11.7</c:v>
                </c:pt>
                <c:pt idx="14">
                  <c:v>11.4</c:v>
                </c:pt>
                <c:pt idx="15">
                  <c:v>11.3</c:v>
                </c:pt>
                <c:pt idx="16">
                  <c:v>11</c:v>
                </c:pt>
                <c:pt idx="17">
                  <c:v>10.4</c:v>
                </c:pt>
                <c:pt idx="18">
                  <c:v>10.6</c:v>
                </c:pt>
                <c:pt idx="19">
                  <c:v>9.1</c:v>
                </c:pt>
              </c:numCache>
            </c:numRef>
          </c:val>
          <c:smooth val="0"/>
          <c:extLst>
            <c:ext xmlns:c16="http://schemas.microsoft.com/office/drawing/2014/chart" uri="{C3380CC4-5D6E-409C-BE32-E72D297353CC}">
              <c16:uniqueId val="{00000002-418B-465F-9FA1-4ED1524412D0}"/>
            </c:ext>
          </c:extLst>
        </c:ser>
        <c:ser>
          <c:idx val="4"/>
          <c:order val="4"/>
          <c:tx>
            <c:strRef>
              <c:f>Sheet1!$F$1</c:f>
              <c:strCache>
                <c:ptCount val="1"/>
                <c:pt idx="0">
                  <c:v>Lower 95% CI2</c:v>
                </c:pt>
              </c:strCache>
            </c:strRef>
          </c:tx>
          <c:spPr>
            <a:ln>
              <a:solidFill>
                <a:schemeClr val="bg1">
                  <a:lumMod val="75000"/>
                </a:schemeClr>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2026-Feb (N=3422)</c:v>
                </c:pt>
              </c:strCache>
            </c:strRef>
          </c:cat>
          <c:val>
            <c:numRef>
              <c:f>Sheet1!$F$2:$F$21</c:f>
              <c:numCache>
                <c:formatCode>General</c:formatCode>
                <c:ptCount val="20"/>
                <c:pt idx="0">
                  <c:v>22.1</c:v>
                </c:pt>
                <c:pt idx="1">
                  <c:v>20.5</c:v>
                </c:pt>
                <c:pt idx="2">
                  <c:v>19.5</c:v>
                </c:pt>
                <c:pt idx="3">
                  <c:v>19.399999999999999</c:v>
                </c:pt>
                <c:pt idx="4">
                  <c:v>19.399999999999999</c:v>
                </c:pt>
                <c:pt idx="5">
                  <c:v>18.600000000000001</c:v>
                </c:pt>
                <c:pt idx="6">
                  <c:v>17.3</c:v>
                </c:pt>
                <c:pt idx="7">
                  <c:v>16.899999999999999</c:v>
                </c:pt>
                <c:pt idx="8">
                  <c:v>17</c:v>
                </c:pt>
                <c:pt idx="9">
                  <c:v>16.399999999999999</c:v>
                </c:pt>
                <c:pt idx="10">
                  <c:v>15.2</c:v>
                </c:pt>
                <c:pt idx="11">
                  <c:v>14.9</c:v>
                </c:pt>
                <c:pt idx="12">
                  <c:v>13.9</c:v>
                </c:pt>
                <c:pt idx="13">
                  <c:v>12.2</c:v>
                </c:pt>
                <c:pt idx="14">
                  <c:v>11.9</c:v>
                </c:pt>
                <c:pt idx="15">
                  <c:v>11.7</c:v>
                </c:pt>
                <c:pt idx="16">
                  <c:v>11.5</c:v>
                </c:pt>
                <c:pt idx="17">
                  <c:v>10.8</c:v>
                </c:pt>
                <c:pt idx="18">
                  <c:v>11</c:v>
                </c:pt>
                <c:pt idx="19">
                  <c:v>10.1</c:v>
                </c:pt>
              </c:numCache>
            </c:numRef>
          </c:val>
          <c:smooth val="0"/>
          <c:extLst>
            <c:ext xmlns:c16="http://schemas.microsoft.com/office/drawing/2014/chart" uri="{C3380CC4-5D6E-409C-BE32-E72D297353CC}">
              <c16:uniqueId val="{00000003-418B-465F-9FA1-4ED1524412D0}"/>
            </c:ext>
          </c:extLst>
        </c:ser>
        <c:ser>
          <c:idx val="5"/>
          <c:order val="5"/>
          <c:tx>
            <c:strRef>
              <c:f>Sheet1!$G$1</c:f>
              <c:strCache>
                <c:ptCount val="1"/>
                <c:pt idx="0">
                  <c:v>Upper 95% CI2</c:v>
                </c:pt>
              </c:strCache>
            </c:strRef>
          </c:tx>
          <c:spPr>
            <a:ln>
              <a:solidFill>
                <a:schemeClr val="bg1">
                  <a:lumMod val="75000"/>
                </a:schemeClr>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2026-Feb (N=3422)</c:v>
                </c:pt>
              </c:strCache>
            </c:strRef>
          </c:cat>
          <c:val>
            <c:numRef>
              <c:f>Sheet1!$G$2:$G$21</c:f>
              <c:numCache>
                <c:formatCode>General</c:formatCode>
                <c:ptCount val="20"/>
                <c:pt idx="0">
                  <c:v>21</c:v>
                </c:pt>
                <c:pt idx="1">
                  <c:v>19.399999999999999</c:v>
                </c:pt>
                <c:pt idx="2">
                  <c:v>18.399999999999999</c:v>
                </c:pt>
                <c:pt idx="3">
                  <c:v>18.399999999999999</c:v>
                </c:pt>
                <c:pt idx="4">
                  <c:v>18.399999999999999</c:v>
                </c:pt>
                <c:pt idx="5">
                  <c:v>17.5</c:v>
                </c:pt>
                <c:pt idx="6">
                  <c:v>16.399999999999999</c:v>
                </c:pt>
                <c:pt idx="7">
                  <c:v>15.9</c:v>
                </c:pt>
                <c:pt idx="8">
                  <c:v>15.9</c:v>
                </c:pt>
                <c:pt idx="9">
                  <c:v>15.4</c:v>
                </c:pt>
                <c:pt idx="10">
                  <c:v>14.3</c:v>
                </c:pt>
                <c:pt idx="11">
                  <c:v>14</c:v>
                </c:pt>
                <c:pt idx="12">
                  <c:v>13</c:v>
                </c:pt>
                <c:pt idx="13">
                  <c:v>11.2</c:v>
                </c:pt>
                <c:pt idx="14">
                  <c:v>11</c:v>
                </c:pt>
                <c:pt idx="15">
                  <c:v>10.9</c:v>
                </c:pt>
                <c:pt idx="16">
                  <c:v>10.6</c:v>
                </c:pt>
                <c:pt idx="17">
                  <c:v>10</c:v>
                </c:pt>
                <c:pt idx="18">
                  <c:v>10.199999999999999</c:v>
                </c:pt>
                <c:pt idx="19">
                  <c:v>8.1999999999999993</c:v>
                </c:pt>
              </c:numCache>
            </c:numRef>
          </c:val>
          <c:smooth val="0"/>
          <c:extLst>
            <c:ext xmlns:c16="http://schemas.microsoft.com/office/drawing/2014/chart" uri="{C3380CC4-5D6E-409C-BE32-E72D297353CC}">
              <c16:uniqueId val="{00000004-418B-465F-9FA1-4ED1524412D0}"/>
            </c:ext>
          </c:extLst>
        </c:ser>
        <c:ser>
          <c:idx val="6"/>
          <c:order val="6"/>
          <c:tx>
            <c:strRef>
              <c:f>Sheet1!$H$1</c:f>
              <c:strCache>
                <c:ptCount val="1"/>
              </c:strCache>
            </c:strRef>
          </c:tx>
          <c:spPr>
            <a:ln>
              <a:solidFill>
                <a:schemeClr val="accent6">
                  <a:lumMod val="40000"/>
                  <a:lumOff val="60000"/>
                </a:schemeClr>
              </a:solidFill>
              <a:prstDash val="sysDot"/>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2026-Feb (N=3422)</c:v>
                </c:pt>
              </c:strCache>
            </c:strRef>
          </c:cat>
          <c:val>
            <c:numRef>
              <c:f>Sheet1!$H$2:$H$19</c:f>
              <c:numCache>
                <c:formatCode>General</c:formatCode>
                <c:ptCount val="18"/>
              </c:numCache>
            </c:numRef>
          </c:val>
          <c:smooth val="0"/>
          <c:extLst>
            <c:ext xmlns:c16="http://schemas.microsoft.com/office/drawing/2014/chart" uri="{C3380CC4-5D6E-409C-BE32-E72D297353CC}">
              <c16:uniqueId val="{00000000-8512-4D62-A717-5EDD592EBC2E}"/>
            </c:ext>
          </c:extLst>
        </c:ser>
        <c:ser>
          <c:idx val="7"/>
          <c:order val="7"/>
          <c:tx>
            <c:strRef>
              <c:f>Sheet1!$I$1</c:f>
              <c:strCache>
                <c:ptCount val="1"/>
              </c:strCache>
            </c:strRef>
          </c:tx>
          <c:spPr>
            <a:ln>
              <a:solidFill>
                <a:schemeClr val="accent6">
                  <a:lumMod val="20000"/>
                  <a:lumOff val="80000"/>
                </a:schemeClr>
              </a:solidFill>
              <a:prstDash val="sysDot"/>
            </a:ln>
          </c:spPr>
          <c:marker>
            <c:symbol val="none"/>
          </c:marker>
          <c:val>
            <c:numRef>
              <c:f>Sheet1!$I$2:$I$19</c:f>
              <c:numCache>
                <c:formatCode>General</c:formatCode>
                <c:ptCount val="18"/>
              </c:numCache>
            </c:numRef>
          </c:val>
          <c:smooth val="0"/>
          <c:extLst>
            <c:ext xmlns:c16="http://schemas.microsoft.com/office/drawing/2014/chart" uri="{C3380CC4-5D6E-409C-BE32-E72D297353CC}">
              <c16:uniqueId val="{00000001-8512-4D62-A717-5EDD592EBC2E}"/>
            </c:ext>
          </c:extLst>
        </c:ser>
        <c:ser>
          <c:idx val="8"/>
          <c:order val="8"/>
          <c:tx>
            <c:strRef>
              <c:f>Sheet1!$J$1</c:f>
              <c:strCache>
                <c:ptCount val="1"/>
              </c:strCache>
            </c:strRef>
          </c:tx>
          <c:spPr>
            <a:ln>
              <a:solidFill>
                <a:schemeClr val="accent6">
                  <a:lumMod val="20000"/>
                  <a:lumOff val="80000"/>
                </a:schemeClr>
              </a:solidFill>
              <a:prstDash val="sysDot"/>
            </a:ln>
          </c:spPr>
          <c:marker>
            <c:symbol val="none"/>
          </c:marker>
          <c:val>
            <c:numRef>
              <c:f>Sheet1!$J$2:$J$19</c:f>
              <c:numCache>
                <c:formatCode>General</c:formatCode>
                <c:ptCount val="18"/>
              </c:numCache>
            </c:numRef>
          </c:val>
          <c:smooth val="0"/>
          <c:extLst>
            <c:ext xmlns:c16="http://schemas.microsoft.com/office/drawing/2014/chart" uri="{C3380CC4-5D6E-409C-BE32-E72D297353CC}">
              <c16:uniqueId val="{00000002-8512-4D62-A717-5EDD592EBC2E}"/>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egendEntry>
        <c:idx val="1"/>
        <c:delete val="1"/>
      </c:legendEntry>
      <c:legendEntry>
        <c:idx val="2"/>
        <c:delete val="1"/>
      </c:legendEntry>
      <c:legendEntry>
        <c:idx val="4"/>
        <c:delete val="1"/>
      </c:legendEntry>
      <c:legendEntry>
        <c:idx val="5"/>
        <c:delete val="1"/>
      </c:legendEntry>
      <c:legendEntry>
        <c:idx val="7"/>
        <c:delete val="1"/>
      </c:legendEntry>
      <c:legendEntry>
        <c:idx val="8"/>
        <c:delete val="1"/>
      </c:legendEntry>
      <c:layout>
        <c:manualLayout>
          <c:xMode val="edge"/>
          <c:yMode val="edge"/>
          <c:x val="0.78138345959160016"/>
          <c:y val="2.6999437414008648E-2"/>
          <c:w val="0.21861654040839987"/>
          <c:h val="0.16231813569461548"/>
        </c:manualLayout>
      </c:layout>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(N=542)</c:v>
                </c:pt>
                <c:pt idx="1">
                  <c:v>2008 (N=387)</c:v>
                </c:pt>
                <c:pt idx="2">
                  <c:v>2009 (N=402)</c:v>
                </c:pt>
                <c:pt idx="3">
                  <c:v>2010 (N=424)</c:v>
                </c:pt>
                <c:pt idx="4">
                  <c:v>2011 (N=306)</c:v>
                </c:pt>
                <c:pt idx="5">
                  <c:v>2012 (N=302)</c:v>
                </c:pt>
                <c:pt idx="6">
                  <c:v>2013 (N=302)</c:v>
                </c:pt>
                <c:pt idx="7">
                  <c:v>2014 (N=252)</c:v>
                </c:pt>
                <c:pt idx="8">
                  <c:v>2015 (N=220)</c:v>
                </c:pt>
                <c:pt idx="9">
                  <c:v>2016 (N=228)</c:v>
                </c:pt>
                <c:pt idx="10">
                  <c:v>2017 (N=204)</c:v>
                </c:pt>
                <c:pt idx="11">
                  <c:v>2018 (N=202)</c:v>
                </c:pt>
                <c:pt idx="12">
                  <c:v>2019 (N=141)</c:v>
                </c:pt>
                <c:pt idx="13">
                  <c:v>2020 (N=263)</c:v>
                </c:pt>
                <c:pt idx="14">
                  <c:v>2021 (N=288)</c:v>
                </c:pt>
                <c:pt idx="15">
                  <c:v>2022 (N=294)</c:v>
                </c:pt>
                <c:pt idx="16">
                  <c:v>2023 (N=278)</c:v>
                </c:pt>
                <c:pt idx="17">
                  <c:v>2024 (N=278)</c:v>
                </c:pt>
                <c:pt idx="18">
                  <c:v>2025 (N=301)</c:v>
                </c:pt>
                <c:pt idx="19">
                  <c:v>2026-Feb (N=40)</c:v>
                </c:pt>
              </c:strCache>
            </c:strRef>
          </c:cat>
          <c:val>
            <c:numRef>
              <c:f>Sheet1!$B$2:$B$21</c:f>
              <c:numCache>
                <c:formatCode>General</c:formatCode>
                <c:ptCount val="20"/>
                <c:pt idx="0">
                  <c:v>12.8</c:v>
                </c:pt>
                <c:pt idx="1">
                  <c:v>12.8</c:v>
                </c:pt>
                <c:pt idx="2">
                  <c:v>11.7</c:v>
                </c:pt>
                <c:pt idx="3">
                  <c:v>11.4</c:v>
                </c:pt>
                <c:pt idx="4">
                  <c:v>15.1</c:v>
                </c:pt>
                <c:pt idx="5">
                  <c:v>19</c:v>
                </c:pt>
                <c:pt idx="6">
                  <c:v>14.1</c:v>
                </c:pt>
                <c:pt idx="7">
                  <c:v>14.5</c:v>
                </c:pt>
                <c:pt idx="8">
                  <c:v>14.9</c:v>
                </c:pt>
                <c:pt idx="9">
                  <c:v>17.600000000000001</c:v>
                </c:pt>
                <c:pt idx="10">
                  <c:v>15.4</c:v>
                </c:pt>
                <c:pt idx="11">
                  <c:v>17.100000000000001</c:v>
                </c:pt>
                <c:pt idx="12">
                  <c:v>18</c:v>
                </c:pt>
                <c:pt idx="13">
                  <c:v>20.399999999999999</c:v>
                </c:pt>
                <c:pt idx="14">
                  <c:v>22.3</c:v>
                </c:pt>
                <c:pt idx="15">
                  <c:v>30.3</c:v>
                </c:pt>
                <c:pt idx="16">
                  <c:v>25.4</c:v>
                </c:pt>
                <c:pt idx="17">
                  <c:v>28.4</c:v>
                </c:pt>
                <c:pt idx="18">
                  <c:v>31.8</c:v>
                </c:pt>
                <c:pt idx="19">
                  <c:v>45.9</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(N=542)</c:v>
                </c:pt>
                <c:pt idx="1">
                  <c:v>2008 (N=387)</c:v>
                </c:pt>
                <c:pt idx="2">
                  <c:v>2009 (N=402)</c:v>
                </c:pt>
                <c:pt idx="3">
                  <c:v>2010 (N=424)</c:v>
                </c:pt>
                <c:pt idx="4">
                  <c:v>2011 (N=306)</c:v>
                </c:pt>
                <c:pt idx="5">
                  <c:v>2012 (N=302)</c:v>
                </c:pt>
                <c:pt idx="6">
                  <c:v>2013 (N=302)</c:v>
                </c:pt>
                <c:pt idx="7">
                  <c:v>2014 (N=252)</c:v>
                </c:pt>
                <c:pt idx="8">
                  <c:v>2015 (N=220)</c:v>
                </c:pt>
                <c:pt idx="9">
                  <c:v>2016 (N=228)</c:v>
                </c:pt>
                <c:pt idx="10">
                  <c:v>2017 (N=204)</c:v>
                </c:pt>
                <c:pt idx="11">
                  <c:v>2018 (N=202)</c:v>
                </c:pt>
                <c:pt idx="12">
                  <c:v>2019 (N=141)</c:v>
                </c:pt>
                <c:pt idx="13">
                  <c:v>2020 (N=263)</c:v>
                </c:pt>
                <c:pt idx="14">
                  <c:v>2021 (N=288)</c:v>
                </c:pt>
                <c:pt idx="15">
                  <c:v>2022 (N=294)</c:v>
                </c:pt>
                <c:pt idx="16">
                  <c:v>2023 (N=278)</c:v>
                </c:pt>
                <c:pt idx="17">
                  <c:v>2024 (N=278)</c:v>
                </c:pt>
                <c:pt idx="18">
                  <c:v>2025 (N=301)</c:v>
                </c:pt>
                <c:pt idx="19">
                  <c:v>2026-Feb (N=40)</c:v>
                </c:pt>
              </c:strCache>
            </c:strRef>
          </c:cat>
          <c:val>
            <c:numRef>
              <c:f>Sheet1!$C$2:$C$21</c:f>
              <c:numCache>
                <c:formatCode>General</c:formatCode>
                <c:ptCount val="20"/>
                <c:pt idx="0">
                  <c:v>15.6</c:v>
                </c:pt>
                <c:pt idx="1">
                  <c:v>16.3</c:v>
                </c:pt>
                <c:pt idx="2">
                  <c:v>14.8</c:v>
                </c:pt>
                <c:pt idx="3">
                  <c:v>14.3</c:v>
                </c:pt>
                <c:pt idx="4">
                  <c:v>19</c:v>
                </c:pt>
                <c:pt idx="5">
                  <c:v>23.3</c:v>
                </c:pt>
                <c:pt idx="6">
                  <c:v>18.2</c:v>
                </c:pt>
                <c:pt idx="7">
                  <c:v>19.100000000000001</c:v>
                </c:pt>
                <c:pt idx="8">
                  <c:v>19.7</c:v>
                </c:pt>
                <c:pt idx="9">
                  <c:v>22.5</c:v>
                </c:pt>
                <c:pt idx="10">
                  <c:v>20.100000000000001</c:v>
                </c:pt>
                <c:pt idx="11">
                  <c:v>22.5</c:v>
                </c:pt>
                <c:pt idx="12">
                  <c:v>24</c:v>
                </c:pt>
                <c:pt idx="13">
                  <c:v>25.4</c:v>
                </c:pt>
                <c:pt idx="14">
                  <c:v>27</c:v>
                </c:pt>
                <c:pt idx="15">
                  <c:v>35.5</c:v>
                </c:pt>
                <c:pt idx="16">
                  <c:v>30.7</c:v>
                </c:pt>
                <c:pt idx="17">
                  <c:v>33.700000000000003</c:v>
                </c:pt>
                <c:pt idx="18">
                  <c:v>37.200000000000003</c:v>
                </c:pt>
                <c:pt idx="19">
                  <c:v>60.4</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(N=542)</c:v>
                </c:pt>
                <c:pt idx="1">
                  <c:v>2008 (N=387)</c:v>
                </c:pt>
                <c:pt idx="2">
                  <c:v>2009 (N=402)</c:v>
                </c:pt>
                <c:pt idx="3">
                  <c:v>2010 (N=424)</c:v>
                </c:pt>
                <c:pt idx="4">
                  <c:v>2011 (N=306)</c:v>
                </c:pt>
                <c:pt idx="5">
                  <c:v>2012 (N=302)</c:v>
                </c:pt>
                <c:pt idx="6">
                  <c:v>2013 (N=302)</c:v>
                </c:pt>
                <c:pt idx="7">
                  <c:v>2014 (N=252)</c:v>
                </c:pt>
                <c:pt idx="8">
                  <c:v>2015 (N=220)</c:v>
                </c:pt>
                <c:pt idx="9">
                  <c:v>2016 (N=228)</c:v>
                </c:pt>
                <c:pt idx="10">
                  <c:v>2017 (N=204)</c:v>
                </c:pt>
                <c:pt idx="11">
                  <c:v>2018 (N=202)</c:v>
                </c:pt>
                <c:pt idx="12">
                  <c:v>2019 (N=141)</c:v>
                </c:pt>
                <c:pt idx="13">
                  <c:v>2020 (N=263)</c:v>
                </c:pt>
                <c:pt idx="14">
                  <c:v>2021 (N=288)</c:v>
                </c:pt>
                <c:pt idx="15">
                  <c:v>2022 (N=294)</c:v>
                </c:pt>
                <c:pt idx="16">
                  <c:v>2023 (N=278)</c:v>
                </c:pt>
                <c:pt idx="17">
                  <c:v>2024 (N=278)</c:v>
                </c:pt>
                <c:pt idx="18">
                  <c:v>2025 (N=301)</c:v>
                </c:pt>
                <c:pt idx="19">
                  <c:v>2026-Feb (N=40)</c:v>
                </c:pt>
              </c:strCache>
            </c:strRef>
          </c:cat>
          <c:val>
            <c:numRef>
              <c:f>Sheet1!$D$2:$D$21</c:f>
              <c:numCache>
                <c:formatCode>General</c:formatCode>
                <c:ptCount val="20"/>
                <c:pt idx="0">
                  <c:v>9.9</c:v>
                </c:pt>
                <c:pt idx="1">
                  <c:v>9.6</c:v>
                </c:pt>
                <c:pt idx="2">
                  <c:v>8.6</c:v>
                </c:pt>
                <c:pt idx="3">
                  <c:v>8.3000000000000007</c:v>
                </c:pt>
                <c:pt idx="4">
                  <c:v>11</c:v>
                </c:pt>
                <c:pt idx="5">
                  <c:v>14.5</c:v>
                </c:pt>
                <c:pt idx="6">
                  <c:v>10.3</c:v>
                </c:pt>
                <c:pt idx="7">
                  <c:v>10.3</c:v>
                </c:pt>
                <c:pt idx="8">
                  <c:v>10.3</c:v>
                </c:pt>
                <c:pt idx="9">
                  <c:v>12.6</c:v>
                </c:pt>
                <c:pt idx="10">
                  <c:v>10.3</c:v>
                </c:pt>
                <c:pt idx="11">
                  <c:v>12.1</c:v>
                </c:pt>
                <c:pt idx="12">
                  <c:v>11.4</c:v>
                </c:pt>
                <c:pt idx="13">
                  <c:v>15.7</c:v>
                </c:pt>
                <c:pt idx="14">
                  <c:v>17.399999999999999</c:v>
                </c:pt>
                <c:pt idx="15">
                  <c:v>25</c:v>
                </c:pt>
                <c:pt idx="16">
                  <c:v>20.399999999999999</c:v>
                </c:pt>
                <c:pt idx="17">
                  <c:v>23.1</c:v>
                </c:pt>
                <c:pt idx="18">
                  <c:v>26.6</c:v>
                </c:pt>
                <c:pt idx="19">
                  <c:v>29.6</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(N=2840)</c:v>
                </c:pt>
                <c:pt idx="1">
                  <c:v>2008 (N=2467)</c:v>
                </c:pt>
                <c:pt idx="2">
                  <c:v>2009 (N=2762)</c:v>
                </c:pt>
                <c:pt idx="3">
                  <c:v>2010 (N=3207)</c:v>
                </c:pt>
                <c:pt idx="4">
                  <c:v>2011 (N=2722)</c:v>
                </c:pt>
                <c:pt idx="5">
                  <c:v>2012 (N=2762)</c:v>
                </c:pt>
                <c:pt idx="6">
                  <c:v>2013 (N=2769)</c:v>
                </c:pt>
                <c:pt idx="7">
                  <c:v>2014 (N=2534)</c:v>
                </c:pt>
                <c:pt idx="8">
                  <c:v>2015 (N=2509)</c:v>
                </c:pt>
                <c:pt idx="9">
                  <c:v>2016 (N=2562)</c:v>
                </c:pt>
                <c:pt idx="10">
                  <c:v>2017 (N=2565)</c:v>
                </c:pt>
                <c:pt idx="11">
                  <c:v>2018 (N=2654)</c:v>
                </c:pt>
                <c:pt idx="12">
                  <c:v>2019 (N=2540)</c:v>
                </c:pt>
                <c:pt idx="13">
                  <c:v>2020 (N=2035)</c:v>
                </c:pt>
                <c:pt idx="14">
                  <c:v>2021 (N=2131)</c:v>
                </c:pt>
                <c:pt idx="15">
                  <c:v>2022 (N=2330)</c:v>
                </c:pt>
                <c:pt idx="16">
                  <c:v>2023 (N=2273)</c:v>
                </c:pt>
                <c:pt idx="17">
                  <c:v>2024 (N=2307)</c:v>
                </c:pt>
                <c:pt idx="18">
                  <c:v>2025 (N=2420)</c:v>
                </c:pt>
                <c:pt idx="19">
                  <c:v>2026-Feb (N=408)</c:v>
                </c:pt>
              </c:strCache>
            </c:strRef>
          </c:cat>
          <c:val>
            <c:numRef>
              <c:f>Sheet1!$B$2:$B$21</c:f>
              <c:numCache>
                <c:formatCode>General</c:formatCode>
                <c:ptCount val="20"/>
                <c:pt idx="0">
                  <c:v>40.9</c:v>
                </c:pt>
                <c:pt idx="1">
                  <c:v>37.700000000000003</c:v>
                </c:pt>
                <c:pt idx="2">
                  <c:v>35.4</c:v>
                </c:pt>
                <c:pt idx="3">
                  <c:v>35.200000000000003</c:v>
                </c:pt>
                <c:pt idx="4">
                  <c:v>32.700000000000003</c:v>
                </c:pt>
                <c:pt idx="5">
                  <c:v>31.2</c:v>
                </c:pt>
                <c:pt idx="6">
                  <c:v>32.700000000000003</c:v>
                </c:pt>
                <c:pt idx="7">
                  <c:v>30.2</c:v>
                </c:pt>
                <c:pt idx="8">
                  <c:v>31.6</c:v>
                </c:pt>
                <c:pt idx="9">
                  <c:v>30.3</c:v>
                </c:pt>
                <c:pt idx="10">
                  <c:v>29.2</c:v>
                </c:pt>
                <c:pt idx="11">
                  <c:v>27.6</c:v>
                </c:pt>
                <c:pt idx="12">
                  <c:v>24.3</c:v>
                </c:pt>
                <c:pt idx="13">
                  <c:v>33</c:v>
                </c:pt>
                <c:pt idx="14">
                  <c:v>33.9</c:v>
                </c:pt>
                <c:pt idx="15">
                  <c:v>34.5</c:v>
                </c:pt>
                <c:pt idx="16">
                  <c:v>32.4</c:v>
                </c:pt>
                <c:pt idx="17">
                  <c:v>33</c:v>
                </c:pt>
                <c:pt idx="18">
                  <c:v>38.1</c:v>
                </c:pt>
                <c:pt idx="19">
                  <c:v>37.1</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(N=2840)</c:v>
                </c:pt>
                <c:pt idx="1">
                  <c:v>2008 (N=2467)</c:v>
                </c:pt>
                <c:pt idx="2">
                  <c:v>2009 (N=2762)</c:v>
                </c:pt>
                <c:pt idx="3">
                  <c:v>2010 (N=3207)</c:v>
                </c:pt>
                <c:pt idx="4">
                  <c:v>2011 (N=2722)</c:v>
                </c:pt>
                <c:pt idx="5">
                  <c:v>2012 (N=2762)</c:v>
                </c:pt>
                <c:pt idx="6">
                  <c:v>2013 (N=2769)</c:v>
                </c:pt>
                <c:pt idx="7">
                  <c:v>2014 (N=2534)</c:v>
                </c:pt>
                <c:pt idx="8">
                  <c:v>2015 (N=2509)</c:v>
                </c:pt>
                <c:pt idx="9">
                  <c:v>2016 (N=2562)</c:v>
                </c:pt>
                <c:pt idx="10">
                  <c:v>2017 (N=2565)</c:v>
                </c:pt>
                <c:pt idx="11">
                  <c:v>2018 (N=2654)</c:v>
                </c:pt>
                <c:pt idx="12">
                  <c:v>2019 (N=2540)</c:v>
                </c:pt>
                <c:pt idx="13">
                  <c:v>2020 (N=2035)</c:v>
                </c:pt>
                <c:pt idx="14">
                  <c:v>2021 (N=2131)</c:v>
                </c:pt>
                <c:pt idx="15">
                  <c:v>2022 (N=2330)</c:v>
                </c:pt>
                <c:pt idx="16">
                  <c:v>2023 (N=2273)</c:v>
                </c:pt>
                <c:pt idx="17">
                  <c:v>2024 (N=2307)</c:v>
                </c:pt>
                <c:pt idx="18">
                  <c:v>2025 (N=2420)</c:v>
                </c:pt>
                <c:pt idx="19">
                  <c:v>2026-Feb (N=408)</c:v>
                </c:pt>
              </c:strCache>
            </c:strRef>
          </c:cat>
          <c:val>
            <c:numRef>
              <c:f>Sheet1!$C$2:$C$21</c:f>
              <c:numCache>
                <c:formatCode>General</c:formatCode>
                <c:ptCount val="20"/>
                <c:pt idx="0">
                  <c:v>42.8</c:v>
                </c:pt>
                <c:pt idx="1">
                  <c:v>39.6</c:v>
                </c:pt>
                <c:pt idx="2">
                  <c:v>37.200000000000003</c:v>
                </c:pt>
                <c:pt idx="3">
                  <c:v>36.799999999999997</c:v>
                </c:pt>
                <c:pt idx="4">
                  <c:v>34.5</c:v>
                </c:pt>
                <c:pt idx="5">
                  <c:v>32.9</c:v>
                </c:pt>
                <c:pt idx="6">
                  <c:v>34.5</c:v>
                </c:pt>
                <c:pt idx="7">
                  <c:v>32</c:v>
                </c:pt>
                <c:pt idx="8">
                  <c:v>33.4</c:v>
                </c:pt>
                <c:pt idx="9">
                  <c:v>32.1</c:v>
                </c:pt>
                <c:pt idx="10">
                  <c:v>31</c:v>
                </c:pt>
                <c:pt idx="11">
                  <c:v>29.4</c:v>
                </c:pt>
                <c:pt idx="12">
                  <c:v>26</c:v>
                </c:pt>
                <c:pt idx="13">
                  <c:v>35.1</c:v>
                </c:pt>
                <c:pt idx="14">
                  <c:v>35.9</c:v>
                </c:pt>
                <c:pt idx="15">
                  <c:v>36.4</c:v>
                </c:pt>
                <c:pt idx="16">
                  <c:v>34.299999999999997</c:v>
                </c:pt>
                <c:pt idx="17">
                  <c:v>34.9</c:v>
                </c:pt>
                <c:pt idx="18">
                  <c:v>40</c:v>
                </c:pt>
                <c:pt idx="19">
                  <c:v>41.9</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(N=2840)</c:v>
                </c:pt>
                <c:pt idx="1">
                  <c:v>2008 (N=2467)</c:v>
                </c:pt>
                <c:pt idx="2">
                  <c:v>2009 (N=2762)</c:v>
                </c:pt>
                <c:pt idx="3">
                  <c:v>2010 (N=3207)</c:v>
                </c:pt>
                <c:pt idx="4">
                  <c:v>2011 (N=2722)</c:v>
                </c:pt>
                <c:pt idx="5">
                  <c:v>2012 (N=2762)</c:v>
                </c:pt>
                <c:pt idx="6">
                  <c:v>2013 (N=2769)</c:v>
                </c:pt>
                <c:pt idx="7">
                  <c:v>2014 (N=2534)</c:v>
                </c:pt>
                <c:pt idx="8">
                  <c:v>2015 (N=2509)</c:v>
                </c:pt>
                <c:pt idx="9">
                  <c:v>2016 (N=2562)</c:v>
                </c:pt>
                <c:pt idx="10">
                  <c:v>2017 (N=2565)</c:v>
                </c:pt>
                <c:pt idx="11">
                  <c:v>2018 (N=2654)</c:v>
                </c:pt>
                <c:pt idx="12">
                  <c:v>2019 (N=2540)</c:v>
                </c:pt>
                <c:pt idx="13">
                  <c:v>2020 (N=2035)</c:v>
                </c:pt>
                <c:pt idx="14">
                  <c:v>2021 (N=2131)</c:v>
                </c:pt>
                <c:pt idx="15">
                  <c:v>2022 (N=2330)</c:v>
                </c:pt>
                <c:pt idx="16">
                  <c:v>2023 (N=2273)</c:v>
                </c:pt>
                <c:pt idx="17">
                  <c:v>2024 (N=2307)</c:v>
                </c:pt>
                <c:pt idx="18">
                  <c:v>2025 (N=2420)</c:v>
                </c:pt>
                <c:pt idx="19">
                  <c:v>2026-Feb (N=408)</c:v>
                </c:pt>
              </c:strCache>
            </c:strRef>
          </c:cat>
          <c:val>
            <c:numRef>
              <c:f>Sheet1!$D$2:$D$21</c:f>
              <c:numCache>
                <c:formatCode>General</c:formatCode>
                <c:ptCount val="20"/>
                <c:pt idx="0">
                  <c:v>39.1</c:v>
                </c:pt>
                <c:pt idx="1">
                  <c:v>35.799999999999997</c:v>
                </c:pt>
                <c:pt idx="2">
                  <c:v>33.6</c:v>
                </c:pt>
                <c:pt idx="3">
                  <c:v>33.5</c:v>
                </c:pt>
                <c:pt idx="4">
                  <c:v>31</c:v>
                </c:pt>
                <c:pt idx="5">
                  <c:v>29.5</c:v>
                </c:pt>
                <c:pt idx="6">
                  <c:v>31</c:v>
                </c:pt>
                <c:pt idx="7">
                  <c:v>28.4</c:v>
                </c:pt>
                <c:pt idx="8">
                  <c:v>29.7</c:v>
                </c:pt>
                <c:pt idx="9">
                  <c:v>28.5</c:v>
                </c:pt>
                <c:pt idx="10">
                  <c:v>27.5</c:v>
                </c:pt>
                <c:pt idx="11">
                  <c:v>26</c:v>
                </c:pt>
                <c:pt idx="12">
                  <c:v>22.7</c:v>
                </c:pt>
                <c:pt idx="13">
                  <c:v>31</c:v>
                </c:pt>
                <c:pt idx="14">
                  <c:v>31.9</c:v>
                </c:pt>
                <c:pt idx="15">
                  <c:v>32.6</c:v>
                </c:pt>
                <c:pt idx="16">
                  <c:v>30.5</c:v>
                </c:pt>
                <c:pt idx="17">
                  <c:v>31.1</c:v>
                </c:pt>
                <c:pt idx="18">
                  <c:v>36.1</c:v>
                </c:pt>
                <c:pt idx="19">
                  <c:v>32.6</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max val="50"/>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2224756738427063E-2"/>
          <c:w val="0.89346457709822502"/>
          <c:h val="0.65730586738026053"/>
        </c:manualLayout>
      </c:layout>
      <c:lineChart>
        <c:grouping val="standard"/>
        <c:varyColors val="0"/>
        <c:ser>
          <c:idx val="0"/>
          <c:order val="0"/>
          <c:tx>
            <c:strRef>
              <c:f>Sheet1!$B$1</c:f>
              <c:strCache>
                <c:ptCount val="1"/>
                <c:pt idx="0">
                  <c:v>Cigarette smoking</c:v>
                </c:pt>
              </c:strCache>
            </c:strRef>
          </c:tx>
          <c:spPr>
            <a:ln w="22225">
              <a:solidFill>
                <a:srgbClr val="9900CC"/>
              </a:solidFill>
              <a:prstDash val="sysDot"/>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2026-Feb (N=3422)</c:v>
                </c:pt>
              </c:strCache>
            </c:strRef>
          </c:cat>
          <c:val>
            <c:numRef>
              <c:f>Sheet1!$B$2:$B$21</c:f>
              <c:numCache>
                <c:formatCode>General</c:formatCode>
                <c:ptCount val="20"/>
                <c:pt idx="0">
                  <c:v>24.1</c:v>
                </c:pt>
                <c:pt idx="1">
                  <c:v>22</c:v>
                </c:pt>
                <c:pt idx="2">
                  <c:v>21.5</c:v>
                </c:pt>
                <c:pt idx="3">
                  <c:v>21.4</c:v>
                </c:pt>
                <c:pt idx="4">
                  <c:v>20.8</c:v>
                </c:pt>
                <c:pt idx="5">
                  <c:v>20</c:v>
                </c:pt>
                <c:pt idx="6">
                  <c:v>19.2</c:v>
                </c:pt>
                <c:pt idx="7">
                  <c:v>18.5</c:v>
                </c:pt>
                <c:pt idx="8">
                  <c:v>18.7</c:v>
                </c:pt>
                <c:pt idx="9">
                  <c:v>18</c:v>
                </c:pt>
                <c:pt idx="10">
                  <c:v>17.2</c:v>
                </c:pt>
                <c:pt idx="11">
                  <c:v>17.2</c:v>
                </c:pt>
                <c:pt idx="12">
                  <c:v>15.4</c:v>
                </c:pt>
                <c:pt idx="13">
                  <c:v>14.8</c:v>
                </c:pt>
                <c:pt idx="14" formatCode="0.0">
                  <c:v>14.8</c:v>
                </c:pt>
                <c:pt idx="15">
                  <c:v>14.8</c:v>
                </c:pt>
                <c:pt idx="16">
                  <c:v>14.6</c:v>
                </c:pt>
                <c:pt idx="17">
                  <c:v>14.2</c:v>
                </c:pt>
                <c:pt idx="18">
                  <c:v>15</c:v>
                </c:pt>
                <c:pt idx="19">
                  <c:v>12.6</c:v>
                </c:pt>
              </c:numCache>
            </c:numRef>
          </c:val>
          <c:smooth val="0"/>
          <c:extLst>
            <c:ext xmlns:c16="http://schemas.microsoft.com/office/drawing/2014/chart" uri="{C3380CC4-5D6E-409C-BE32-E72D297353CC}">
              <c16:uniqueId val="{00000000-FF56-400C-A340-16353C7D8D15}"/>
            </c:ext>
          </c:extLst>
        </c:ser>
        <c:ser>
          <c:idx val="1"/>
          <c:order val="1"/>
          <c:tx>
            <c:strRef>
              <c:f>Sheet1!$D$1</c:f>
              <c:strCache>
                <c:ptCount val="1"/>
                <c:pt idx="0">
                  <c:v>Upper 95% CI</c:v>
                </c:pt>
              </c:strCache>
            </c:strRef>
          </c:tx>
          <c:spPr>
            <a:ln w="22225">
              <a:solidFill>
                <a:srgbClr val="CC99FF"/>
              </a:solidFill>
              <a:prstDash val="sysDot"/>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2026-Feb (N=3422)</c:v>
                </c:pt>
              </c:strCache>
            </c:strRef>
          </c:cat>
          <c:val>
            <c:numRef>
              <c:f>Sheet1!$D$2:$D$21</c:f>
              <c:numCache>
                <c:formatCode>General</c:formatCode>
                <c:ptCount val="20"/>
                <c:pt idx="0">
                  <c:v>24.7</c:v>
                </c:pt>
                <c:pt idx="1">
                  <c:v>22.6</c:v>
                </c:pt>
                <c:pt idx="2">
                  <c:v>22.1</c:v>
                </c:pt>
                <c:pt idx="3">
                  <c:v>21.9</c:v>
                </c:pt>
                <c:pt idx="4">
                  <c:v>21.3</c:v>
                </c:pt>
                <c:pt idx="5">
                  <c:v>20.6</c:v>
                </c:pt>
                <c:pt idx="6">
                  <c:v>19.8</c:v>
                </c:pt>
                <c:pt idx="7">
                  <c:v>19.100000000000001</c:v>
                </c:pt>
                <c:pt idx="8">
                  <c:v>19.3</c:v>
                </c:pt>
                <c:pt idx="9">
                  <c:v>18.5</c:v>
                </c:pt>
                <c:pt idx="10">
                  <c:v>17.7</c:v>
                </c:pt>
                <c:pt idx="11">
                  <c:v>17.7</c:v>
                </c:pt>
                <c:pt idx="12">
                  <c:v>15.9</c:v>
                </c:pt>
                <c:pt idx="13">
                  <c:v>15.3</c:v>
                </c:pt>
                <c:pt idx="14" formatCode="0.0">
                  <c:v>15.3</c:v>
                </c:pt>
                <c:pt idx="15">
                  <c:v>15.3</c:v>
                </c:pt>
                <c:pt idx="16">
                  <c:v>15.1</c:v>
                </c:pt>
                <c:pt idx="17">
                  <c:v>14.7</c:v>
                </c:pt>
                <c:pt idx="18">
                  <c:v>15.5</c:v>
                </c:pt>
                <c:pt idx="19">
                  <c:v>13.8</c:v>
                </c:pt>
              </c:numCache>
            </c:numRef>
          </c:val>
          <c:smooth val="0"/>
          <c:extLst>
            <c:ext xmlns:c16="http://schemas.microsoft.com/office/drawing/2014/chart" uri="{C3380CC4-5D6E-409C-BE32-E72D297353CC}">
              <c16:uniqueId val="{00000001-FF56-400C-A340-16353C7D8D15}"/>
            </c:ext>
          </c:extLst>
        </c:ser>
        <c:ser>
          <c:idx val="2"/>
          <c:order val="2"/>
          <c:tx>
            <c:strRef>
              <c:f>Sheet1!$C$1</c:f>
              <c:strCache>
                <c:ptCount val="1"/>
                <c:pt idx="0">
                  <c:v>Lower 95% CI</c:v>
                </c:pt>
              </c:strCache>
            </c:strRef>
          </c:tx>
          <c:spPr>
            <a:ln w="22225">
              <a:solidFill>
                <a:srgbClr val="CC99FF"/>
              </a:solidFill>
              <a:prstDash val="sysDot"/>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2026-Feb (N=3422)</c:v>
                </c:pt>
              </c:strCache>
            </c:strRef>
          </c:cat>
          <c:val>
            <c:numRef>
              <c:f>Sheet1!$C$2:$C$21</c:f>
              <c:numCache>
                <c:formatCode>General</c:formatCode>
                <c:ptCount val="20"/>
                <c:pt idx="0">
                  <c:v>23.6</c:v>
                </c:pt>
                <c:pt idx="1">
                  <c:v>21.4</c:v>
                </c:pt>
                <c:pt idx="2">
                  <c:v>21</c:v>
                </c:pt>
                <c:pt idx="3">
                  <c:v>20.8</c:v>
                </c:pt>
                <c:pt idx="4">
                  <c:v>20.2</c:v>
                </c:pt>
                <c:pt idx="5">
                  <c:v>19.5</c:v>
                </c:pt>
                <c:pt idx="6">
                  <c:v>18.7</c:v>
                </c:pt>
                <c:pt idx="7">
                  <c:v>18</c:v>
                </c:pt>
                <c:pt idx="8">
                  <c:v>18.2</c:v>
                </c:pt>
                <c:pt idx="9">
                  <c:v>17.5</c:v>
                </c:pt>
                <c:pt idx="10">
                  <c:v>16.7</c:v>
                </c:pt>
                <c:pt idx="11">
                  <c:v>16.7</c:v>
                </c:pt>
                <c:pt idx="12">
                  <c:v>15</c:v>
                </c:pt>
                <c:pt idx="13">
                  <c:v>14.3</c:v>
                </c:pt>
                <c:pt idx="14" formatCode="0.0">
                  <c:v>14.3</c:v>
                </c:pt>
                <c:pt idx="15">
                  <c:v>14.3</c:v>
                </c:pt>
                <c:pt idx="16">
                  <c:v>14.1</c:v>
                </c:pt>
                <c:pt idx="17">
                  <c:v>13.8</c:v>
                </c:pt>
                <c:pt idx="18">
                  <c:v>14.6</c:v>
                </c:pt>
                <c:pt idx="19">
                  <c:v>11.6</c:v>
                </c:pt>
              </c:numCache>
            </c:numRef>
          </c:val>
          <c:smooth val="0"/>
          <c:extLst>
            <c:ext xmlns:c16="http://schemas.microsoft.com/office/drawing/2014/chart" uri="{C3380CC4-5D6E-409C-BE32-E72D297353CC}">
              <c16:uniqueId val="{00000002-FF56-400C-A340-16353C7D8D15}"/>
            </c:ext>
          </c:extLst>
        </c:ser>
        <c:ser>
          <c:idx val="3"/>
          <c:order val="3"/>
          <c:tx>
            <c:strRef>
              <c:f>Sheet1!#REF!</c:f>
              <c:strCache>
                <c:ptCount val="1"/>
                <c:pt idx="0">
                  <c:v>#REF!</c:v>
                </c:pt>
              </c:strCache>
            </c:strRef>
          </c:tx>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2026-Feb (N=3422)</c:v>
                </c:pt>
              </c:strCache>
            </c:strRef>
          </c:cat>
          <c:val>
            <c:numRef>
              <c:f>Sheet1!$E$20:$E$20</c:f>
              <c:numCache>
                <c:formatCode>General</c:formatCode>
                <c:ptCount val="1"/>
                <c:pt idx="0">
                  <c:v>16.600000000000001</c:v>
                </c:pt>
              </c:numCache>
            </c:numRef>
          </c:val>
          <c:smooth val="0"/>
          <c:extLst>
            <c:ext xmlns:c16="http://schemas.microsoft.com/office/drawing/2014/chart" uri="{C3380CC4-5D6E-409C-BE32-E72D297353CC}">
              <c16:uniqueId val="{00000002-418B-465F-9FA1-4ED1524412D0}"/>
            </c:ext>
          </c:extLst>
        </c:ser>
        <c:ser>
          <c:idx val="4"/>
          <c:order val="4"/>
          <c:tx>
            <c:strRef>
              <c:f>Sheet1!#REF!</c:f>
              <c:strCache>
                <c:ptCount val="1"/>
                <c:pt idx="0">
                  <c:v>#REF!</c:v>
                </c:pt>
              </c:strCache>
            </c:strRef>
          </c:tx>
          <c:spPr>
            <a:ln>
              <a:solidFill>
                <a:schemeClr val="bg1">
                  <a:lumMod val="75000"/>
                </a:schemeClr>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2026-Feb (N=3422)</c:v>
                </c:pt>
              </c:strCache>
            </c:strRef>
          </c:cat>
          <c:val>
            <c:numRef>
              <c:f>Sheet1!#REF!</c:f>
              <c:numCache>
                <c:formatCode>General</c:formatCode>
                <c:ptCount val="1"/>
                <c:pt idx="0">
                  <c:v>1</c:v>
                </c:pt>
              </c:numCache>
            </c:numRef>
          </c:val>
          <c:smooth val="0"/>
          <c:extLst>
            <c:ext xmlns:c16="http://schemas.microsoft.com/office/drawing/2014/chart" uri="{C3380CC4-5D6E-409C-BE32-E72D297353CC}">
              <c16:uniqueId val="{00000003-418B-465F-9FA1-4ED1524412D0}"/>
            </c:ext>
          </c:extLst>
        </c:ser>
        <c:ser>
          <c:idx val="5"/>
          <c:order val="5"/>
          <c:tx>
            <c:strRef>
              <c:f>Sheet1!#REF!</c:f>
              <c:strCache>
                <c:ptCount val="1"/>
                <c:pt idx="0">
                  <c:v>#REF!</c:v>
                </c:pt>
              </c:strCache>
            </c:strRef>
          </c:tx>
          <c:spPr>
            <a:ln>
              <a:solidFill>
                <a:schemeClr val="bg1">
                  <a:lumMod val="75000"/>
                </a:schemeClr>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2026-Feb (N=3422)</c:v>
                </c:pt>
              </c:strCache>
            </c:strRef>
          </c:cat>
          <c:val>
            <c:numRef>
              <c:f>Sheet1!#REF!</c:f>
              <c:numCache>
                <c:formatCode>General</c:formatCode>
                <c:ptCount val="1"/>
                <c:pt idx="0">
                  <c:v>1</c:v>
                </c:pt>
              </c:numCache>
            </c:numRef>
          </c:val>
          <c:smooth val="0"/>
          <c:extLst>
            <c:ext xmlns:c16="http://schemas.microsoft.com/office/drawing/2014/chart" uri="{C3380CC4-5D6E-409C-BE32-E72D297353CC}">
              <c16:uniqueId val="{00000004-418B-465F-9FA1-4ED1524412D0}"/>
            </c:ext>
          </c:extLst>
        </c:ser>
        <c:ser>
          <c:idx val="6"/>
          <c:order val="6"/>
          <c:tx>
            <c:strRef>
              <c:f>Sheet1!$E$1</c:f>
              <c:strCache>
                <c:ptCount val="1"/>
                <c:pt idx="0">
                  <c:v>Any tobacco smoking</c:v>
                </c:pt>
              </c:strCache>
            </c:strRef>
          </c:tx>
          <c:spPr>
            <a:ln>
              <a:solidFill>
                <a:srgbClr val="9900CC"/>
              </a:solidFill>
              <a:prstDash val="solid"/>
            </a:ln>
          </c:spPr>
          <c:marker>
            <c:symbol val="none"/>
          </c:marker>
          <c:dLbls>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2026-Feb (N=3422)</c:v>
                </c:pt>
              </c:strCache>
            </c:strRef>
          </c:cat>
          <c:val>
            <c:numRef>
              <c:f>Sheet1!$E$2:$E$21</c:f>
              <c:numCache>
                <c:formatCode>General</c:formatCode>
                <c:ptCount val="20"/>
                <c:pt idx="0">
                  <c:v>24.8</c:v>
                </c:pt>
                <c:pt idx="1">
                  <c:v>22.6</c:v>
                </c:pt>
                <c:pt idx="2">
                  <c:v>22.1</c:v>
                </c:pt>
                <c:pt idx="3">
                  <c:v>21.9</c:v>
                </c:pt>
                <c:pt idx="4">
                  <c:v>21.2</c:v>
                </c:pt>
                <c:pt idx="5">
                  <c:v>20.5</c:v>
                </c:pt>
                <c:pt idx="6">
                  <c:v>19.600000000000001</c:v>
                </c:pt>
                <c:pt idx="7">
                  <c:v>18.899999999999999</c:v>
                </c:pt>
                <c:pt idx="8">
                  <c:v>19.2</c:v>
                </c:pt>
                <c:pt idx="9">
                  <c:v>18.5</c:v>
                </c:pt>
                <c:pt idx="10">
                  <c:v>17.600000000000001</c:v>
                </c:pt>
                <c:pt idx="11">
                  <c:v>17.600000000000001</c:v>
                </c:pt>
                <c:pt idx="12">
                  <c:v>15.6</c:v>
                </c:pt>
                <c:pt idx="13">
                  <c:v>16.100000000000001</c:v>
                </c:pt>
                <c:pt idx="14">
                  <c:v>16.399999999999999</c:v>
                </c:pt>
                <c:pt idx="15">
                  <c:v>16.7</c:v>
                </c:pt>
                <c:pt idx="16">
                  <c:v>16.5</c:v>
                </c:pt>
                <c:pt idx="17">
                  <c:v>15.7</c:v>
                </c:pt>
                <c:pt idx="18">
                  <c:v>16.600000000000001</c:v>
                </c:pt>
                <c:pt idx="19">
                  <c:v>13.6</c:v>
                </c:pt>
              </c:numCache>
            </c:numRef>
          </c:val>
          <c:smooth val="0"/>
          <c:extLst>
            <c:ext xmlns:c16="http://schemas.microsoft.com/office/drawing/2014/chart" uri="{C3380CC4-5D6E-409C-BE32-E72D297353CC}">
              <c16:uniqueId val="{00000000-8512-4D62-A717-5EDD592EBC2E}"/>
            </c:ext>
          </c:extLst>
        </c:ser>
        <c:ser>
          <c:idx val="7"/>
          <c:order val="7"/>
          <c:tx>
            <c:strRef>
              <c:f>Sheet1!$F$1</c:f>
              <c:strCache>
                <c:ptCount val="1"/>
                <c:pt idx="0">
                  <c:v>Lower 95%</c:v>
                </c:pt>
              </c:strCache>
            </c:strRef>
          </c:tx>
          <c:spPr>
            <a:ln>
              <a:solidFill>
                <a:srgbClr val="CC99FF"/>
              </a:solidFill>
              <a:prstDash val="solid"/>
            </a:ln>
          </c:spPr>
          <c:marker>
            <c:symbol val="none"/>
          </c:marker>
          <c:cat>
            <c:strLit>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extLst>
                <c:ext xmlns:c15="http://schemas.microsoft.com/office/drawing/2012/chart" uri="{02D57815-91ED-43cb-92C2-25804820EDAC}">
                  <c15:autoCat val="1"/>
                </c:ext>
              </c:extLst>
            </c:strLit>
          </c:cat>
          <c:val>
            <c:numRef>
              <c:f>Sheet1!$F$2:$F$21</c:f>
              <c:numCache>
                <c:formatCode>General</c:formatCode>
                <c:ptCount val="20"/>
                <c:pt idx="0">
                  <c:v>24.3</c:v>
                </c:pt>
                <c:pt idx="1">
                  <c:v>22</c:v>
                </c:pt>
                <c:pt idx="2">
                  <c:v>21.5</c:v>
                </c:pt>
                <c:pt idx="3">
                  <c:v>21.4</c:v>
                </c:pt>
                <c:pt idx="4">
                  <c:v>20.6</c:v>
                </c:pt>
                <c:pt idx="5">
                  <c:v>20</c:v>
                </c:pt>
                <c:pt idx="6">
                  <c:v>19.100000000000001</c:v>
                </c:pt>
                <c:pt idx="7">
                  <c:v>18.399999999999999</c:v>
                </c:pt>
                <c:pt idx="8">
                  <c:v>18.600000000000001</c:v>
                </c:pt>
                <c:pt idx="9">
                  <c:v>18</c:v>
                </c:pt>
                <c:pt idx="10">
                  <c:v>17</c:v>
                </c:pt>
                <c:pt idx="11">
                  <c:v>17.100000000000001</c:v>
                </c:pt>
                <c:pt idx="12">
                  <c:v>15.4</c:v>
                </c:pt>
                <c:pt idx="13">
                  <c:v>15.6</c:v>
                </c:pt>
                <c:pt idx="14" formatCode="0.0">
                  <c:v>15.9</c:v>
                </c:pt>
                <c:pt idx="15">
                  <c:v>16.2</c:v>
                </c:pt>
                <c:pt idx="16">
                  <c:v>16</c:v>
                </c:pt>
                <c:pt idx="17">
                  <c:v>15.2</c:v>
                </c:pt>
                <c:pt idx="18">
                  <c:v>16.100000000000001</c:v>
                </c:pt>
                <c:pt idx="19">
                  <c:v>12.5</c:v>
                </c:pt>
              </c:numCache>
            </c:numRef>
          </c:val>
          <c:smooth val="0"/>
          <c:extLst>
            <c:ext xmlns:c16="http://schemas.microsoft.com/office/drawing/2014/chart" uri="{C3380CC4-5D6E-409C-BE32-E72D297353CC}">
              <c16:uniqueId val="{00000001-8512-4D62-A717-5EDD592EBC2E}"/>
            </c:ext>
          </c:extLst>
        </c:ser>
        <c:ser>
          <c:idx val="8"/>
          <c:order val="8"/>
          <c:tx>
            <c:strRef>
              <c:f>Sheet1!$G$1</c:f>
              <c:strCache>
                <c:ptCount val="1"/>
                <c:pt idx="0">
                  <c:v>Upper 95%</c:v>
                </c:pt>
              </c:strCache>
            </c:strRef>
          </c:tx>
          <c:spPr>
            <a:ln>
              <a:solidFill>
                <a:srgbClr val="CC99FF"/>
              </a:solidFill>
              <a:prstDash val="solid"/>
            </a:ln>
          </c:spPr>
          <c:marker>
            <c:symbol val="none"/>
          </c:marker>
          <c:cat>
            <c:strLit>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extLst>
                <c:ext xmlns:c15="http://schemas.microsoft.com/office/drawing/2012/chart" uri="{02D57815-91ED-43cb-92C2-25804820EDAC}">
                  <c15:autoCat val="1"/>
                </c:ext>
              </c:extLst>
            </c:strLit>
          </c:cat>
          <c:val>
            <c:numRef>
              <c:f>Sheet1!$G$2:$G$21</c:f>
              <c:numCache>
                <c:formatCode>General</c:formatCode>
                <c:ptCount val="20"/>
                <c:pt idx="0">
                  <c:v>25.4</c:v>
                </c:pt>
                <c:pt idx="1">
                  <c:v>23.2</c:v>
                </c:pt>
                <c:pt idx="2">
                  <c:v>22.7</c:v>
                </c:pt>
                <c:pt idx="3">
                  <c:v>22.4</c:v>
                </c:pt>
                <c:pt idx="4">
                  <c:v>21.7</c:v>
                </c:pt>
                <c:pt idx="5">
                  <c:v>21</c:v>
                </c:pt>
                <c:pt idx="6">
                  <c:v>20.100000000000001</c:v>
                </c:pt>
                <c:pt idx="7">
                  <c:v>19.5</c:v>
                </c:pt>
                <c:pt idx="8">
                  <c:v>19.7</c:v>
                </c:pt>
                <c:pt idx="9">
                  <c:v>19</c:v>
                </c:pt>
                <c:pt idx="10">
                  <c:v>18.100000000000001</c:v>
                </c:pt>
                <c:pt idx="11">
                  <c:v>18.2</c:v>
                </c:pt>
                <c:pt idx="12">
                  <c:v>16.399999999999999</c:v>
                </c:pt>
                <c:pt idx="13">
                  <c:v>16.600000000000001</c:v>
                </c:pt>
                <c:pt idx="14">
                  <c:v>16.899999999999999</c:v>
                </c:pt>
                <c:pt idx="15">
                  <c:v>17.3</c:v>
                </c:pt>
                <c:pt idx="16">
                  <c:v>17</c:v>
                </c:pt>
                <c:pt idx="17">
                  <c:v>16.2</c:v>
                </c:pt>
                <c:pt idx="18">
                  <c:v>17.100000000000001</c:v>
                </c:pt>
                <c:pt idx="19">
                  <c:v>14.8</c:v>
                </c:pt>
              </c:numCache>
            </c:numRef>
          </c:val>
          <c:smooth val="0"/>
          <c:extLst>
            <c:ext xmlns:c16="http://schemas.microsoft.com/office/drawing/2014/chart" uri="{C3380CC4-5D6E-409C-BE32-E72D297353CC}">
              <c16:uniqueId val="{00000002-8512-4D62-A717-5EDD592EBC2E}"/>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egendEntry>
        <c:idx val="1"/>
        <c:delete val="1"/>
      </c:legendEntry>
      <c:legendEntry>
        <c:idx val="2"/>
        <c:delete val="1"/>
      </c:legendEntry>
      <c:legendEntry>
        <c:idx val="3"/>
        <c:delete val="1"/>
      </c:legendEntry>
      <c:legendEntry>
        <c:idx val="4"/>
        <c:delete val="1"/>
      </c:legendEntry>
      <c:legendEntry>
        <c:idx val="5"/>
        <c:delete val="1"/>
      </c:legendEntry>
      <c:legendEntry>
        <c:idx val="7"/>
        <c:delete val="1"/>
      </c:legendEntry>
      <c:legendEntry>
        <c:idx val="8"/>
        <c:delete val="1"/>
      </c:legendEntry>
      <c:layout>
        <c:manualLayout>
          <c:xMode val="edge"/>
          <c:yMode val="edge"/>
          <c:x val="0.78138345959160016"/>
          <c:y val="2.6999437414008648E-2"/>
          <c:w val="0.21861654040839987"/>
          <c:h val="0.16231813569461548"/>
        </c:manualLayout>
      </c:layout>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8"/>
              <c:layout>
                <c:manualLayout>
                  <c:x val="-3.5044230582288326E-4"/>
                  <c:y val="-4.22307915464621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55A-4AC8-A3F3-7E7767B7CF5F}"/>
                </c:ext>
              </c:extLst>
            </c:dLbl>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Sheet1!$A$2:$A$20</c:f>
              <c:strCache>
                <c:ptCount val="19"/>
                <c:pt idx="0">
                  <c:v>2007-2008</c:v>
                </c:pt>
                <c:pt idx="1">
                  <c:v>2008-2009</c:v>
                </c:pt>
                <c:pt idx="2">
                  <c:v>2009-2010</c:v>
                </c:pt>
                <c:pt idx="3">
                  <c:v>2010-2011</c:v>
                </c:pt>
                <c:pt idx="4">
                  <c:v>2011-2012</c:v>
                </c:pt>
                <c:pt idx="5">
                  <c:v>2012-2013</c:v>
                </c:pt>
                <c:pt idx="6">
                  <c:v>2013-2014</c:v>
                </c:pt>
                <c:pt idx="7">
                  <c:v>2014-2015</c:v>
                </c:pt>
                <c:pt idx="8">
                  <c:v>2015-2016</c:v>
                </c:pt>
                <c:pt idx="9">
                  <c:v>2016-2017</c:v>
                </c:pt>
                <c:pt idx="10">
                  <c:v>2017-2018</c:v>
                </c:pt>
                <c:pt idx="11">
                  <c:v>2018-2019</c:v>
                </c:pt>
                <c:pt idx="12">
                  <c:v>2019-2020 </c:v>
                </c:pt>
                <c:pt idx="13">
                  <c:v>2020-2021 </c:v>
                </c:pt>
                <c:pt idx="14">
                  <c:v>2021-2022</c:v>
                </c:pt>
                <c:pt idx="15">
                  <c:v>2022-2023</c:v>
                </c:pt>
                <c:pt idx="16">
                  <c:v>2023-2024</c:v>
                </c:pt>
                <c:pt idx="17">
                  <c:v>2024-2025</c:v>
                </c:pt>
                <c:pt idx="18">
                  <c:v>2025-Feb 2026</c:v>
                </c:pt>
              </c:strCache>
            </c:strRef>
          </c:cat>
          <c:val>
            <c:numRef>
              <c:f>Sheet1!$B$2:$B$20</c:f>
              <c:numCache>
                <c:formatCode>General</c:formatCode>
                <c:ptCount val="19"/>
                <c:pt idx="0">
                  <c:v>-2.1</c:v>
                </c:pt>
                <c:pt idx="1">
                  <c:v>-0.5</c:v>
                </c:pt>
                <c:pt idx="2">
                  <c:v>-0.1</c:v>
                </c:pt>
                <c:pt idx="3">
                  <c:v>-0.6</c:v>
                </c:pt>
                <c:pt idx="4">
                  <c:v>-0.8</c:v>
                </c:pt>
                <c:pt idx="5">
                  <c:v>-0.8</c:v>
                </c:pt>
                <c:pt idx="6">
                  <c:v>-0.7</c:v>
                </c:pt>
                <c:pt idx="7">
                  <c:v>0.2</c:v>
                </c:pt>
                <c:pt idx="8">
                  <c:v>-0.7</c:v>
                </c:pt>
                <c:pt idx="9">
                  <c:v>-0.8</c:v>
                </c:pt>
                <c:pt idx="10">
                  <c:v>0</c:v>
                </c:pt>
                <c:pt idx="11">
                  <c:v>-1.8</c:v>
                </c:pt>
                <c:pt idx="12">
                  <c:v>-0.6</c:v>
                </c:pt>
                <c:pt idx="13">
                  <c:v>0</c:v>
                </c:pt>
                <c:pt idx="14">
                  <c:v>0</c:v>
                </c:pt>
                <c:pt idx="15">
                  <c:v>-0.2</c:v>
                </c:pt>
                <c:pt idx="16">
                  <c:v>-0.4</c:v>
                </c:pt>
                <c:pt idx="17">
                  <c:v>0.8</c:v>
                </c:pt>
                <c:pt idx="18">
                  <c:v>-2.4</c:v>
                </c:pt>
              </c:numCache>
            </c:numRef>
          </c:val>
          <c:smooth val="0"/>
          <c:extLst>
            <c:ext xmlns:c16="http://schemas.microsoft.com/office/drawing/2014/chart" uri="{C3380CC4-5D6E-409C-BE32-E72D297353CC}">
              <c16:uniqueId val="{00000001-F503-4211-B9B7-FFDBDDAD2717}"/>
            </c:ext>
          </c:extLst>
        </c:ser>
        <c:dLbls>
          <c:showLegendKey val="0"/>
          <c:showVal val="0"/>
          <c:showCatName val="0"/>
          <c:showSerName val="0"/>
          <c:showPercent val="0"/>
          <c:showBubbleSize val="0"/>
        </c:dLbls>
        <c:smooth val="0"/>
        <c:axId val="127800832"/>
        <c:axId val="127802368"/>
      </c:lineChart>
      <c:catAx>
        <c:axId val="127800832"/>
        <c:scaling>
          <c:orientation val="minMax"/>
        </c:scaling>
        <c:delete val="0"/>
        <c:axPos val="b"/>
        <c:numFmt formatCode="General" sourceLinked="1"/>
        <c:majorTickMark val="out"/>
        <c:minorTickMark val="none"/>
        <c:tickLblPos val="low"/>
        <c:txPr>
          <a:bodyPr/>
          <a:lstStyle/>
          <a:p>
            <a:pPr>
              <a:defRPr sz="1200"/>
            </a:pPr>
            <a:endParaRPr lang="en-US"/>
          </a:p>
        </c:txPr>
        <c:crossAx val="127802368"/>
        <c:crosses val="autoZero"/>
        <c:auto val="1"/>
        <c:lblAlgn val="ctr"/>
        <c:lblOffset val="100"/>
        <c:noMultiLvlLbl val="0"/>
      </c:catAx>
      <c:valAx>
        <c:axId val="127802368"/>
        <c:scaling>
          <c:orientation val="minMax"/>
          <c:max val="5"/>
        </c:scaling>
        <c:delete val="0"/>
        <c:axPos val="l"/>
        <c:title>
          <c:tx>
            <c:rich>
              <a:bodyPr rot="-5400000" vert="horz"/>
              <a:lstStyle/>
              <a:p>
                <a:pPr>
                  <a:defRPr/>
                </a:pPr>
                <a:r>
                  <a:rPr lang="en-GB"/>
                  <a:t>Percent</a:t>
                </a:r>
              </a:p>
            </c:rich>
          </c:tx>
          <c:overlay val="0"/>
        </c:title>
        <c:numFmt formatCode="General" sourceLinked="1"/>
        <c:majorTickMark val="out"/>
        <c:minorTickMark val="none"/>
        <c:tickLblPos val="nextTo"/>
        <c:crossAx val="127800832"/>
        <c:crosses val="autoZero"/>
        <c:crossBetween val="between"/>
        <c:majorUnit val="1"/>
      </c:valAx>
    </c:plotArea>
    <c:plotVisOnly val="1"/>
    <c:dispBlanksAs val="gap"/>
    <c:showDLblsOverMax val="0"/>
  </c:chart>
  <c:txPr>
    <a:bodyPr/>
    <a:lstStyle/>
    <a:p>
      <a:pPr>
        <a:defRPr sz="14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3"/>
              <c:layout>
                <c:manualLayout>
                  <c:x val="-1.1403565258354165E-2"/>
                  <c:y val="-4.57162676464746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0D1-449E-AA09-01A7E51E52A5}"/>
                </c:ext>
              </c:extLst>
            </c:dLbl>
            <c:dLbl>
              <c:idx val="14"/>
              <c:layout>
                <c:manualLayout>
                  <c:x val="-2.900083234999272E-2"/>
                  <c:y val="-3.38032337320838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85D-4CEA-AD22-4F6777EA52E5}"/>
                </c:ext>
              </c:extLst>
            </c:dLbl>
            <c:numFmt formatCode="#,##0.0" sourceLinked="0"/>
            <c:spPr>
              <a:noFill/>
              <a:ln>
                <a:noFill/>
              </a:ln>
              <a:effectLst/>
            </c:spPr>
            <c:txPr>
              <a:bodyPr wrap="square" lIns="38100" tIns="19050" rIns="38100" bIns="19050" anchor="ctr">
                <a:spAutoFit/>
              </a:bodyPr>
              <a:lstStyle/>
              <a:p>
                <a:pPr>
                  <a:defRPr sz="12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(N=1713)</c:v>
                </c:pt>
                <c:pt idx="1">
                  <c:v>2008 (N=1426)</c:v>
                </c:pt>
                <c:pt idx="2">
                  <c:v>2009 (N=1667)</c:v>
                </c:pt>
                <c:pt idx="3">
                  <c:v>2010 (N=1880)</c:v>
                </c:pt>
                <c:pt idx="4">
                  <c:v>2011 (N=1650)</c:v>
                </c:pt>
                <c:pt idx="5">
                  <c:v>2012 (N=1651)</c:v>
                </c:pt>
                <c:pt idx="6">
                  <c:v>2013 (N=1557)</c:v>
                </c:pt>
                <c:pt idx="7">
                  <c:v>2014 (N=1463)</c:v>
                </c:pt>
                <c:pt idx="8">
                  <c:v>2015 (N=1347)</c:v>
                </c:pt>
                <c:pt idx="9">
                  <c:v>2016 (N=1459)</c:v>
                </c:pt>
                <c:pt idx="10">
                  <c:v>2017 (N=1503)</c:v>
                </c:pt>
                <c:pt idx="11">
                  <c:v>2018 (N=1584)</c:v>
                </c:pt>
                <c:pt idx="12">
                  <c:v>2019 (N=1475)</c:v>
                </c:pt>
                <c:pt idx="13">
                  <c:v>2020 (N=1117)</c:v>
                </c:pt>
                <c:pt idx="14">
                  <c:v>2021 (N=1129)</c:v>
                </c:pt>
                <c:pt idx="15">
                  <c:v>2022 (N=1220)</c:v>
                </c:pt>
                <c:pt idx="16">
                  <c:v>2023 (N=1161)</c:v>
                </c:pt>
                <c:pt idx="17">
                  <c:v>2024 (N=1053)</c:v>
                </c:pt>
                <c:pt idx="18">
                  <c:v>2025 (N=1081)</c:v>
                </c:pt>
                <c:pt idx="19">
                  <c:v>2026-Feb (N=169)</c:v>
                </c:pt>
              </c:strCache>
            </c:strRef>
          </c:cat>
          <c:val>
            <c:numRef>
              <c:f>Sheet1!$B$2:$B$21</c:f>
              <c:numCache>
                <c:formatCode>General</c:formatCode>
                <c:ptCount val="20"/>
                <c:pt idx="0">
                  <c:v>34.700000000000003</c:v>
                </c:pt>
                <c:pt idx="1">
                  <c:v>32</c:v>
                </c:pt>
                <c:pt idx="2">
                  <c:v>29.7</c:v>
                </c:pt>
                <c:pt idx="3">
                  <c:v>27.8</c:v>
                </c:pt>
                <c:pt idx="4">
                  <c:v>24.9</c:v>
                </c:pt>
                <c:pt idx="5">
                  <c:v>24.6</c:v>
                </c:pt>
                <c:pt idx="6">
                  <c:v>25.7</c:v>
                </c:pt>
                <c:pt idx="7">
                  <c:v>23.6</c:v>
                </c:pt>
                <c:pt idx="8">
                  <c:v>24.6</c:v>
                </c:pt>
                <c:pt idx="9">
                  <c:v>23</c:v>
                </c:pt>
                <c:pt idx="10">
                  <c:v>21</c:v>
                </c:pt>
                <c:pt idx="11">
                  <c:v>18.600000000000001</c:v>
                </c:pt>
                <c:pt idx="12">
                  <c:v>16.7</c:v>
                </c:pt>
                <c:pt idx="13">
                  <c:v>21.5</c:v>
                </c:pt>
                <c:pt idx="14">
                  <c:v>20.3</c:v>
                </c:pt>
                <c:pt idx="15">
                  <c:v>19.2</c:v>
                </c:pt>
                <c:pt idx="16">
                  <c:v>18.2</c:v>
                </c:pt>
                <c:pt idx="17">
                  <c:v>19.3</c:v>
                </c:pt>
                <c:pt idx="18">
                  <c:v>21.4</c:v>
                </c:pt>
                <c:pt idx="19">
                  <c:v>12.5</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(N=1713)</c:v>
                </c:pt>
                <c:pt idx="1">
                  <c:v>2008 (N=1426)</c:v>
                </c:pt>
                <c:pt idx="2">
                  <c:v>2009 (N=1667)</c:v>
                </c:pt>
                <c:pt idx="3">
                  <c:v>2010 (N=1880)</c:v>
                </c:pt>
                <c:pt idx="4">
                  <c:v>2011 (N=1650)</c:v>
                </c:pt>
                <c:pt idx="5">
                  <c:v>2012 (N=1651)</c:v>
                </c:pt>
                <c:pt idx="6">
                  <c:v>2013 (N=1557)</c:v>
                </c:pt>
                <c:pt idx="7">
                  <c:v>2014 (N=1463)</c:v>
                </c:pt>
                <c:pt idx="8">
                  <c:v>2015 (N=1347)</c:v>
                </c:pt>
                <c:pt idx="9">
                  <c:v>2016 (N=1459)</c:v>
                </c:pt>
                <c:pt idx="10">
                  <c:v>2017 (N=1503)</c:v>
                </c:pt>
                <c:pt idx="11">
                  <c:v>2018 (N=1584)</c:v>
                </c:pt>
                <c:pt idx="12">
                  <c:v>2019 (N=1475)</c:v>
                </c:pt>
                <c:pt idx="13">
                  <c:v>2020 (N=1117)</c:v>
                </c:pt>
                <c:pt idx="14">
                  <c:v>2021 (N=1129)</c:v>
                </c:pt>
                <c:pt idx="15">
                  <c:v>2022 (N=1220)</c:v>
                </c:pt>
                <c:pt idx="16">
                  <c:v>2023 (N=1161)</c:v>
                </c:pt>
                <c:pt idx="17">
                  <c:v>2024 (N=1053)</c:v>
                </c:pt>
                <c:pt idx="18">
                  <c:v>2025 (N=1081)</c:v>
                </c:pt>
                <c:pt idx="19">
                  <c:v>2026-Feb (N=169)</c:v>
                </c:pt>
              </c:strCache>
            </c:strRef>
          </c:cat>
          <c:val>
            <c:numRef>
              <c:f>Sheet1!$C$2:$C$21</c:f>
              <c:numCache>
                <c:formatCode>General</c:formatCode>
                <c:ptCount val="20"/>
                <c:pt idx="0">
                  <c:v>36.9</c:v>
                </c:pt>
                <c:pt idx="1">
                  <c:v>34.5</c:v>
                </c:pt>
                <c:pt idx="2">
                  <c:v>31.9</c:v>
                </c:pt>
                <c:pt idx="3">
                  <c:v>29.8</c:v>
                </c:pt>
                <c:pt idx="4">
                  <c:v>27</c:v>
                </c:pt>
                <c:pt idx="5">
                  <c:v>26.7</c:v>
                </c:pt>
                <c:pt idx="6">
                  <c:v>27.8</c:v>
                </c:pt>
                <c:pt idx="7">
                  <c:v>25.8</c:v>
                </c:pt>
                <c:pt idx="8">
                  <c:v>26.9</c:v>
                </c:pt>
                <c:pt idx="9">
                  <c:v>25.1</c:v>
                </c:pt>
                <c:pt idx="10">
                  <c:v>23</c:v>
                </c:pt>
                <c:pt idx="11">
                  <c:v>20.5</c:v>
                </c:pt>
                <c:pt idx="12">
                  <c:v>18.600000000000001</c:v>
                </c:pt>
                <c:pt idx="13">
                  <c:v>24</c:v>
                </c:pt>
                <c:pt idx="14">
                  <c:v>22.7</c:v>
                </c:pt>
                <c:pt idx="15">
                  <c:v>21.6</c:v>
                </c:pt>
                <c:pt idx="16">
                  <c:v>20.6</c:v>
                </c:pt>
                <c:pt idx="17">
                  <c:v>22</c:v>
                </c:pt>
                <c:pt idx="18">
                  <c:v>23.9</c:v>
                </c:pt>
                <c:pt idx="19">
                  <c:v>18.2</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(N=1713)</c:v>
                </c:pt>
                <c:pt idx="1">
                  <c:v>2008 (N=1426)</c:v>
                </c:pt>
                <c:pt idx="2">
                  <c:v>2009 (N=1667)</c:v>
                </c:pt>
                <c:pt idx="3">
                  <c:v>2010 (N=1880)</c:v>
                </c:pt>
                <c:pt idx="4">
                  <c:v>2011 (N=1650)</c:v>
                </c:pt>
                <c:pt idx="5">
                  <c:v>2012 (N=1651)</c:v>
                </c:pt>
                <c:pt idx="6">
                  <c:v>2013 (N=1557)</c:v>
                </c:pt>
                <c:pt idx="7">
                  <c:v>2014 (N=1463)</c:v>
                </c:pt>
                <c:pt idx="8">
                  <c:v>2015 (N=1347)</c:v>
                </c:pt>
                <c:pt idx="9">
                  <c:v>2016 (N=1459)</c:v>
                </c:pt>
                <c:pt idx="10">
                  <c:v>2017 (N=1503)</c:v>
                </c:pt>
                <c:pt idx="11">
                  <c:v>2018 (N=1584)</c:v>
                </c:pt>
                <c:pt idx="12">
                  <c:v>2019 (N=1475)</c:v>
                </c:pt>
                <c:pt idx="13">
                  <c:v>2020 (N=1117)</c:v>
                </c:pt>
                <c:pt idx="14">
                  <c:v>2021 (N=1129)</c:v>
                </c:pt>
                <c:pt idx="15">
                  <c:v>2022 (N=1220)</c:v>
                </c:pt>
                <c:pt idx="16">
                  <c:v>2023 (N=1161)</c:v>
                </c:pt>
                <c:pt idx="17">
                  <c:v>2024 (N=1053)</c:v>
                </c:pt>
                <c:pt idx="18">
                  <c:v>2025 (N=1081)</c:v>
                </c:pt>
                <c:pt idx="19">
                  <c:v>2026-Feb (N=169)</c:v>
                </c:pt>
              </c:strCache>
            </c:strRef>
          </c:cat>
          <c:val>
            <c:numRef>
              <c:f>Sheet1!$D$2:$D$21</c:f>
              <c:numCache>
                <c:formatCode>General</c:formatCode>
                <c:ptCount val="20"/>
                <c:pt idx="0">
                  <c:v>32.4</c:v>
                </c:pt>
                <c:pt idx="1">
                  <c:v>29.6</c:v>
                </c:pt>
                <c:pt idx="2">
                  <c:v>27.5</c:v>
                </c:pt>
                <c:pt idx="3">
                  <c:v>25.8</c:v>
                </c:pt>
                <c:pt idx="4">
                  <c:v>22.8</c:v>
                </c:pt>
                <c:pt idx="5">
                  <c:v>22.5</c:v>
                </c:pt>
                <c:pt idx="6">
                  <c:v>23.5</c:v>
                </c:pt>
                <c:pt idx="7">
                  <c:v>21.4</c:v>
                </c:pt>
                <c:pt idx="8">
                  <c:v>22.3</c:v>
                </c:pt>
                <c:pt idx="9">
                  <c:v>20.8</c:v>
                </c:pt>
                <c:pt idx="10">
                  <c:v>18.899999999999999</c:v>
                </c:pt>
                <c:pt idx="11">
                  <c:v>16.600000000000001</c:v>
                </c:pt>
                <c:pt idx="12">
                  <c:v>14.8</c:v>
                </c:pt>
                <c:pt idx="13">
                  <c:v>19.2</c:v>
                </c:pt>
                <c:pt idx="14">
                  <c:v>18</c:v>
                </c:pt>
                <c:pt idx="15">
                  <c:v>17.100000000000001</c:v>
                </c:pt>
                <c:pt idx="16">
                  <c:v>16.100000000000001</c:v>
                </c:pt>
                <c:pt idx="17">
                  <c:v>17.2</c:v>
                </c:pt>
                <c:pt idx="18">
                  <c:v>19</c:v>
                </c:pt>
                <c:pt idx="19">
                  <c:v>8.3000000000000007</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Pt>
            <c:idx val="15"/>
            <c:bubble3D val="0"/>
            <c:spPr>
              <a:ln w="9525">
                <a:solidFill>
                  <a:srgbClr val="9900CC"/>
                </a:solidFill>
              </a:ln>
            </c:spPr>
            <c:extLst>
              <c:ext xmlns:c16="http://schemas.microsoft.com/office/drawing/2014/chart" uri="{C3380CC4-5D6E-409C-BE32-E72D297353CC}">
                <c16:uniqueId val="{00000001-F665-4878-9528-63EE3036E13E}"/>
              </c:ext>
            </c:extLst>
          </c:dPt>
          <c:dLbls>
            <c:dLbl>
              <c:idx val="18"/>
              <c:layout>
                <c:manualLayout>
                  <c:x val="-3.3264610000361995E-2"/>
                  <c:y val="-4.8247787353282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9D3-435A-8FC8-B5E75708DD82}"/>
                </c:ext>
              </c:extLst>
            </c:dLbl>
            <c:numFmt formatCode="#,##0.0" sourceLinked="0"/>
            <c:spPr>
              <a:noFill/>
              <a:ln>
                <a:noFill/>
              </a:ln>
              <a:effectLst/>
            </c:spPr>
            <c:txPr>
              <a:bodyPr wrap="square" lIns="38100" tIns="19050" rIns="38100" bIns="19050" anchor="ctr">
                <a:spAutoFit/>
              </a:bodyPr>
              <a:lstStyle/>
              <a:p>
                <a:pPr>
                  <a:defRPr sz="16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(N=616)</c:v>
                </c:pt>
                <c:pt idx="1">
                  <c:v>2008 (N=507)</c:v>
                </c:pt>
                <c:pt idx="2">
                  <c:v>2009 (N=501)</c:v>
                </c:pt>
                <c:pt idx="3">
                  <c:v>2010 (N=641)</c:v>
                </c:pt>
                <c:pt idx="4">
                  <c:v>2011 (N=732)</c:v>
                </c:pt>
                <c:pt idx="5">
                  <c:v>2012 (N=609)</c:v>
                </c:pt>
                <c:pt idx="6">
                  <c:v>2013 (N=477)</c:v>
                </c:pt>
                <c:pt idx="7">
                  <c:v>2014 (N=345)</c:v>
                </c:pt>
                <c:pt idx="8">
                  <c:v>2015 (N=352)</c:v>
                </c:pt>
                <c:pt idx="9">
                  <c:v>2016 (N=365)</c:v>
                </c:pt>
                <c:pt idx="10">
                  <c:v>2017 (N=343)</c:v>
                </c:pt>
                <c:pt idx="11">
                  <c:v>2018 (N=260)</c:v>
                </c:pt>
                <c:pt idx="12">
                  <c:v>2019 (N=225)</c:v>
                </c:pt>
                <c:pt idx="13">
                  <c:v>2020 Feb (N=32)</c:v>
                </c:pt>
                <c:pt idx="14">
                  <c:v>2021 (N=0)</c:v>
                </c:pt>
                <c:pt idx="15">
                  <c:v>2022 (N=356)</c:v>
                </c:pt>
                <c:pt idx="16">
                  <c:v>2023 (N=355)</c:v>
                </c:pt>
                <c:pt idx="17">
                  <c:v>2024 (N=301)</c:v>
                </c:pt>
                <c:pt idx="18">
                  <c:v>2025 (N=201)</c:v>
                </c:pt>
                <c:pt idx="19">
                  <c:v>2026-Feb (N=30)</c:v>
                </c:pt>
              </c:strCache>
            </c:strRef>
          </c:cat>
          <c:val>
            <c:numRef>
              <c:f>Sheet1!$B$2:$B$21</c:f>
              <c:numCache>
                <c:formatCode>General</c:formatCode>
                <c:ptCount val="20"/>
                <c:pt idx="0">
                  <c:v>23</c:v>
                </c:pt>
                <c:pt idx="1">
                  <c:v>15.8</c:v>
                </c:pt>
                <c:pt idx="2">
                  <c:v>16.899999999999999</c:v>
                </c:pt>
                <c:pt idx="3">
                  <c:v>15.8</c:v>
                </c:pt>
                <c:pt idx="4">
                  <c:v>15.7</c:v>
                </c:pt>
                <c:pt idx="5">
                  <c:v>13.6</c:v>
                </c:pt>
                <c:pt idx="6">
                  <c:v>14.7</c:v>
                </c:pt>
                <c:pt idx="7">
                  <c:v>12</c:v>
                </c:pt>
                <c:pt idx="8">
                  <c:v>13.8</c:v>
                </c:pt>
                <c:pt idx="9">
                  <c:v>12.3</c:v>
                </c:pt>
                <c:pt idx="10">
                  <c:v>9.9</c:v>
                </c:pt>
                <c:pt idx="11">
                  <c:v>8.9</c:v>
                </c:pt>
                <c:pt idx="12">
                  <c:v>8.6999999999999993</c:v>
                </c:pt>
                <c:pt idx="13">
                  <c:v>14.4</c:v>
                </c:pt>
                <c:pt idx="15">
                  <c:v>14.1</c:v>
                </c:pt>
                <c:pt idx="16">
                  <c:v>12.2</c:v>
                </c:pt>
                <c:pt idx="17">
                  <c:v>13.8</c:v>
                </c:pt>
                <c:pt idx="18">
                  <c:v>10.3</c:v>
                </c:pt>
                <c:pt idx="19">
                  <c:v>7</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dPt>
            <c:idx val="15"/>
            <c:bubble3D val="0"/>
            <c:extLst>
              <c:ext xmlns:c16="http://schemas.microsoft.com/office/drawing/2014/chart" uri="{C3380CC4-5D6E-409C-BE32-E72D297353CC}">
                <c16:uniqueId val="{00000002-E431-4425-8932-E0DD9C0115E2}"/>
              </c:ext>
            </c:extLst>
          </c:dPt>
          <c:cat>
            <c:strRef>
              <c:f>Sheet1!$A$2:$A$21</c:f>
              <c:strCache>
                <c:ptCount val="20"/>
                <c:pt idx="0">
                  <c:v>2007 (N=616)</c:v>
                </c:pt>
                <c:pt idx="1">
                  <c:v>2008 (N=507)</c:v>
                </c:pt>
                <c:pt idx="2">
                  <c:v>2009 (N=501)</c:v>
                </c:pt>
                <c:pt idx="3">
                  <c:v>2010 (N=641)</c:v>
                </c:pt>
                <c:pt idx="4">
                  <c:v>2011 (N=732)</c:v>
                </c:pt>
                <c:pt idx="5">
                  <c:v>2012 (N=609)</c:v>
                </c:pt>
                <c:pt idx="6">
                  <c:v>2013 (N=477)</c:v>
                </c:pt>
                <c:pt idx="7">
                  <c:v>2014 (N=345)</c:v>
                </c:pt>
                <c:pt idx="8">
                  <c:v>2015 (N=352)</c:v>
                </c:pt>
                <c:pt idx="9">
                  <c:v>2016 (N=365)</c:v>
                </c:pt>
                <c:pt idx="10">
                  <c:v>2017 (N=343)</c:v>
                </c:pt>
                <c:pt idx="11">
                  <c:v>2018 (N=260)</c:v>
                </c:pt>
                <c:pt idx="12">
                  <c:v>2019 (N=225)</c:v>
                </c:pt>
                <c:pt idx="13">
                  <c:v>2020 Feb (N=32)</c:v>
                </c:pt>
                <c:pt idx="14">
                  <c:v>2021 (N=0)</c:v>
                </c:pt>
                <c:pt idx="15">
                  <c:v>2022 (N=356)</c:v>
                </c:pt>
                <c:pt idx="16">
                  <c:v>2023 (N=355)</c:v>
                </c:pt>
                <c:pt idx="17">
                  <c:v>2024 (N=301)</c:v>
                </c:pt>
                <c:pt idx="18">
                  <c:v>2025 (N=201)</c:v>
                </c:pt>
                <c:pt idx="19">
                  <c:v>2026-Feb (N=30)</c:v>
                </c:pt>
              </c:strCache>
            </c:strRef>
          </c:cat>
          <c:val>
            <c:numRef>
              <c:f>Sheet1!$C$2:$C$21</c:f>
              <c:numCache>
                <c:formatCode>General</c:formatCode>
                <c:ptCount val="20"/>
                <c:pt idx="0">
                  <c:v>26.4</c:v>
                </c:pt>
                <c:pt idx="1">
                  <c:v>19</c:v>
                </c:pt>
                <c:pt idx="2">
                  <c:v>20.3</c:v>
                </c:pt>
                <c:pt idx="3">
                  <c:v>18.600000000000001</c:v>
                </c:pt>
                <c:pt idx="4">
                  <c:v>18.3</c:v>
                </c:pt>
                <c:pt idx="5">
                  <c:v>16.399999999999999</c:v>
                </c:pt>
                <c:pt idx="6">
                  <c:v>17.899999999999999</c:v>
                </c:pt>
                <c:pt idx="7">
                  <c:v>15.3</c:v>
                </c:pt>
                <c:pt idx="8">
                  <c:v>17.2</c:v>
                </c:pt>
                <c:pt idx="9">
                  <c:v>15.7</c:v>
                </c:pt>
                <c:pt idx="10">
                  <c:v>13.1</c:v>
                </c:pt>
                <c:pt idx="11">
                  <c:v>12.3</c:v>
                </c:pt>
                <c:pt idx="12">
                  <c:v>12.6</c:v>
                </c:pt>
                <c:pt idx="13">
                  <c:v>28.2</c:v>
                </c:pt>
                <c:pt idx="15">
                  <c:v>17.7</c:v>
                </c:pt>
                <c:pt idx="16">
                  <c:v>15.5</c:v>
                </c:pt>
                <c:pt idx="17">
                  <c:v>17.5</c:v>
                </c:pt>
                <c:pt idx="18">
                  <c:v>14.7</c:v>
                </c:pt>
                <c:pt idx="19">
                  <c:v>15.6</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(N=616)</c:v>
                </c:pt>
                <c:pt idx="1">
                  <c:v>2008 (N=507)</c:v>
                </c:pt>
                <c:pt idx="2">
                  <c:v>2009 (N=501)</c:v>
                </c:pt>
                <c:pt idx="3">
                  <c:v>2010 (N=641)</c:v>
                </c:pt>
                <c:pt idx="4">
                  <c:v>2011 (N=732)</c:v>
                </c:pt>
                <c:pt idx="5">
                  <c:v>2012 (N=609)</c:v>
                </c:pt>
                <c:pt idx="6">
                  <c:v>2013 (N=477)</c:v>
                </c:pt>
                <c:pt idx="7">
                  <c:v>2014 (N=345)</c:v>
                </c:pt>
                <c:pt idx="8">
                  <c:v>2015 (N=352)</c:v>
                </c:pt>
                <c:pt idx="9">
                  <c:v>2016 (N=365)</c:v>
                </c:pt>
                <c:pt idx="10">
                  <c:v>2017 (N=343)</c:v>
                </c:pt>
                <c:pt idx="11">
                  <c:v>2018 (N=260)</c:v>
                </c:pt>
                <c:pt idx="12">
                  <c:v>2019 (N=225)</c:v>
                </c:pt>
                <c:pt idx="13">
                  <c:v>2020 Feb (N=32)</c:v>
                </c:pt>
                <c:pt idx="14">
                  <c:v>2021 (N=0)</c:v>
                </c:pt>
                <c:pt idx="15">
                  <c:v>2022 (N=356)</c:v>
                </c:pt>
                <c:pt idx="16">
                  <c:v>2023 (N=355)</c:v>
                </c:pt>
                <c:pt idx="17">
                  <c:v>2024 (N=301)</c:v>
                </c:pt>
                <c:pt idx="18">
                  <c:v>2025 (N=201)</c:v>
                </c:pt>
                <c:pt idx="19">
                  <c:v>2026-Feb (N=30)</c:v>
                </c:pt>
              </c:strCache>
            </c:strRef>
          </c:cat>
          <c:val>
            <c:numRef>
              <c:f>Sheet1!$D$2:$D$21</c:f>
              <c:numCache>
                <c:formatCode>General</c:formatCode>
                <c:ptCount val="20"/>
                <c:pt idx="0">
                  <c:v>19.7</c:v>
                </c:pt>
                <c:pt idx="1">
                  <c:v>12.6</c:v>
                </c:pt>
                <c:pt idx="2">
                  <c:v>13.7</c:v>
                </c:pt>
                <c:pt idx="3">
                  <c:v>12.9</c:v>
                </c:pt>
                <c:pt idx="4">
                  <c:v>13.1</c:v>
                </c:pt>
                <c:pt idx="5">
                  <c:v>10.9</c:v>
                </c:pt>
                <c:pt idx="6">
                  <c:v>11.5</c:v>
                </c:pt>
                <c:pt idx="7">
                  <c:v>8.5</c:v>
                </c:pt>
                <c:pt idx="8">
                  <c:v>10.1</c:v>
                </c:pt>
                <c:pt idx="9">
                  <c:v>9</c:v>
                </c:pt>
                <c:pt idx="10">
                  <c:v>6.8</c:v>
                </c:pt>
                <c:pt idx="11">
                  <c:v>5.4</c:v>
                </c:pt>
                <c:pt idx="12">
                  <c:v>5.2</c:v>
                </c:pt>
                <c:pt idx="13">
                  <c:v>3</c:v>
                </c:pt>
                <c:pt idx="15">
                  <c:v>10.4</c:v>
                </c:pt>
                <c:pt idx="16">
                  <c:v>8.6999999999999993</c:v>
                </c:pt>
                <c:pt idx="17">
                  <c:v>9.6999999999999993</c:v>
                </c:pt>
                <c:pt idx="18">
                  <c:v>6.2</c:v>
                </c:pt>
                <c:pt idx="19">
                  <c:v>0</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vert="horz"/>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1147516902198134E-2"/>
          <c:y val="4.7116049131415538E-2"/>
          <c:w val="0.89192059051460104"/>
          <c:h val="0.68913758780292933"/>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3"/>
              <c:layout>
                <c:manualLayout>
                  <c:x val="-3.260849804053037E-2"/>
                  <c:y val="-6.95423354752561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F68-4ABC-AD9D-0E1F5B74AF1F}"/>
                </c:ext>
              </c:extLst>
            </c:dLbl>
            <c:dLbl>
              <c:idx val="18"/>
              <c:layout>
                <c:manualLayout>
                  <c:x val="-2.259032019336063E-2"/>
                  <c:y val="-7.20738551820642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8E8-4E63-8940-84EB247A720A}"/>
                </c:ext>
              </c:extLst>
            </c:dLbl>
            <c:numFmt formatCode="#,##0.0" sourceLinked="0"/>
            <c:spPr>
              <a:noFill/>
              <a:ln>
                <a:noFill/>
              </a:ln>
              <a:effectLst/>
            </c:spPr>
            <c:txPr>
              <a:bodyPr wrap="square" lIns="38100" tIns="19050" rIns="38100" bIns="19050" anchor="ctr">
                <a:spAutoFit/>
              </a:bodyPr>
              <a:lstStyle/>
              <a:p>
                <a:pPr>
                  <a:defRPr sz="16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(N=5958)</c:v>
                </c:pt>
                <c:pt idx="1">
                  <c:v>2008 (N=4602)</c:v>
                </c:pt>
                <c:pt idx="2">
                  <c:v>2009 (N=4973)</c:v>
                </c:pt>
                <c:pt idx="3">
                  <c:v>2010 (N=5775)</c:v>
                </c:pt>
                <c:pt idx="4">
                  <c:v>2011 (N=4891)</c:v>
                </c:pt>
                <c:pt idx="5">
                  <c:v>2012 (N=4726)</c:v>
                </c:pt>
                <c:pt idx="6">
                  <c:v>2013 (N=4710)</c:v>
                </c:pt>
                <c:pt idx="7">
                  <c:v>2014 (N=4152)</c:v>
                </c:pt>
                <c:pt idx="8">
                  <c:v>2015 (N=4147)</c:v>
                </c:pt>
                <c:pt idx="9">
                  <c:v>2016 (N=4063)</c:v>
                </c:pt>
                <c:pt idx="10">
                  <c:v>2017 (N=3869)</c:v>
                </c:pt>
                <c:pt idx="11">
                  <c:v>2018 (N=3895)</c:v>
                </c:pt>
                <c:pt idx="12">
                  <c:v>2019 (N=3479)</c:v>
                </c:pt>
                <c:pt idx="13">
                  <c:v>2020 (N=3325)</c:v>
                </c:pt>
                <c:pt idx="14">
                  <c:v>2021 (N=3714)</c:v>
                </c:pt>
                <c:pt idx="15">
                  <c:v>2022 (N=3837)</c:v>
                </c:pt>
                <c:pt idx="16">
                  <c:v>2023 (N=3831)</c:v>
                </c:pt>
                <c:pt idx="17">
                  <c:v>2024 (N=3701)</c:v>
                </c:pt>
                <c:pt idx="18">
                  <c:v>2025 (N=3932)</c:v>
                </c:pt>
                <c:pt idx="19">
                  <c:v>2026-Feb (N=582)</c:v>
                </c:pt>
              </c:strCache>
            </c:strRef>
          </c:cat>
          <c:val>
            <c:numRef>
              <c:f>Sheet1!$B$2:$B$21</c:f>
              <c:numCache>
                <c:formatCode>General</c:formatCode>
                <c:ptCount val="20"/>
                <c:pt idx="0">
                  <c:v>6.7</c:v>
                </c:pt>
                <c:pt idx="1">
                  <c:v>5.6</c:v>
                </c:pt>
                <c:pt idx="2">
                  <c:v>5</c:v>
                </c:pt>
                <c:pt idx="3">
                  <c:v>4.8</c:v>
                </c:pt>
                <c:pt idx="4">
                  <c:v>4.5999999999999996</c:v>
                </c:pt>
                <c:pt idx="5">
                  <c:v>6.2</c:v>
                </c:pt>
                <c:pt idx="6">
                  <c:v>6.2</c:v>
                </c:pt>
                <c:pt idx="7">
                  <c:v>7.2</c:v>
                </c:pt>
                <c:pt idx="8">
                  <c:v>6.2</c:v>
                </c:pt>
                <c:pt idx="9">
                  <c:v>6</c:v>
                </c:pt>
                <c:pt idx="10">
                  <c:v>6.4</c:v>
                </c:pt>
                <c:pt idx="11">
                  <c:v>5.4</c:v>
                </c:pt>
                <c:pt idx="12">
                  <c:v>4.3</c:v>
                </c:pt>
                <c:pt idx="13">
                  <c:v>8</c:v>
                </c:pt>
                <c:pt idx="14">
                  <c:v>9.1999999999999993</c:v>
                </c:pt>
                <c:pt idx="15">
                  <c:v>9</c:v>
                </c:pt>
                <c:pt idx="16">
                  <c:v>8.5</c:v>
                </c:pt>
                <c:pt idx="17">
                  <c:v>10</c:v>
                </c:pt>
                <c:pt idx="18">
                  <c:v>9.9</c:v>
                </c:pt>
                <c:pt idx="19">
                  <c:v>13.6</c:v>
                </c:pt>
              </c:numCache>
            </c:numRef>
          </c:val>
          <c:smooth val="0"/>
          <c:extLst>
            <c:ext xmlns:c16="http://schemas.microsoft.com/office/drawing/2014/chart" uri="{C3380CC4-5D6E-409C-BE32-E72D297353CC}">
              <c16:uniqueId val="{00000000-A698-407B-A7D3-D68BC9D2E82B}"/>
            </c:ext>
          </c:extLst>
        </c:ser>
        <c:ser>
          <c:idx val="1"/>
          <c:order val="1"/>
          <c:tx>
            <c:strRef>
              <c:f>Sheet1!$C$1</c:f>
              <c:strCache>
                <c:ptCount val="1"/>
                <c:pt idx="0">
                  <c:v>Lower 95% CI</c:v>
                </c:pt>
              </c:strCache>
            </c:strRef>
          </c:tx>
          <c:spPr>
            <a:ln w="22225">
              <a:solidFill>
                <a:srgbClr val="CC99FF"/>
              </a:solidFill>
            </a:ln>
          </c:spPr>
          <c:marker>
            <c:symbol val="none"/>
          </c:marker>
          <c:cat>
            <c:strRef>
              <c:f>Sheet1!$A$2:$A$21</c:f>
              <c:strCache>
                <c:ptCount val="20"/>
                <c:pt idx="0">
                  <c:v>2007 (N=5958)</c:v>
                </c:pt>
                <c:pt idx="1">
                  <c:v>2008 (N=4602)</c:v>
                </c:pt>
                <c:pt idx="2">
                  <c:v>2009 (N=4973)</c:v>
                </c:pt>
                <c:pt idx="3">
                  <c:v>2010 (N=5775)</c:v>
                </c:pt>
                <c:pt idx="4">
                  <c:v>2011 (N=4891)</c:v>
                </c:pt>
                <c:pt idx="5">
                  <c:v>2012 (N=4726)</c:v>
                </c:pt>
                <c:pt idx="6">
                  <c:v>2013 (N=4710)</c:v>
                </c:pt>
                <c:pt idx="7">
                  <c:v>2014 (N=4152)</c:v>
                </c:pt>
                <c:pt idx="8">
                  <c:v>2015 (N=4147)</c:v>
                </c:pt>
                <c:pt idx="9">
                  <c:v>2016 (N=4063)</c:v>
                </c:pt>
                <c:pt idx="10">
                  <c:v>2017 (N=3869)</c:v>
                </c:pt>
                <c:pt idx="11">
                  <c:v>2018 (N=3895)</c:v>
                </c:pt>
                <c:pt idx="12">
                  <c:v>2019 (N=3479)</c:v>
                </c:pt>
                <c:pt idx="13">
                  <c:v>2020 (N=3325)</c:v>
                </c:pt>
                <c:pt idx="14">
                  <c:v>2021 (N=3714)</c:v>
                </c:pt>
                <c:pt idx="15">
                  <c:v>2022 (N=3837)</c:v>
                </c:pt>
                <c:pt idx="16">
                  <c:v>2023 (N=3831)</c:v>
                </c:pt>
                <c:pt idx="17">
                  <c:v>2024 (N=3701)</c:v>
                </c:pt>
                <c:pt idx="18">
                  <c:v>2025 (N=3932)</c:v>
                </c:pt>
                <c:pt idx="19">
                  <c:v>2026-Feb (N=582)</c:v>
                </c:pt>
              </c:strCache>
            </c:strRef>
          </c:cat>
          <c:val>
            <c:numRef>
              <c:f>Sheet1!$C$2:$C$21</c:f>
              <c:numCache>
                <c:formatCode>General</c:formatCode>
                <c:ptCount val="20"/>
                <c:pt idx="0">
                  <c:v>6</c:v>
                </c:pt>
                <c:pt idx="1">
                  <c:v>4.9000000000000004</c:v>
                </c:pt>
                <c:pt idx="2">
                  <c:v>4.4000000000000004</c:v>
                </c:pt>
                <c:pt idx="3">
                  <c:v>4.2</c:v>
                </c:pt>
                <c:pt idx="4">
                  <c:v>4</c:v>
                </c:pt>
                <c:pt idx="5">
                  <c:v>5.5</c:v>
                </c:pt>
                <c:pt idx="6">
                  <c:v>5.5</c:v>
                </c:pt>
                <c:pt idx="7">
                  <c:v>6.4</c:v>
                </c:pt>
                <c:pt idx="8">
                  <c:v>5.4</c:v>
                </c:pt>
                <c:pt idx="9">
                  <c:v>5.3</c:v>
                </c:pt>
                <c:pt idx="10">
                  <c:v>5.6</c:v>
                </c:pt>
                <c:pt idx="11">
                  <c:v>4.7</c:v>
                </c:pt>
                <c:pt idx="12">
                  <c:v>3.6</c:v>
                </c:pt>
                <c:pt idx="13">
                  <c:v>7</c:v>
                </c:pt>
                <c:pt idx="14">
                  <c:v>8.3000000000000007</c:v>
                </c:pt>
                <c:pt idx="15">
                  <c:v>8.1</c:v>
                </c:pt>
                <c:pt idx="16">
                  <c:v>7.6</c:v>
                </c:pt>
                <c:pt idx="17">
                  <c:v>9</c:v>
                </c:pt>
                <c:pt idx="18">
                  <c:v>8.9</c:v>
                </c:pt>
                <c:pt idx="19">
                  <c:v>10.8</c:v>
                </c:pt>
              </c:numCache>
            </c:numRef>
          </c:val>
          <c:smooth val="0"/>
          <c:extLst>
            <c:ext xmlns:c16="http://schemas.microsoft.com/office/drawing/2014/chart" uri="{C3380CC4-5D6E-409C-BE32-E72D297353CC}">
              <c16:uniqueId val="{00000001-A698-407B-A7D3-D68BC9D2E82B}"/>
            </c:ext>
          </c:extLst>
        </c:ser>
        <c:ser>
          <c:idx val="2"/>
          <c:order val="2"/>
          <c:tx>
            <c:strRef>
              <c:f>Sheet1!$D$1</c:f>
              <c:strCache>
                <c:ptCount val="1"/>
                <c:pt idx="0">
                  <c:v>Upper 95% CI2</c:v>
                </c:pt>
              </c:strCache>
            </c:strRef>
          </c:tx>
          <c:spPr>
            <a:ln w="22225">
              <a:solidFill>
                <a:srgbClr val="CC99FF"/>
              </a:solidFill>
            </a:ln>
          </c:spPr>
          <c:marker>
            <c:symbol val="none"/>
          </c:marker>
          <c:cat>
            <c:strRef>
              <c:f>Sheet1!$A$2:$A$21</c:f>
              <c:strCache>
                <c:ptCount val="20"/>
                <c:pt idx="0">
                  <c:v>2007 (N=5958)</c:v>
                </c:pt>
                <c:pt idx="1">
                  <c:v>2008 (N=4602)</c:v>
                </c:pt>
                <c:pt idx="2">
                  <c:v>2009 (N=4973)</c:v>
                </c:pt>
                <c:pt idx="3">
                  <c:v>2010 (N=5775)</c:v>
                </c:pt>
                <c:pt idx="4">
                  <c:v>2011 (N=4891)</c:v>
                </c:pt>
                <c:pt idx="5">
                  <c:v>2012 (N=4726)</c:v>
                </c:pt>
                <c:pt idx="6">
                  <c:v>2013 (N=4710)</c:v>
                </c:pt>
                <c:pt idx="7">
                  <c:v>2014 (N=4152)</c:v>
                </c:pt>
                <c:pt idx="8">
                  <c:v>2015 (N=4147)</c:v>
                </c:pt>
                <c:pt idx="9">
                  <c:v>2016 (N=4063)</c:v>
                </c:pt>
                <c:pt idx="10">
                  <c:v>2017 (N=3869)</c:v>
                </c:pt>
                <c:pt idx="11">
                  <c:v>2018 (N=3895)</c:v>
                </c:pt>
                <c:pt idx="12">
                  <c:v>2019 (N=3479)</c:v>
                </c:pt>
                <c:pt idx="13">
                  <c:v>2020 (N=3325)</c:v>
                </c:pt>
                <c:pt idx="14">
                  <c:v>2021 (N=3714)</c:v>
                </c:pt>
                <c:pt idx="15">
                  <c:v>2022 (N=3837)</c:v>
                </c:pt>
                <c:pt idx="16">
                  <c:v>2023 (N=3831)</c:v>
                </c:pt>
                <c:pt idx="17">
                  <c:v>2024 (N=3701)</c:v>
                </c:pt>
                <c:pt idx="18">
                  <c:v>2025 (N=3932)</c:v>
                </c:pt>
                <c:pt idx="19">
                  <c:v>2026-Feb (N=582)</c:v>
                </c:pt>
              </c:strCache>
            </c:strRef>
          </c:cat>
          <c:val>
            <c:numRef>
              <c:f>Sheet1!$D$2:$D$21</c:f>
              <c:numCache>
                <c:formatCode>General</c:formatCode>
                <c:ptCount val="20"/>
                <c:pt idx="0">
                  <c:v>7.3</c:v>
                </c:pt>
                <c:pt idx="1">
                  <c:v>6.2</c:v>
                </c:pt>
                <c:pt idx="2">
                  <c:v>5.6</c:v>
                </c:pt>
                <c:pt idx="3">
                  <c:v>5.3</c:v>
                </c:pt>
                <c:pt idx="4">
                  <c:v>5.2</c:v>
                </c:pt>
                <c:pt idx="5">
                  <c:v>6.9</c:v>
                </c:pt>
                <c:pt idx="6">
                  <c:v>6.8</c:v>
                </c:pt>
                <c:pt idx="7">
                  <c:v>8</c:v>
                </c:pt>
                <c:pt idx="8">
                  <c:v>6.9</c:v>
                </c:pt>
                <c:pt idx="9">
                  <c:v>6.7</c:v>
                </c:pt>
                <c:pt idx="10">
                  <c:v>7.2</c:v>
                </c:pt>
                <c:pt idx="11">
                  <c:v>6.1</c:v>
                </c:pt>
                <c:pt idx="12">
                  <c:v>4.9000000000000004</c:v>
                </c:pt>
                <c:pt idx="13">
                  <c:v>8.9</c:v>
                </c:pt>
                <c:pt idx="14">
                  <c:v>10.1</c:v>
                </c:pt>
                <c:pt idx="15">
                  <c:v>9.9</c:v>
                </c:pt>
                <c:pt idx="16">
                  <c:v>9.3000000000000007</c:v>
                </c:pt>
                <c:pt idx="17">
                  <c:v>10.9</c:v>
                </c:pt>
                <c:pt idx="18">
                  <c:v>10.8</c:v>
                </c:pt>
                <c:pt idx="19">
                  <c:v>16.399999999999999</c:v>
                </c:pt>
              </c:numCache>
            </c:numRef>
          </c:val>
          <c:smooth val="0"/>
          <c:extLst>
            <c:ext xmlns:c16="http://schemas.microsoft.com/office/drawing/2014/chart" uri="{C3380CC4-5D6E-409C-BE32-E72D297353CC}">
              <c16:uniqueId val="{00000002-A698-407B-A7D3-D68BC9D2E82B}"/>
            </c:ext>
          </c:extLst>
        </c:ser>
        <c:dLbls>
          <c:showLegendKey val="0"/>
          <c:showVal val="0"/>
          <c:showCatName val="0"/>
          <c:showSerName val="0"/>
          <c:showPercent val="0"/>
          <c:showBubbleSize val="0"/>
        </c:dLbls>
        <c:smooth val="0"/>
        <c:axId val="127858176"/>
        <c:axId val="127859712"/>
      </c:lineChart>
      <c:catAx>
        <c:axId val="127858176"/>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7859712"/>
        <c:crosses val="autoZero"/>
        <c:auto val="1"/>
        <c:lblAlgn val="ctr"/>
        <c:lblOffset val="100"/>
        <c:noMultiLvlLbl val="0"/>
      </c:catAx>
      <c:valAx>
        <c:axId val="127859712"/>
        <c:scaling>
          <c:orientation val="minMax"/>
          <c:max val="20"/>
        </c:scaling>
        <c:delete val="0"/>
        <c:axPos val="l"/>
        <c:title>
          <c:tx>
            <c:rich>
              <a:bodyPr rot="-5400000" vert="horz"/>
              <a:lstStyle/>
              <a:p>
                <a:pPr>
                  <a:defRPr sz="1400" b="0"/>
                </a:pPr>
                <a:r>
                  <a:rPr lang="en-GB" sz="1400" b="0" dirty="0" err="1"/>
                  <a:t>Percent</a:t>
                </a:r>
                <a:r>
                  <a:rPr lang="en-GB" sz="1400" b="0" dirty="0"/>
                  <a:t> </a:t>
                </a:r>
              </a:p>
            </c:rich>
          </c:tx>
          <c:overlay val="0"/>
        </c:title>
        <c:numFmt formatCode="General" sourceLinked="1"/>
        <c:majorTickMark val="out"/>
        <c:minorTickMark val="none"/>
        <c:tickLblPos val="nextTo"/>
        <c:txPr>
          <a:bodyPr/>
          <a:lstStyle/>
          <a:p>
            <a:pPr>
              <a:defRPr sz="1400"/>
            </a:pPr>
            <a:endParaRPr lang="en-US"/>
          </a:p>
        </c:txPr>
        <c:crossAx val="12785817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07531021882254"/>
          <c:y val="2.3289986764334806E-2"/>
          <c:w val="0.89292468978117745"/>
          <c:h val="0.68016849911684063"/>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3"/>
              <c:layout>
                <c:manualLayout>
                  <c:x val="-3.659910281766262E-2"/>
                  <c:y val="-5.46510558984071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BDD-4671-A284-4FF3A560DA11}"/>
                </c:ext>
              </c:extLst>
            </c:dLbl>
            <c:dLbl>
              <c:idx val="14"/>
              <c:layout>
                <c:manualLayout>
                  <c:x val="-3.660366569793528E-2"/>
                  <c:y val="-7.84771293146064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409-4AD4-B50B-46706BD7F7FC}"/>
                </c:ext>
              </c:extLst>
            </c:dLbl>
            <c:dLbl>
              <c:idx val="15"/>
              <c:layout>
                <c:manualLayout>
                  <c:x val="-4.2809543095983907E-2"/>
                  <c:y val="-4.82477986678035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990-4F07-9EB6-A30DE928E9BF}"/>
                </c:ext>
              </c:extLst>
            </c:dLbl>
            <c:dLbl>
              <c:idx val="16"/>
              <c:layout>
                <c:manualLayout>
                  <c:x val="-3.9759617861178799E-2"/>
                  <c:y val="-5.420431702185338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990-4F07-9EB6-A30DE928E9BF}"/>
                </c:ext>
              </c:extLst>
            </c:dLbl>
            <c:dLbl>
              <c:idx val="17"/>
              <c:layout>
                <c:manualLayout>
                  <c:x val="-3.0499252348052296E-2"/>
                  <c:y val="-4.9736928256316031E-2"/>
                </c:manualLayout>
              </c:layout>
              <c:numFmt formatCode="#,##0.0" sourceLinked="0"/>
              <c:spPr>
                <a:noFill/>
                <a:ln>
                  <a:noFill/>
                </a:ln>
                <a:effectLst/>
              </c:spPr>
              <c:txPr>
                <a:bodyPr wrap="square" lIns="38100" tIns="19050" rIns="38100" bIns="19050" anchor="ctr">
                  <a:noAutofit/>
                </a:bodyPr>
                <a:lstStyle/>
                <a:p>
                  <a:pPr>
                    <a:defRPr sz="1400"/>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5.6644796461318252E-2"/>
                      <c:h val="6.6713005565358016E-2"/>
                    </c:manualLayout>
                  </c15:layout>
                </c:ext>
                <c:ext xmlns:c16="http://schemas.microsoft.com/office/drawing/2014/chart" uri="{C3380CC4-5D6E-409C-BE32-E72D297353CC}">
                  <c16:uniqueId val="{00000000-5909-4DD2-A649-FD963419501F}"/>
                </c:ext>
              </c:extLst>
            </c:dLbl>
            <c:dLbl>
              <c:idx val="18"/>
              <c:layout>
                <c:manualLayout>
                  <c:x val="8.6078736341528225E-3"/>
                  <c:y val="-3.29097639061252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CAB-464F-9D56-479A0FBDDC29}"/>
                </c:ext>
              </c:extLst>
            </c:dLbl>
            <c:dLbl>
              <c:idx val="19"/>
              <c:layout>
                <c:manualLayout>
                  <c:x val="-3.9649028052467949E-2"/>
                  <c:y val="-4.48228006142249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DA1-4165-9994-D8FA59C57225}"/>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(N=5956)</c:v>
                </c:pt>
                <c:pt idx="1">
                  <c:v>2008 (N=4592)</c:v>
                </c:pt>
                <c:pt idx="2">
                  <c:v>2009 (N=4957)</c:v>
                </c:pt>
                <c:pt idx="3">
                  <c:v>2010 (N=5767)</c:v>
                </c:pt>
                <c:pt idx="4">
                  <c:v>2011 (N=4890)</c:v>
                </c:pt>
                <c:pt idx="5">
                  <c:v>2012 (N=4726)</c:v>
                </c:pt>
                <c:pt idx="6">
                  <c:v>2013 (N=4480)</c:v>
                </c:pt>
                <c:pt idx="7">
                  <c:v>2014 (N=3974)</c:v>
                </c:pt>
                <c:pt idx="8">
                  <c:v>2015 (N=4053)</c:v>
                </c:pt>
                <c:pt idx="9">
                  <c:v>2016 (N=3967)</c:v>
                </c:pt>
                <c:pt idx="10">
                  <c:v>2017 (N=3724)</c:v>
                </c:pt>
                <c:pt idx="11">
                  <c:v>2018 (N=3778)</c:v>
                </c:pt>
                <c:pt idx="12">
                  <c:v>2019 (N=3376)</c:v>
                </c:pt>
                <c:pt idx="13">
                  <c:v>2020 (N=3221)</c:v>
                </c:pt>
                <c:pt idx="14">
                  <c:v>2021 (N=3532)</c:v>
                </c:pt>
                <c:pt idx="15">
                  <c:v>2022 (N=3584)</c:v>
                </c:pt>
                <c:pt idx="16">
                  <c:v>2023 (N=3659)</c:v>
                </c:pt>
                <c:pt idx="17">
                  <c:v>2024 (N=3606)</c:v>
                </c:pt>
                <c:pt idx="18">
                  <c:v>2025 (N=3829)</c:v>
                </c:pt>
                <c:pt idx="19">
                  <c:v>2026-Feb (N=577)</c:v>
                </c:pt>
              </c:strCache>
            </c:strRef>
          </c:cat>
          <c:val>
            <c:numRef>
              <c:f>Sheet1!$B$2:$B$21</c:f>
              <c:numCache>
                <c:formatCode>General</c:formatCode>
                <c:ptCount val="20"/>
                <c:pt idx="0">
                  <c:v>42.5</c:v>
                </c:pt>
                <c:pt idx="1">
                  <c:v>39.799999999999997</c:v>
                </c:pt>
                <c:pt idx="2">
                  <c:v>37</c:v>
                </c:pt>
                <c:pt idx="3">
                  <c:v>35.9</c:v>
                </c:pt>
                <c:pt idx="4">
                  <c:v>33.5</c:v>
                </c:pt>
                <c:pt idx="5">
                  <c:v>34.4</c:v>
                </c:pt>
                <c:pt idx="6">
                  <c:v>38.5</c:v>
                </c:pt>
                <c:pt idx="7">
                  <c:v>37.299999999999997</c:v>
                </c:pt>
                <c:pt idx="8">
                  <c:v>32.5</c:v>
                </c:pt>
                <c:pt idx="9">
                  <c:v>30.9</c:v>
                </c:pt>
                <c:pt idx="10">
                  <c:v>34.299999999999997</c:v>
                </c:pt>
                <c:pt idx="11">
                  <c:v>30.1</c:v>
                </c:pt>
                <c:pt idx="12">
                  <c:v>29.1</c:v>
                </c:pt>
                <c:pt idx="13">
                  <c:v>36.1</c:v>
                </c:pt>
                <c:pt idx="14">
                  <c:v>37.799999999999997</c:v>
                </c:pt>
                <c:pt idx="15">
                  <c:v>37</c:v>
                </c:pt>
                <c:pt idx="16">
                  <c:v>36.1</c:v>
                </c:pt>
                <c:pt idx="17">
                  <c:v>37.799999999999997</c:v>
                </c:pt>
                <c:pt idx="18">
                  <c:v>35.299999999999997</c:v>
                </c:pt>
                <c:pt idx="19">
                  <c:v>36.700000000000003</c:v>
                </c:pt>
              </c:numCache>
            </c:numRef>
          </c:val>
          <c:smooth val="0"/>
          <c:extLst>
            <c:ext xmlns:c16="http://schemas.microsoft.com/office/drawing/2014/chart" uri="{C3380CC4-5D6E-409C-BE32-E72D297353CC}">
              <c16:uniqueId val="{00000000-F694-4BB8-95F5-771162A7382A}"/>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(N=5956)</c:v>
                </c:pt>
                <c:pt idx="1">
                  <c:v>2008 (N=4592)</c:v>
                </c:pt>
                <c:pt idx="2">
                  <c:v>2009 (N=4957)</c:v>
                </c:pt>
                <c:pt idx="3">
                  <c:v>2010 (N=5767)</c:v>
                </c:pt>
                <c:pt idx="4">
                  <c:v>2011 (N=4890)</c:v>
                </c:pt>
                <c:pt idx="5">
                  <c:v>2012 (N=4726)</c:v>
                </c:pt>
                <c:pt idx="6">
                  <c:v>2013 (N=4480)</c:v>
                </c:pt>
                <c:pt idx="7">
                  <c:v>2014 (N=3974)</c:v>
                </c:pt>
                <c:pt idx="8">
                  <c:v>2015 (N=4053)</c:v>
                </c:pt>
                <c:pt idx="9">
                  <c:v>2016 (N=3967)</c:v>
                </c:pt>
                <c:pt idx="10">
                  <c:v>2017 (N=3724)</c:v>
                </c:pt>
                <c:pt idx="11">
                  <c:v>2018 (N=3778)</c:v>
                </c:pt>
                <c:pt idx="12">
                  <c:v>2019 (N=3376)</c:v>
                </c:pt>
                <c:pt idx="13">
                  <c:v>2020 (N=3221)</c:v>
                </c:pt>
                <c:pt idx="14">
                  <c:v>2021 (N=3532)</c:v>
                </c:pt>
                <c:pt idx="15">
                  <c:v>2022 (N=3584)</c:v>
                </c:pt>
                <c:pt idx="16">
                  <c:v>2023 (N=3659)</c:v>
                </c:pt>
                <c:pt idx="17">
                  <c:v>2024 (N=3606)</c:v>
                </c:pt>
                <c:pt idx="18">
                  <c:v>2025 (N=3829)</c:v>
                </c:pt>
                <c:pt idx="19">
                  <c:v>2026-Feb (N=577)</c:v>
                </c:pt>
              </c:strCache>
            </c:strRef>
          </c:cat>
          <c:val>
            <c:numRef>
              <c:f>Sheet1!$C$2:$C$21</c:f>
              <c:numCache>
                <c:formatCode>General</c:formatCode>
                <c:ptCount val="20"/>
                <c:pt idx="0">
                  <c:v>43.8</c:v>
                </c:pt>
                <c:pt idx="1">
                  <c:v>41.3</c:v>
                </c:pt>
                <c:pt idx="2">
                  <c:v>38.299999999999997</c:v>
                </c:pt>
                <c:pt idx="3">
                  <c:v>37.1</c:v>
                </c:pt>
                <c:pt idx="4">
                  <c:v>34.799999999999997</c:v>
                </c:pt>
                <c:pt idx="5">
                  <c:v>35.799999999999997</c:v>
                </c:pt>
                <c:pt idx="6">
                  <c:v>39.9</c:v>
                </c:pt>
                <c:pt idx="7">
                  <c:v>38.799999999999997</c:v>
                </c:pt>
                <c:pt idx="8">
                  <c:v>33.9</c:v>
                </c:pt>
                <c:pt idx="9">
                  <c:v>32.299999999999997</c:v>
                </c:pt>
                <c:pt idx="10">
                  <c:v>35.799999999999997</c:v>
                </c:pt>
                <c:pt idx="11">
                  <c:v>31.6</c:v>
                </c:pt>
                <c:pt idx="12">
                  <c:v>30.7</c:v>
                </c:pt>
                <c:pt idx="13">
                  <c:v>37.799999999999997</c:v>
                </c:pt>
                <c:pt idx="14">
                  <c:v>39.4</c:v>
                </c:pt>
                <c:pt idx="15">
                  <c:v>38.6</c:v>
                </c:pt>
                <c:pt idx="16">
                  <c:v>37.700000000000003</c:v>
                </c:pt>
                <c:pt idx="17">
                  <c:v>39.299999999999997</c:v>
                </c:pt>
                <c:pt idx="18">
                  <c:v>36.799999999999997</c:v>
                </c:pt>
                <c:pt idx="19">
                  <c:v>40.700000000000003</c:v>
                </c:pt>
              </c:numCache>
            </c:numRef>
          </c:val>
          <c:smooth val="0"/>
          <c:extLst>
            <c:ext xmlns:c16="http://schemas.microsoft.com/office/drawing/2014/chart" uri="{C3380CC4-5D6E-409C-BE32-E72D297353CC}">
              <c16:uniqueId val="{00000001-F694-4BB8-95F5-771162A7382A}"/>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(N=5956)</c:v>
                </c:pt>
                <c:pt idx="1">
                  <c:v>2008 (N=4592)</c:v>
                </c:pt>
                <c:pt idx="2">
                  <c:v>2009 (N=4957)</c:v>
                </c:pt>
                <c:pt idx="3">
                  <c:v>2010 (N=5767)</c:v>
                </c:pt>
                <c:pt idx="4">
                  <c:v>2011 (N=4890)</c:v>
                </c:pt>
                <c:pt idx="5">
                  <c:v>2012 (N=4726)</c:v>
                </c:pt>
                <c:pt idx="6">
                  <c:v>2013 (N=4480)</c:v>
                </c:pt>
                <c:pt idx="7">
                  <c:v>2014 (N=3974)</c:v>
                </c:pt>
                <c:pt idx="8">
                  <c:v>2015 (N=4053)</c:v>
                </c:pt>
                <c:pt idx="9">
                  <c:v>2016 (N=3967)</c:v>
                </c:pt>
                <c:pt idx="10">
                  <c:v>2017 (N=3724)</c:v>
                </c:pt>
                <c:pt idx="11">
                  <c:v>2018 (N=3778)</c:v>
                </c:pt>
                <c:pt idx="12">
                  <c:v>2019 (N=3376)</c:v>
                </c:pt>
                <c:pt idx="13">
                  <c:v>2020 (N=3221)</c:v>
                </c:pt>
                <c:pt idx="14">
                  <c:v>2021 (N=3532)</c:v>
                </c:pt>
                <c:pt idx="15">
                  <c:v>2022 (N=3584)</c:v>
                </c:pt>
                <c:pt idx="16">
                  <c:v>2023 (N=3659)</c:v>
                </c:pt>
                <c:pt idx="17">
                  <c:v>2024 (N=3606)</c:v>
                </c:pt>
                <c:pt idx="18">
                  <c:v>2025 (N=3829)</c:v>
                </c:pt>
                <c:pt idx="19">
                  <c:v>2026-Feb (N=577)</c:v>
                </c:pt>
              </c:strCache>
            </c:strRef>
          </c:cat>
          <c:val>
            <c:numRef>
              <c:f>Sheet1!$D$2:$D$21</c:f>
              <c:numCache>
                <c:formatCode>General</c:formatCode>
                <c:ptCount val="20"/>
                <c:pt idx="0">
                  <c:v>41.3</c:v>
                </c:pt>
                <c:pt idx="1">
                  <c:v>38.4</c:v>
                </c:pt>
                <c:pt idx="2">
                  <c:v>35.6</c:v>
                </c:pt>
                <c:pt idx="3">
                  <c:v>34.6</c:v>
                </c:pt>
                <c:pt idx="4">
                  <c:v>32.200000000000003</c:v>
                </c:pt>
                <c:pt idx="5">
                  <c:v>33.1</c:v>
                </c:pt>
                <c:pt idx="6">
                  <c:v>37.1</c:v>
                </c:pt>
                <c:pt idx="7">
                  <c:v>35.799999999999997</c:v>
                </c:pt>
                <c:pt idx="8">
                  <c:v>31</c:v>
                </c:pt>
                <c:pt idx="9">
                  <c:v>29.4</c:v>
                </c:pt>
                <c:pt idx="10">
                  <c:v>32.700000000000003</c:v>
                </c:pt>
                <c:pt idx="11">
                  <c:v>28.7</c:v>
                </c:pt>
                <c:pt idx="12">
                  <c:v>27.6</c:v>
                </c:pt>
                <c:pt idx="13">
                  <c:v>34.4</c:v>
                </c:pt>
                <c:pt idx="14">
                  <c:v>36.200000000000003</c:v>
                </c:pt>
                <c:pt idx="15">
                  <c:v>35.4</c:v>
                </c:pt>
                <c:pt idx="16">
                  <c:v>34.5</c:v>
                </c:pt>
                <c:pt idx="17">
                  <c:v>36.200000000000003</c:v>
                </c:pt>
                <c:pt idx="18">
                  <c:v>33.799999999999997</c:v>
                </c:pt>
                <c:pt idx="19">
                  <c:v>32.799999999999997</c:v>
                </c:pt>
              </c:numCache>
            </c:numRef>
          </c:val>
          <c:smooth val="0"/>
          <c:extLst>
            <c:ext xmlns:c16="http://schemas.microsoft.com/office/drawing/2014/chart" uri="{C3380CC4-5D6E-409C-BE32-E72D297353CC}">
              <c16:uniqueId val="{00000002-F694-4BB8-95F5-771162A7382A}"/>
            </c:ext>
          </c:extLst>
        </c:ser>
        <c:dLbls>
          <c:showLegendKey val="0"/>
          <c:showVal val="0"/>
          <c:showCatName val="0"/>
          <c:showSerName val="0"/>
          <c:showPercent val="0"/>
          <c:showBubbleSize val="0"/>
        </c:dLbls>
        <c:smooth val="0"/>
        <c:axId val="42242432"/>
        <c:axId val="42243200"/>
      </c:lineChart>
      <c:catAx>
        <c:axId val="42242432"/>
        <c:scaling>
          <c:orientation val="minMax"/>
        </c:scaling>
        <c:delete val="0"/>
        <c:axPos val="b"/>
        <c:numFmt formatCode="General" sourceLinked="1"/>
        <c:majorTickMark val="out"/>
        <c:minorTickMark val="none"/>
        <c:tickLblPos val="nextTo"/>
        <c:txPr>
          <a:bodyPr rot="-2400000"/>
          <a:lstStyle/>
          <a:p>
            <a:pPr>
              <a:defRPr sz="1200"/>
            </a:pPr>
            <a:endParaRPr lang="en-US"/>
          </a:p>
        </c:txPr>
        <c:crossAx val="42243200"/>
        <c:crosses val="autoZero"/>
        <c:auto val="1"/>
        <c:lblAlgn val="ctr"/>
        <c:lblOffset val="100"/>
        <c:noMultiLvlLbl val="0"/>
      </c:catAx>
      <c:valAx>
        <c:axId val="42243200"/>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422424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55798794381471E-2"/>
          <c:y val="3.818127369562245E-2"/>
          <c:w val="0.89283418899560629"/>
          <c:h val="0.70188734819382692"/>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8"/>
              <c:layout>
                <c:manualLayout>
                  <c:x val="-4.2922038591330043E-2"/>
                  <c:y val="-6.567059945307918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AA8-41B0-8952-B8502E06CE27}"/>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(N=2533)</c:v>
                </c:pt>
                <c:pt idx="1">
                  <c:v>2008 (N=1830)</c:v>
                </c:pt>
                <c:pt idx="2">
                  <c:v>2009 (N=1832)</c:v>
                </c:pt>
                <c:pt idx="3">
                  <c:v>2010 (N=2068)</c:v>
                </c:pt>
                <c:pt idx="4">
                  <c:v>2011 (N=1637)</c:v>
                </c:pt>
                <c:pt idx="5">
                  <c:v>2012 (N=1627)</c:v>
                </c:pt>
                <c:pt idx="6">
                  <c:v>2013 (N=1729)</c:v>
                </c:pt>
                <c:pt idx="7">
                  <c:v>2014 (N=1485)</c:v>
                </c:pt>
                <c:pt idx="8">
                  <c:v>2015 (N=1317)</c:v>
                </c:pt>
                <c:pt idx="9">
                  <c:v>2016 (N=1226)</c:v>
                </c:pt>
                <c:pt idx="10">
                  <c:v>2017 (N=1276)</c:v>
                </c:pt>
                <c:pt idx="11">
                  <c:v>2018 (N=1139)</c:v>
                </c:pt>
                <c:pt idx="12">
                  <c:v>2019 (N=984)</c:v>
                </c:pt>
                <c:pt idx="13">
                  <c:v>2020 (N=1163)</c:v>
                </c:pt>
                <c:pt idx="14">
                  <c:v>2021 (N=1334)</c:v>
                </c:pt>
                <c:pt idx="15">
                  <c:v>2022 (N=1326)</c:v>
                </c:pt>
                <c:pt idx="16">
                  <c:v>2023 (N=1321)</c:v>
                </c:pt>
                <c:pt idx="17">
                  <c:v>2024 (N=1361)</c:v>
                </c:pt>
                <c:pt idx="18">
                  <c:v>2025 (N=1353)</c:v>
                </c:pt>
                <c:pt idx="19">
                  <c:v>2026-Feb (N=212)</c:v>
                </c:pt>
              </c:strCache>
            </c:strRef>
          </c:cat>
          <c:val>
            <c:numRef>
              <c:f>Sheet1!$B$2:$B$21</c:f>
              <c:numCache>
                <c:formatCode>General</c:formatCode>
                <c:ptCount val="20"/>
                <c:pt idx="0">
                  <c:v>15.7</c:v>
                </c:pt>
                <c:pt idx="1">
                  <c:v>14.1</c:v>
                </c:pt>
                <c:pt idx="2">
                  <c:v>13.6</c:v>
                </c:pt>
                <c:pt idx="3">
                  <c:v>13.4</c:v>
                </c:pt>
                <c:pt idx="4">
                  <c:v>13.7</c:v>
                </c:pt>
                <c:pt idx="5">
                  <c:v>17.600000000000001</c:v>
                </c:pt>
                <c:pt idx="6">
                  <c:v>15.8</c:v>
                </c:pt>
                <c:pt idx="7">
                  <c:v>19</c:v>
                </c:pt>
                <c:pt idx="8">
                  <c:v>17.8</c:v>
                </c:pt>
                <c:pt idx="9">
                  <c:v>18.5</c:v>
                </c:pt>
                <c:pt idx="10">
                  <c:v>17.8</c:v>
                </c:pt>
                <c:pt idx="11">
                  <c:v>16.399999999999999</c:v>
                </c:pt>
                <c:pt idx="12">
                  <c:v>14.2</c:v>
                </c:pt>
                <c:pt idx="13">
                  <c:v>21.5</c:v>
                </c:pt>
                <c:pt idx="14">
                  <c:v>24.6</c:v>
                </c:pt>
                <c:pt idx="15">
                  <c:v>26</c:v>
                </c:pt>
                <c:pt idx="16">
                  <c:v>24.5</c:v>
                </c:pt>
                <c:pt idx="17">
                  <c:v>27.1</c:v>
                </c:pt>
                <c:pt idx="18">
                  <c:v>28.6</c:v>
                </c:pt>
                <c:pt idx="19">
                  <c:v>37.299999999999997</c:v>
                </c:pt>
              </c:numCache>
            </c:numRef>
          </c:val>
          <c:smooth val="0"/>
          <c:extLst>
            <c:ext xmlns:c16="http://schemas.microsoft.com/office/drawing/2014/chart" uri="{C3380CC4-5D6E-409C-BE32-E72D297353CC}">
              <c16:uniqueId val="{00000000-BF3B-44F1-99F4-841CB503C719}"/>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(N=2533)</c:v>
                </c:pt>
                <c:pt idx="1">
                  <c:v>2008 (N=1830)</c:v>
                </c:pt>
                <c:pt idx="2">
                  <c:v>2009 (N=1832)</c:v>
                </c:pt>
                <c:pt idx="3">
                  <c:v>2010 (N=2068)</c:v>
                </c:pt>
                <c:pt idx="4">
                  <c:v>2011 (N=1637)</c:v>
                </c:pt>
                <c:pt idx="5">
                  <c:v>2012 (N=1627)</c:v>
                </c:pt>
                <c:pt idx="6">
                  <c:v>2013 (N=1729)</c:v>
                </c:pt>
                <c:pt idx="7">
                  <c:v>2014 (N=1485)</c:v>
                </c:pt>
                <c:pt idx="8">
                  <c:v>2015 (N=1317)</c:v>
                </c:pt>
                <c:pt idx="9">
                  <c:v>2016 (N=1226)</c:v>
                </c:pt>
                <c:pt idx="10">
                  <c:v>2017 (N=1276)</c:v>
                </c:pt>
                <c:pt idx="11">
                  <c:v>2018 (N=1139)</c:v>
                </c:pt>
                <c:pt idx="12">
                  <c:v>2019 (N=984)</c:v>
                </c:pt>
                <c:pt idx="13">
                  <c:v>2020 (N=1163)</c:v>
                </c:pt>
                <c:pt idx="14">
                  <c:v>2021 (N=1334)</c:v>
                </c:pt>
                <c:pt idx="15">
                  <c:v>2022 (N=1326)</c:v>
                </c:pt>
                <c:pt idx="16">
                  <c:v>2023 (N=1321)</c:v>
                </c:pt>
                <c:pt idx="17">
                  <c:v>2024 (N=1361)</c:v>
                </c:pt>
                <c:pt idx="18">
                  <c:v>2025 (N=1353)</c:v>
                </c:pt>
                <c:pt idx="19">
                  <c:v>2026-Feb (N=212)</c:v>
                </c:pt>
              </c:strCache>
            </c:strRef>
          </c:cat>
          <c:val>
            <c:numRef>
              <c:f>Sheet1!$C$2:$C$21</c:f>
              <c:numCache>
                <c:formatCode>General</c:formatCode>
                <c:ptCount val="20"/>
                <c:pt idx="0">
                  <c:v>17.100000000000001</c:v>
                </c:pt>
                <c:pt idx="1">
                  <c:v>15.6</c:v>
                </c:pt>
                <c:pt idx="2">
                  <c:v>15.2</c:v>
                </c:pt>
                <c:pt idx="3">
                  <c:v>14.9</c:v>
                </c:pt>
                <c:pt idx="4">
                  <c:v>15.4</c:v>
                </c:pt>
                <c:pt idx="5">
                  <c:v>19.399999999999999</c:v>
                </c:pt>
                <c:pt idx="6">
                  <c:v>17.600000000000001</c:v>
                </c:pt>
                <c:pt idx="7">
                  <c:v>21</c:v>
                </c:pt>
                <c:pt idx="8">
                  <c:v>19.899999999999999</c:v>
                </c:pt>
                <c:pt idx="9">
                  <c:v>20.6</c:v>
                </c:pt>
                <c:pt idx="10">
                  <c:v>19.899999999999999</c:v>
                </c:pt>
                <c:pt idx="11">
                  <c:v>18.600000000000001</c:v>
                </c:pt>
                <c:pt idx="12">
                  <c:v>16.3</c:v>
                </c:pt>
                <c:pt idx="13">
                  <c:v>23.9</c:v>
                </c:pt>
                <c:pt idx="14">
                  <c:v>27</c:v>
                </c:pt>
                <c:pt idx="15">
                  <c:v>28.4</c:v>
                </c:pt>
                <c:pt idx="16">
                  <c:v>26.8</c:v>
                </c:pt>
                <c:pt idx="17">
                  <c:v>29.5</c:v>
                </c:pt>
                <c:pt idx="18">
                  <c:v>31.1</c:v>
                </c:pt>
                <c:pt idx="19">
                  <c:v>43.8</c:v>
                </c:pt>
              </c:numCache>
            </c:numRef>
          </c:val>
          <c:smooth val="0"/>
          <c:extLst>
            <c:ext xmlns:c16="http://schemas.microsoft.com/office/drawing/2014/chart" uri="{C3380CC4-5D6E-409C-BE32-E72D297353CC}">
              <c16:uniqueId val="{00000001-BF3B-44F1-99F4-841CB503C719}"/>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(N=2533)</c:v>
                </c:pt>
                <c:pt idx="1">
                  <c:v>2008 (N=1830)</c:v>
                </c:pt>
                <c:pt idx="2">
                  <c:v>2009 (N=1832)</c:v>
                </c:pt>
                <c:pt idx="3">
                  <c:v>2010 (N=2068)</c:v>
                </c:pt>
                <c:pt idx="4">
                  <c:v>2011 (N=1637)</c:v>
                </c:pt>
                <c:pt idx="5">
                  <c:v>2012 (N=1627)</c:v>
                </c:pt>
                <c:pt idx="6">
                  <c:v>2013 (N=1729)</c:v>
                </c:pt>
                <c:pt idx="7">
                  <c:v>2014 (N=1485)</c:v>
                </c:pt>
                <c:pt idx="8">
                  <c:v>2015 (N=1317)</c:v>
                </c:pt>
                <c:pt idx="9">
                  <c:v>2016 (N=1226)</c:v>
                </c:pt>
                <c:pt idx="10">
                  <c:v>2017 (N=1276)</c:v>
                </c:pt>
                <c:pt idx="11">
                  <c:v>2018 (N=1139)</c:v>
                </c:pt>
                <c:pt idx="12">
                  <c:v>2019 (N=984)</c:v>
                </c:pt>
                <c:pt idx="13">
                  <c:v>2020 (N=1163)</c:v>
                </c:pt>
                <c:pt idx="14">
                  <c:v>2021 (N=1334)</c:v>
                </c:pt>
                <c:pt idx="15">
                  <c:v>2022 (N=1326)</c:v>
                </c:pt>
                <c:pt idx="16">
                  <c:v>2023 (N=1321)</c:v>
                </c:pt>
                <c:pt idx="17">
                  <c:v>2024 (N=1361)</c:v>
                </c:pt>
                <c:pt idx="18">
                  <c:v>2025 (N=1353)</c:v>
                </c:pt>
                <c:pt idx="19">
                  <c:v>2026-Feb (N=212)</c:v>
                </c:pt>
              </c:strCache>
            </c:strRef>
          </c:cat>
          <c:val>
            <c:numRef>
              <c:f>Sheet1!$D$2:$D$21</c:f>
              <c:numCache>
                <c:formatCode>General</c:formatCode>
                <c:ptCount val="20"/>
                <c:pt idx="0">
                  <c:v>14.3</c:v>
                </c:pt>
                <c:pt idx="1">
                  <c:v>12.5</c:v>
                </c:pt>
                <c:pt idx="2">
                  <c:v>12</c:v>
                </c:pt>
                <c:pt idx="3">
                  <c:v>11.9</c:v>
                </c:pt>
                <c:pt idx="4">
                  <c:v>12.1</c:v>
                </c:pt>
                <c:pt idx="5">
                  <c:v>15.7</c:v>
                </c:pt>
                <c:pt idx="6">
                  <c:v>14.2</c:v>
                </c:pt>
                <c:pt idx="7">
                  <c:v>17</c:v>
                </c:pt>
                <c:pt idx="8">
                  <c:v>15.8</c:v>
                </c:pt>
                <c:pt idx="9">
                  <c:v>16.3</c:v>
                </c:pt>
                <c:pt idx="10">
                  <c:v>15.7</c:v>
                </c:pt>
                <c:pt idx="11">
                  <c:v>14.3</c:v>
                </c:pt>
                <c:pt idx="12">
                  <c:v>11.9</c:v>
                </c:pt>
                <c:pt idx="13">
                  <c:v>19.100000000000001</c:v>
                </c:pt>
                <c:pt idx="14">
                  <c:v>22.3</c:v>
                </c:pt>
                <c:pt idx="15">
                  <c:v>23.7</c:v>
                </c:pt>
                <c:pt idx="16">
                  <c:v>22.2</c:v>
                </c:pt>
                <c:pt idx="17">
                  <c:v>24.8</c:v>
                </c:pt>
                <c:pt idx="18">
                  <c:v>26.3</c:v>
                </c:pt>
                <c:pt idx="19">
                  <c:v>30.8</c:v>
                </c:pt>
              </c:numCache>
            </c:numRef>
          </c:val>
          <c:smooth val="0"/>
          <c:extLst>
            <c:ext xmlns:c16="http://schemas.microsoft.com/office/drawing/2014/chart" uri="{C3380CC4-5D6E-409C-BE32-E72D297353CC}">
              <c16:uniqueId val="{00000002-BF3B-44F1-99F4-841CB503C719}"/>
            </c:ext>
          </c:extLst>
        </c:ser>
        <c:dLbls>
          <c:showLegendKey val="0"/>
          <c:showVal val="0"/>
          <c:showCatName val="0"/>
          <c:showSerName val="0"/>
          <c:showPercent val="0"/>
          <c:showBubbleSize val="0"/>
        </c:dLbls>
        <c:smooth val="0"/>
        <c:axId val="42293504"/>
        <c:axId val="42303488"/>
      </c:lineChart>
      <c:catAx>
        <c:axId val="42293504"/>
        <c:scaling>
          <c:orientation val="minMax"/>
        </c:scaling>
        <c:delete val="0"/>
        <c:axPos val="b"/>
        <c:numFmt formatCode="General" sourceLinked="1"/>
        <c:majorTickMark val="out"/>
        <c:minorTickMark val="none"/>
        <c:tickLblPos val="nextTo"/>
        <c:txPr>
          <a:bodyPr rot="-2400000"/>
          <a:lstStyle/>
          <a:p>
            <a:pPr>
              <a:defRPr sz="1200"/>
            </a:pPr>
            <a:endParaRPr lang="en-US"/>
          </a:p>
        </c:txPr>
        <c:crossAx val="42303488"/>
        <c:crosses val="autoZero"/>
        <c:auto val="1"/>
        <c:lblAlgn val="ctr"/>
        <c:lblOffset val="100"/>
        <c:noMultiLvlLbl val="0"/>
      </c:catAx>
      <c:valAx>
        <c:axId val="42303488"/>
        <c:scaling>
          <c:orientation val="minMax"/>
          <c:max val="50"/>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4229350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9"/>
              <c:layout>
                <c:manualLayout>
                  <c:x val="-1.6840422365950486E-2"/>
                  <c:y val="-5.971408249588378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6D7-4CC7-9635-87D7DDD06C1F}"/>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(N=1075)</c:v>
                </c:pt>
                <c:pt idx="1">
                  <c:v>2008 (N=851)</c:v>
                </c:pt>
                <c:pt idx="2">
                  <c:v>2009 (N=895)</c:v>
                </c:pt>
                <c:pt idx="3">
                  <c:v>2010 (N=1017)</c:v>
                </c:pt>
                <c:pt idx="4">
                  <c:v>2011 (N=781)</c:v>
                </c:pt>
                <c:pt idx="5">
                  <c:v>2012 (N=774)</c:v>
                </c:pt>
                <c:pt idx="6">
                  <c:v>2013 (N=743)</c:v>
                </c:pt>
                <c:pt idx="7">
                  <c:v>2014 (N=660)</c:v>
                </c:pt>
                <c:pt idx="8">
                  <c:v>2015 (N=696)</c:v>
                </c:pt>
                <c:pt idx="9">
                  <c:v>2016 (N=674)</c:v>
                </c:pt>
                <c:pt idx="10">
                  <c:v>2017 (N=633)</c:v>
                </c:pt>
                <c:pt idx="11">
                  <c:v>2018 (N=626)</c:v>
                </c:pt>
                <c:pt idx="12">
                  <c:v>2019 (N=510)</c:v>
                </c:pt>
                <c:pt idx="13">
                  <c:v>2020 (N=542)</c:v>
                </c:pt>
                <c:pt idx="14">
                  <c:v>2021 (N=567)</c:v>
                </c:pt>
                <c:pt idx="15">
                  <c:v>2022 (N=614)</c:v>
                </c:pt>
                <c:pt idx="16">
                  <c:v>2023 (N=574)</c:v>
                </c:pt>
                <c:pt idx="17">
                  <c:v>2024 (N=561)</c:v>
                </c:pt>
                <c:pt idx="18">
                  <c:v>2025 (N=682)</c:v>
                </c:pt>
                <c:pt idx="19">
                  <c:v>2026-Feb (N=96)</c:v>
                </c:pt>
              </c:strCache>
            </c:strRef>
          </c:cat>
          <c:val>
            <c:numRef>
              <c:f>Sheet1!$B$2:$B$21</c:f>
              <c:numCache>
                <c:formatCode>General</c:formatCode>
                <c:ptCount val="20"/>
                <c:pt idx="0">
                  <c:v>50.5</c:v>
                </c:pt>
                <c:pt idx="1">
                  <c:v>45.5</c:v>
                </c:pt>
                <c:pt idx="2">
                  <c:v>44.9</c:v>
                </c:pt>
                <c:pt idx="3">
                  <c:v>41.7</c:v>
                </c:pt>
                <c:pt idx="4">
                  <c:v>39.200000000000003</c:v>
                </c:pt>
                <c:pt idx="5">
                  <c:v>39</c:v>
                </c:pt>
                <c:pt idx="6">
                  <c:v>40.700000000000003</c:v>
                </c:pt>
                <c:pt idx="7">
                  <c:v>38.200000000000003</c:v>
                </c:pt>
                <c:pt idx="8">
                  <c:v>31.6</c:v>
                </c:pt>
                <c:pt idx="9">
                  <c:v>33.9</c:v>
                </c:pt>
                <c:pt idx="10">
                  <c:v>32.200000000000003</c:v>
                </c:pt>
                <c:pt idx="11">
                  <c:v>32.299999999999997</c:v>
                </c:pt>
                <c:pt idx="12">
                  <c:v>27.7</c:v>
                </c:pt>
                <c:pt idx="13">
                  <c:v>48.4</c:v>
                </c:pt>
                <c:pt idx="14">
                  <c:v>50.7</c:v>
                </c:pt>
                <c:pt idx="15">
                  <c:v>47.9</c:v>
                </c:pt>
                <c:pt idx="16">
                  <c:v>48.5</c:v>
                </c:pt>
                <c:pt idx="17">
                  <c:v>49.5</c:v>
                </c:pt>
                <c:pt idx="18">
                  <c:v>44.1</c:v>
                </c:pt>
                <c:pt idx="19">
                  <c:v>41.2</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(N=1075)</c:v>
                </c:pt>
                <c:pt idx="1">
                  <c:v>2008 (N=851)</c:v>
                </c:pt>
                <c:pt idx="2">
                  <c:v>2009 (N=895)</c:v>
                </c:pt>
                <c:pt idx="3">
                  <c:v>2010 (N=1017)</c:v>
                </c:pt>
                <c:pt idx="4">
                  <c:v>2011 (N=781)</c:v>
                </c:pt>
                <c:pt idx="5">
                  <c:v>2012 (N=774)</c:v>
                </c:pt>
                <c:pt idx="6">
                  <c:v>2013 (N=743)</c:v>
                </c:pt>
                <c:pt idx="7">
                  <c:v>2014 (N=660)</c:v>
                </c:pt>
                <c:pt idx="8">
                  <c:v>2015 (N=696)</c:v>
                </c:pt>
                <c:pt idx="9">
                  <c:v>2016 (N=674)</c:v>
                </c:pt>
                <c:pt idx="10">
                  <c:v>2017 (N=633)</c:v>
                </c:pt>
                <c:pt idx="11">
                  <c:v>2018 (N=626)</c:v>
                </c:pt>
                <c:pt idx="12">
                  <c:v>2019 (N=510)</c:v>
                </c:pt>
                <c:pt idx="13">
                  <c:v>2020 (N=542)</c:v>
                </c:pt>
                <c:pt idx="14">
                  <c:v>2021 (N=567)</c:v>
                </c:pt>
                <c:pt idx="15">
                  <c:v>2022 (N=614)</c:v>
                </c:pt>
                <c:pt idx="16">
                  <c:v>2023 (N=574)</c:v>
                </c:pt>
                <c:pt idx="17">
                  <c:v>2024 (N=561)</c:v>
                </c:pt>
                <c:pt idx="18">
                  <c:v>2025 (N=682)</c:v>
                </c:pt>
                <c:pt idx="19">
                  <c:v>2026-Feb (N=96)</c:v>
                </c:pt>
              </c:strCache>
            </c:strRef>
          </c:cat>
          <c:val>
            <c:numRef>
              <c:f>Sheet1!$C$2:$C$21</c:f>
              <c:numCache>
                <c:formatCode>General</c:formatCode>
                <c:ptCount val="20"/>
                <c:pt idx="0">
                  <c:v>53.4</c:v>
                </c:pt>
                <c:pt idx="1">
                  <c:v>48.8</c:v>
                </c:pt>
                <c:pt idx="2">
                  <c:v>48.2</c:v>
                </c:pt>
                <c:pt idx="3">
                  <c:v>44.7</c:v>
                </c:pt>
                <c:pt idx="4">
                  <c:v>42.6</c:v>
                </c:pt>
                <c:pt idx="5">
                  <c:v>42.5</c:v>
                </c:pt>
                <c:pt idx="6">
                  <c:v>44.2</c:v>
                </c:pt>
                <c:pt idx="7">
                  <c:v>41.9</c:v>
                </c:pt>
                <c:pt idx="8">
                  <c:v>35.1</c:v>
                </c:pt>
                <c:pt idx="9">
                  <c:v>37.4</c:v>
                </c:pt>
                <c:pt idx="10">
                  <c:v>35.9</c:v>
                </c:pt>
                <c:pt idx="11">
                  <c:v>35.9</c:v>
                </c:pt>
                <c:pt idx="12">
                  <c:v>31.5</c:v>
                </c:pt>
                <c:pt idx="13">
                  <c:v>52.7</c:v>
                </c:pt>
                <c:pt idx="14">
                  <c:v>54.9</c:v>
                </c:pt>
                <c:pt idx="15">
                  <c:v>51.8</c:v>
                </c:pt>
                <c:pt idx="16">
                  <c:v>52.5</c:v>
                </c:pt>
                <c:pt idx="17">
                  <c:v>53.7</c:v>
                </c:pt>
                <c:pt idx="18">
                  <c:v>47.9</c:v>
                </c:pt>
                <c:pt idx="19">
                  <c:v>51.5</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(N=1075)</c:v>
                </c:pt>
                <c:pt idx="1">
                  <c:v>2008 (N=851)</c:v>
                </c:pt>
                <c:pt idx="2">
                  <c:v>2009 (N=895)</c:v>
                </c:pt>
                <c:pt idx="3">
                  <c:v>2010 (N=1017)</c:v>
                </c:pt>
                <c:pt idx="4">
                  <c:v>2011 (N=781)</c:v>
                </c:pt>
                <c:pt idx="5">
                  <c:v>2012 (N=774)</c:v>
                </c:pt>
                <c:pt idx="6">
                  <c:v>2013 (N=743)</c:v>
                </c:pt>
                <c:pt idx="7">
                  <c:v>2014 (N=660)</c:v>
                </c:pt>
                <c:pt idx="8">
                  <c:v>2015 (N=696)</c:v>
                </c:pt>
                <c:pt idx="9">
                  <c:v>2016 (N=674)</c:v>
                </c:pt>
                <c:pt idx="10">
                  <c:v>2017 (N=633)</c:v>
                </c:pt>
                <c:pt idx="11">
                  <c:v>2018 (N=626)</c:v>
                </c:pt>
                <c:pt idx="12">
                  <c:v>2019 (N=510)</c:v>
                </c:pt>
                <c:pt idx="13">
                  <c:v>2020 (N=542)</c:v>
                </c:pt>
                <c:pt idx="14">
                  <c:v>2021 (N=567)</c:v>
                </c:pt>
                <c:pt idx="15">
                  <c:v>2022 (N=614)</c:v>
                </c:pt>
                <c:pt idx="16">
                  <c:v>2023 (N=574)</c:v>
                </c:pt>
                <c:pt idx="17">
                  <c:v>2024 (N=561)</c:v>
                </c:pt>
                <c:pt idx="18">
                  <c:v>2025 (N=682)</c:v>
                </c:pt>
                <c:pt idx="19">
                  <c:v>2026-Feb (N=96)</c:v>
                </c:pt>
              </c:strCache>
            </c:strRef>
          </c:cat>
          <c:val>
            <c:numRef>
              <c:f>Sheet1!$D$2:$D$21</c:f>
              <c:numCache>
                <c:formatCode>General</c:formatCode>
                <c:ptCount val="20"/>
                <c:pt idx="0">
                  <c:v>47.4</c:v>
                </c:pt>
                <c:pt idx="1">
                  <c:v>42.1</c:v>
                </c:pt>
                <c:pt idx="2">
                  <c:v>41.7</c:v>
                </c:pt>
                <c:pt idx="3">
                  <c:v>38.700000000000003</c:v>
                </c:pt>
                <c:pt idx="4">
                  <c:v>35.799999999999997</c:v>
                </c:pt>
                <c:pt idx="5">
                  <c:v>35.6</c:v>
                </c:pt>
                <c:pt idx="6">
                  <c:v>37.1</c:v>
                </c:pt>
                <c:pt idx="7">
                  <c:v>34.5</c:v>
                </c:pt>
                <c:pt idx="8">
                  <c:v>28.2</c:v>
                </c:pt>
                <c:pt idx="9">
                  <c:v>30.3</c:v>
                </c:pt>
                <c:pt idx="10">
                  <c:v>28.6</c:v>
                </c:pt>
                <c:pt idx="11">
                  <c:v>28.6</c:v>
                </c:pt>
                <c:pt idx="12">
                  <c:v>23.8</c:v>
                </c:pt>
                <c:pt idx="13">
                  <c:v>44.3</c:v>
                </c:pt>
                <c:pt idx="14">
                  <c:v>46.7</c:v>
                </c:pt>
                <c:pt idx="15">
                  <c:v>43.9</c:v>
                </c:pt>
                <c:pt idx="16">
                  <c:v>44.3</c:v>
                </c:pt>
                <c:pt idx="17">
                  <c:v>45.4</c:v>
                </c:pt>
                <c:pt idx="18">
                  <c:v>40.4</c:v>
                </c:pt>
                <c:pt idx="19">
                  <c:v>31.8</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20389BDB-F580-4829-8FFD-45A97C633038}" type="slidenum">
              <a:rPr lang="en-US"/>
              <a:pPr>
                <a:defRPr/>
              </a:pPr>
              <a:t>‹#›</a:t>
            </a:fld>
            <a:endParaRPr lang="en-US"/>
          </a:p>
        </p:txBody>
      </p:sp>
    </p:spTree>
    <p:extLst>
      <p:ext uri="{BB962C8B-B14F-4D97-AF65-F5344CB8AC3E}">
        <p14:creationId xmlns:p14="http://schemas.microsoft.com/office/powerpoint/2010/main" val="12993428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59B7E678-72FF-49AE-B36E-380C0592BECF}" type="slidenum">
              <a:rPr lang="en-US"/>
              <a:pPr>
                <a:defRPr/>
              </a:pPr>
              <a:t>‹#›</a:t>
            </a:fld>
            <a:endParaRPr lang="en-US"/>
          </a:p>
        </p:txBody>
      </p:sp>
    </p:spTree>
    <p:extLst>
      <p:ext uri="{BB962C8B-B14F-4D97-AF65-F5344CB8AC3E}">
        <p14:creationId xmlns:p14="http://schemas.microsoft.com/office/powerpoint/2010/main" val="15386623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FDC56C8-7A83-4CE0-99AA-9186CFDA7527}" type="slidenum">
              <a:rPr lang="en-US" altLang="en-US" smtClean="0"/>
              <a:pPr>
                <a:spcBef>
                  <a:spcPct val="0"/>
                </a:spcBef>
              </a:pPr>
              <a:t>1</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a:p>
        </p:txBody>
      </p:sp>
    </p:spTree>
    <p:extLst>
      <p:ext uri="{BB962C8B-B14F-4D97-AF65-F5344CB8AC3E}">
        <p14:creationId xmlns:p14="http://schemas.microsoft.com/office/powerpoint/2010/main" val="282319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59B7E678-72FF-49AE-B36E-380C0592BECF}" type="slidenum">
              <a:rPr lang="en-US" smtClean="0"/>
              <a:pPr>
                <a:defRPr/>
              </a:pPr>
              <a:t>2</a:t>
            </a:fld>
            <a:endParaRPr lang="en-US"/>
          </a:p>
        </p:txBody>
      </p:sp>
    </p:spTree>
    <p:extLst>
      <p:ext uri="{BB962C8B-B14F-4D97-AF65-F5344CB8AC3E}">
        <p14:creationId xmlns:p14="http://schemas.microsoft.com/office/powerpoint/2010/main" val="3061861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59B7E678-72FF-49AE-B36E-380C0592BECF}" type="slidenum">
              <a:rPr lang="en-US" smtClean="0"/>
              <a:pPr>
                <a:defRPr/>
              </a:pPr>
              <a:t>3</a:t>
            </a:fld>
            <a:endParaRPr lang="en-US"/>
          </a:p>
        </p:txBody>
      </p:sp>
    </p:spTree>
    <p:extLst>
      <p:ext uri="{BB962C8B-B14F-4D97-AF65-F5344CB8AC3E}">
        <p14:creationId xmlns:p14="http://schemas.microsoft.com/office/powerpoint/2010/main" val="244712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5</a:t>
            </a:fld>
            <a:endParaRPr lang="en-US"/>
          </a:p>
        </p:txBody>
      </p:sp>
    </p:spTree>
    <p:extLst>
      <p:ext uri="{BB962C8B-B14F-4D97-AF65-F5344CB8AC3E}">
        <p14:creationId xmlns:p14="http://schemas.microsoft.com/office/powerpoint/2010/main" val="103525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6</a:t>
            </a:fld>
            <a:endParaRPr lang="en-US"/>
          </a:p>
        </p:txBody>
      </p:sp>
    </p:spTree>
    <p:extLst>
      <p:ext uri="{BB962C8B-B14F-4D97-AF65-F5344CB8AC3E}">
        <p14:creationId xmlns:p14="http://schemas.microsoft.com/office/powerpoint/2010/main" val="631216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7</a:t>
            </a:fld>
            <a:endParaRPr lang="en-US"/>
          </a:p>
        </p:txBody>
      </p:sp>
    </p:spTree>
    <p:extLst>
      <p:ext uri="{BB962C8B-B14F-4D97-AF65-F5344CB8AC3E}">
        <p14:creationId xmlns:p14="http://schemas.microsoft.com/office/powerpoint/2010/main" val="26059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10</a:t>
            </a:fld>
            <a:endParaRPr lang="en-US"/>
          </a:p>
        </p:txBody>
      </p:sp>
    </p:spTree>
    <p:extLst>
      <p:ext uri="{BB962C8B-B14F-4D97-AF65-F5344CB8AC3E}">
        <p14:creationId xmlns:p14="http://schemas.microsoft.com/office/powerpoint/2010/main" val="14733121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11</a:t>
            </a:fld>
            <a:endParaRPr lang="en-US"/>
          </a:p>
        </p:txBody>
      </p:sp>
    </p:spTree>
    <p:extLst>
      <p:ext uri="{BB962C8B-B14F-4D97-AF65-F5344CB8AC3E}">
        <p14:creationId xmlns:p14="http://schemas.microsoft.com/office/powerpoint/2010/main" val="22563006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12</a:t>
            </a:fld>
            <a:endParaRPr lang="en-US"/>
          </a:p>
        </p:txBody>
      </p:sp>
    </p:spTree>
    <p:extLst>
      <p:ext uri="{BB962C8B-B14F-4D97-AF65-F5344CB8AC3E}">
        <p14:creationId xmlns:p14="http://schemas.microsoft.com/office/powerpoint/2010/main" val="2256300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300788" y="6245225"/>
            <a:ext cx="2386012" cy="476250"/>
          </a:xfrm>
        </p:spPr>
        <p:txBody>
          <a:bodyPr/>
          <a:lstStyle>
            <a:lvl1pPr>
              <a:defRPr/>
            </a:lvl1pPr>
          </a:lstStyle>
          <a:p>
            <a:pPr>
              <a:defRPr/>
            </a:pPr>
            <a:fld id="{EC76CEE4-E1C3-4B47-8160-63DD4349C66D}" type="slidenum">
              <a:rPr lang="en-US"/>
              <a:pPr>
                <a:defRPr/>
              </a:pPr>
              <a:t>‹#›</a:t>
            </a:fld>
            <a:endParaRPr lang="en-US"/>
          </a:p>
        </p:txBody>
      </p:sp>
    </p:spTree>
    <p:extLst>
      <p:ext uri="{BB962C8B-B14F-4D97-AF65-F5344CB8AC3E}">
        <p14:creationId xmlns:p14="http://schemas.microsoft.com/office/powerpoint/2010/main" val="3130169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F2FE7E-A546-412A-9141-D50EA7953D4A}" type="slidenum">
              <a:rPr lang="en-US"/>
              <a:pPr>
                <a:defRPr/>
              </a:pPr>
              <a:t>‹#›</a:t>
            </a:fld>
            <a:endParaRPr lang="en-US"/>
          </a:p>
        </p:txBody>
      </p:sp>
    </p:spTree>
    <p:extLst>
      <p:ext uri="{BB962C8B-B14F-4D97-AF65-F5344CB8AC3E}">
        <p14:creationId xmlns:p14="http://schemas.microsoft.com/office/powerpoint/2010/main" val="1004453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20273EB-AB1C-4116-A5EF-5AD21E31E40E}" type="slidenum">
              <a:rPr lang="en-US"/>
              <a:pPr>
                <a:defRPr/>
              </a:pPr>
              <a:t>‹#›</a:t>
            </a:fld>
            <a:endParaRPr lang="en-US"/>
          </a:p>
        </p:txBody>
      </p:sp>
    </p:spTree>
    <p:extLst>
      <p:ext uri="{BB962C8B-B14F-4D97-AF65-F5344CB8AC3E}">
        <p14:creationId xmlns:p14="http://schemas.microsoft.com/office/powerpoint/2010/main" val="429627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AFA41E-0685-430A-81AD-7C5460BE0EEF}" type="slidenum">
              <a:rPr lang="en-US"/>
              <a:pPr>
                <a:defRPr/>
              </a:pPr>
              <a:t>‹#›</a:t>
            </a:fld>
            <a:endParaRPr lang="en-US"/>
          </a:p>
        </p:txBody>
      </p:sp>
    </p:spTree>
    <p:extLst>
      <p:ext uri="{BB962C8B-B14F-4D97-AF65-F5344CB8AC3E}">
        <p14:creationId xmlns:p14="http://schemas.microsoft.com/office/powerpoint/2010/main" val="1930024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B749108-8FB9-4E4E-AACB-FC741C520877}" type="slidenum">
              <a:rPr lang="en-US"/>
              <a:pPr>
                <a:defRPr/>
              </a:pPr>
              <a:t>‹#›</a:t>
            </a:fld>
            <a:endParaRPr lang="en-US"/>
          </a:p>
        </p:txBody>
      </p:sp>
    </p:spTree>
    <p:extLst>
      <p:ext uri="{BB962C8B-B14F-4D97-AF65-F5344CB8AC3E}">
        <p14:creationId xmlns:p14="http://schemas.microsoft.com/office/powerpoint/2010/main" val="3756530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6BA402D-9306-454E-B7F0-16FB89A6D0BB}" type="slidenum">
              <a:rPr lang="en-US"/>
              <a:pPr>
                <a:defRPr/>
              </a:pPr>
              <a:t>‹#›</a:t>
            </a:fld>
            <a:endParaRPr lang="en-US"/>
          </a:p>
        </p:txBody>
      </p:sp>
    </p:spTree>
    <p:extLst>
      <p:ext uri="{BB962C8B-B14F-4D97-AF65-F5344CB8AC3E}">
        <p14:creationId xmlns:p14="http://schemas.microsoft.com/office/powerpoint/2010/main" val="280798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51B2E1B-2AEB-4AFD-A92C-C6BED7D60F80}" type="slidenum">
              <a:rPr lang="en-US"/>
              <a:pPr>
                <a:defRPr/>
              </a:pPr>
              <a:t>‹#›</a:t>
            </a:fld>
            <a:endParaRPr lang="en-US"/>
          </a:p>
        </p:txBody>
      </p:sp>
    </p:spTree>
    <p:extLst>
      <p:ext uri="{BB962C8B-B14F-4D97-AF65-F5344CB8AC3E}">
        <p14:creationId xmlns:p14="http://schemas.microsoft.com/office/powerpoint/2010/main" val="2242843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ABB69B-C9A8-4B2D-A733-33689BD0CE78}" type="slidenum">
              <a:rPr lang="en-US"/>
              <a:pPr>
                <a:defRPr/>
              </a:pPr>
              <a:t>‹#›</a:t>
            </a:fld>
            <a:endParaRPr lang="en-US"/>
          </a:p>
        </p:txBody>
      </p:sp>
    </p:spTree>
    <p:extLst>
      <p:ext uri="{BB962C8B-B14F-4D97-AF65-F5344CB8AC3E}">
        <p14:creationId xmlns:p14="http://schemas.microsoft.com/office/powerpoint/2010/main" val="2802676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FBC6407-15A5-4B8A-9E09-D247FFDC8C8B}" type="slidenum">
              <a:rPr lang="en-US"/>
              <a:pPr>
                <a:defRPr/>
              </a:pPr>
              <a:t>‹#›</a:t>
            </a:fld>
            <a:endParaRPr lang="en-US"/>
          </a:p>
        </p:txBody>
      </p:sp>
    </p:spTree>
    <p:extLst>
      <p:ext uri="{BB962C8B-B14F-4D97-AF65-F5344CB8AC3E}">
        <p14:creationId xmlns:p14="http://schemas.microsoft.com/office/powerpoint/2010/main" val="1873207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C9F1BB4-0238-4A5F-A4B0-AFC600CEF46E}" type="slidenum">
              <a:rPr lang="en-US"/>
              <a:pPr>
                <a:defRPr/>
              </a:pPr>
              <a:t>‹#›</a:t>
            </a:fld>
            <a:endParaRPr lang="en-US"/>
          </a:p>
        </p:txBody>
      </p:sp>
    </p:spTree>
    <p:extLst>
      <p:ext uri="{BB962C8B-B14F-4D97-AF65-F5344CB8AC3E}">
        <p14:creationId xmlns:p14="http://schemas.microsoft.com/office/powerpoint/2010/main" val="1825531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2772EA4-118C-43D4-AB71-8C345B3EEC14}" type="slidenum">
              <a:rPr lang="en-US"/>
              <a:pPr>
                <a:defRPr/>
              </a:pPr>
              <a:t>‹#›</a:t>
            </a:fld>
            <a:endParaRPr lang="en-US"/>
          </a:p>
        </p:txBody>
      </p:sp>
    </p:spTree>
    <p:extLst>
      <p:ext uri="{BB962C8B-B14F-4D97-AF65-F5344CB8AC3E}">
        <p14:creationId xmlns:p14="http://schemas.microsoft.com/office/powerpoint/2010/main" val="3727320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BBB62A-BC7E-4A4E-B228-72928B67009D}" type="slidenum">
              <a:rPr lang="en-US"/>
              <a:pPr>
                <a:defRPr/>
              </a:pPr>
              <a:t>‹#›</a:t>
            </a:fld>
            <a:endParaRPr lang="en-US"/>
          </a:p>
        </p:txBody>
      </p:sp>
    </p:spTree>
    <p:extLst>
      <p:ext uri="{BB962C8B-B14F-4D97-AF65-F5344CB8AC3E}">
        <p14:creationId xmlns:p14="http://schemas.microsoft.com/office/powerpoint/2010/main" val="1772170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4CA539E-EDBA-4B9A-8EFD-7A6977A21DB0}" type="slidenum">
              <a:rPr lang="en-US"/>
              <a:pPr>
                <a:defRPr/>
              </a:pPr>
              <a:t>‹#›</a:t>
            </a:fld>
            <a:endParaRPr lang="en-US"/>
          </a:p>
        </p:txBody>
      </p:sp>
    </p:spTree>
    <p:extLst>
      <p:ext uri="{BB962C8B-B14F-4D97-AF65-F5344CB8AC3E}">
        <p14:creationId xmlns:p14="http://schemas.microsoft.com/office/powerpoint/2010/main" val="828968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67625" y="223838"/>
            <a:ext cx="1249241" cy="819871"/>
          </a:xfrm>
          <a:prstGeom prst="rect">
            <a:avLst/>
          </a:prstGeom>
        </p:spPr>
      </p:pic>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156325" y="6245225"/>
            <a:ext cx="25304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1EC1A678-BB6E-4922-8324-CB6DEF6AA1D3}" type="slidenum">
              <a:rPr lang="en-US"/>
              <a:pPr>
                <a:defRPr/>
              </a:pPr>
              <a:t>‹#›</a:t>
            </a:fld>
            <a:endParaRPr lang="en-US"/>
          </a:p>
        </p:txBody>
      </p:sp>
      <p:sp>
        <p:nvSpPr>
          <p:cNvPr id="1031"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3885" r:id="rId1"/>
    <p:sldLayoutId id="2147483873" r:id="rId2"/>
    <p:sldLayoutId id="2147483874" r:id="rId3"/>
    <p:sldLayoutId id="2147483875" r:id="rId4"/>
    <p:sldLayoutId id="2147483876" r:id="rId5"/>
    <p:sldLayoutId id="2147483877" r:id="rId6"/>
    <p:sldLayoutId id="2147483878" r:id="rId7"/>
    <p:sldLayoutId id="2147483879" r:id="rId8"/>
    <p:sldLayoutId id="2147483880" r:id="rId9"/>
    <p:sldLayoutId id="2147483881" r:id="rId10"/>
    <p:sldLayoutId id="2147483882" r:id="rId11"/>
    <p:sldLayoutId id="2147483883" r:id="rId12"/>
    <p:sldLayoutId id="2147483884"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Arial" pitchFamily="34" charset="0"/>
        </a:defRPr>
      </a:lvl2pPr>
      <a:lvl3pPr algn="l" rtl="0" eaLnBrk="0" fontAlgn="base" hangingPunct="0">
        <a:spcBef>
          <a:spcPct val="0"/>
        </a:spcBef>
        <a:spcAft>
          <a:spcPct val="0"/>
        </a:spcAft>
        <a:defRPr sz="3200">
          <a:solidFill>
            <a:srgbClr val="000066"/>
          </a:solidFill>
          <a:latin typeface="Arial" pitchFamily="34" charset="0"/>
        </a:defRPr>
      </a:lvl3pPr>
      <a:lvl4pPr algn="l" rtl="0" eaLnBrk="0" fontAlgn="base" hangingPunct="0">
        <a:spcBef>
          <a:spcPct val="0"/>
        </a:spcBef>
        <a:spcAft>
          <a:spcPct val="0"/>
        </a:spcAft>
        <a:defRPr sz="3200">
          <a:solidFill>
            <a:srgbClr val="000066"/>
          </a:solidFill>
          <a:latin typeface="Arial" pitchFamily="34" charset="0"/>
        </a:defRPr>
      </a:lvl4pPr>
      <a:lvl5pPr algn="l" rtl="0" eaLnBrk="0" fontAlgn="base" hangingPunct="0">
        <a:spcBef>
          <a:spcPct val="0"/>
        </a:spcBef>
        <a:spcAft>
          <a:spcPct val="0"/>
        </a:spcAft>
        <a:defRPr sz="3200">
          <a:solidFill>
            <a:srgbClr val="000066"/>
          </a:solidFill>
          <a:latin typeface="Aria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smokinginengland.inf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28588" y="314325"/>
            <a:ext cx="8886825" cy="2241550"/>
          </a:xfrm>
        </p:spPr>
        <p:txBody>
          <a:bodyPr/>
          <a:lstStyle/>
          <a:p>
            <a:pPr eaLnBrk="1" hangingPunct="1"/>
            <a:r>
              <a:rPr lang="en-US" altLang="en-US" b="1" i="1" dirty="0"/>
              <a:t>Top-line findings on smoking in England</a:t>
            </a:r>
            <a:br>
              <a:rPr lang="en-US" altLang="en-US" b="1" i="1" dirty="0"/>
            </a:br>
            <a:r>
              <a:rPr lang="en-US" altLang="en-US" b="1" i="1" dirty="0"/>
              <a:t>from the Smoking Toolkit Study</a:t>
            </a:r>
            <a:endParaRPr lang="en-US" altLang="en-US" sz="2800" b="1" i="1" dirty="0"/>
          </a:p>
        </p:txBody>
      </p:sp>
      <p:pic>
        <p:nvPicPr>
          <p:cNvPr id="5123"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6362700"/>
            <a:ext cx="38115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10"/>
          <p:cNvSpPr>
            <a:spLocks noChangeArrowheads="1"/>
          </p:cNvSpPr>
          <p:nvPr/>
        </p:nvSpPr>
        <p:spPr bwMode="auto">
          <a:xfrm>
            <a:off x="621190" y="4836687"/>
            <a:ext cx="3452812" cy="1227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buFontTx/>
              <a:buNone/>
            </a:pPr>
            <a:r>
              <a:rPr lang="en-GB" altLang="en-US" sz="2000" b="1" i="1" dirty="0">
                <a:solidFill>
                  <a:srgbClr val="333399"/>
                </a:solidFill>
              </a:rPr>
              <a:t>Vera Buss</a:t>
            </a:r>
          </a:p>
          <a:p>
            <a:pPr algn="ctr" eaLnBrk="1" hangingPunct="1">
              <a:lnSpc>
                <a:spcPct val="80000"/>
              </a:lnSpc>
              <a:buFontTx/>
              <a:buNone/>
            </a:pPr>
            <a:r>
              <a:rPr lang="en-GB" altLang="en-US" sz="2000" b="1" i="1" dirty="0">
                <a:solidFill>
                  <a:srgbClr val="333399"/>
                </a:solidFill>
              </a:rPr>
              <a:t>Robert West</a:t>
            </a:r>
          </a:p>
          <a:p>
            <a:pPr algn="ctr" eaLnBrk="1" hangingPunct="1">
              <a:lnSpc>
                <a:spcPct val="80000"/>
              </a:lnSpc>
              <a:buFontTx/>
              <a:buNone/>
            </a:pPr>
            <a:r>
              <a:rPr lang="en-GB" altLang="en-US" sz="2000" b="1" i="1" dirty="0">
                <a:solidFill>
                  <a:srgbClr val="333399"/>
                </a:solidFill>
              </a:rPr>
              <a:t>Dimitra Kale</a:t>
            </a:r>
          </a:p>
          <a:p>
            <a:pPr algn="ctr" eaLnBrk="1" hangingPunct="1">
              <a:lnSpc>
                <a:spcPct val="80000"/>
              </a:lnSpc>
              <a:buFontTx/>
              <a:buNone/>
            </a:pPr>
            <a:r>
              <a:rPr lang="en-US" altLang="en-US" sz="2000" b="1" i="1" dirty="0">
                <a:solidFill>
                  <a:srgbClr val="333399"/>
                </a:solidFill>
              </a:rPr>
              <a:t>Loren Kock</a:t>
            </a:r>
            <a:endParaRPr lang="en-GB" altLang="en-US" sz="2000" b="1" i="1" dirty="0">
              <a:solidFill>
                <a:srgbClr val="333399"/>
              </a:solidFill>
            </a:endParaRPr>
          </a:p>
          <a:p>
            <a:pPr algn="ctr">
              <a:lnSpc>
                <a:spcPct val="80000"/>
              </a:lnSpc>
              <a:buNone/>
            </a:pPr>
            <a:r>
              <a:rPr lang="en-GB" altLang="en-US" sz="2000" b="1" i="1" dirty="0">
                <a:solidFill>
                  <a:srgbClr val="333399"/>
                </a:solidFill>
              </a:rPr>
              <a:t>Jamie Brown</a:t>
            </a:r>
          </a:p>
          <a:p>
            <a:pPr eaLnBrk="1" hangingPunct="1">
              <a:lnSpc>
                <a:spcPct val="80000"/>
              </a:lnSpc>
              <a:buFontTx/>
              <a:buNone/>
            </a:pPr>
            <a:endParaRPr lang="en-US" altLang="en-US" sz="1800" i="1" dirty="0">
              <a:solidFill>
                <a:srgbClr val="333399"/>
              </a:solidFill>
            </a:endParaRPr>
          </a:p>
        </p:txBody>
      </p:sp>
      <p:sp>
        <p:nvSpPr>
          <p:cNvPr id="5128" name="Text Box 10"/>
          <p:cNvSpPr txBox="1">
            <a:spLocks noChangeArrowheads="1"/>
          </p:cNvSpPr>
          <p:nvPr/>
        </p:nvSpPr>
        <p:spPr bwMode="auto">
          <a:xfrm>
            <a:off x="5059684" y="4830763"/>
            <a:ext cx="346812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en-US" sz="1800" b="1" i="1" dirty="0">
                <a:solidFill>
                  <a:srgbClr val="333399"/>
                </a:solidFill>
              </a:rPr>
              <a:t>Last updated: 11</a:t>
            </a:r>
            <a:r>
              <a:rPr lang="en-GB" altLang="en-US" sz="1800" b="1" i="1" baseline="30000" dirty="0">
                <a:solidFill>
                  <a:srgbClr val="333399"/>
                </a:solidFill>
              </a:rPr>
              <a:t>th</a:t>
            </a:r>
            <a:r>
              <a:rPr lang="en-GB" altLang="en-US" sz="1800" b="1" i="1" dirty="0">
                <a:solidFill>
                  <a:srgbClr val="333399"/>
                </a:solidFill>
              </a:rPr>
              <a:t> March 2026</a:t>
            </a:r>
          </a:p>
          <a:p>
            <a:pPr algn="ctr">
              <a:lnSpc>
                <a:spcPct val="80000"/>
              </a:lnSpc>
              <a:buFontTx/>
              <a:buNone/>
            </a:pPr>
            <a:endParaRPr lang="en-GB" altLang="en-US" sz="1800" b="1" i="1" dirty="0">
              <a:solidFill>
                <a:srgbClr val="333399"/>
              </a:solidFill>
            </a:endParaRPr>
          </a:p>
          <a:p>
            <a:pPr algn="ctr">
              <a:lnSpc>
                <a:spcPct val="80000"/>
              </a:lnSpc>
              <a:buFontTx/>
              <a:buNone/>
            </a:pPr>
            <a:r>
              <a:rPr lang="en-GB" altLang="en-US" sz="1800" b="1" i="1" dirty="0">
                <a:solidFill>
                  <a:srgbClr val="333399"/>
                </a:solidFill>
              </a:rPr>
              <a:t>www.smokinginengland.info</a:t>
            </a:r>
          </a:p>
          <a:p>
            <a:pPr algn="ctr">
              <a:lnSpc>
                <a:spcPct val="80000"/>
              </a:lnSpc>
              <a:buFontTx/>
              <a:buNone/>
            </a:pPr>
            <a:r>
              <a:rPr lang="en-GB" altLang="en-US" sz="1800" b="1" i="1" dirty="0">
                <a:solidFill>
                  <a:srgbClr val="333399"/>
                </a:solidFill>
              </a:rPr>
              <a:t>jamie.brown@ucl.ac.uk</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78695" y="2776256"/>
            <a:ext cx="2386595" cy="1566311"/>
          </a:xfrm>
          <a:prstGeom prst="rect">
            <a:avLst/>
          </a:prstGeom>
        </p:spPr>
      </p:pic>
      <p:pic>
        <p:nvPicPr>
          <p:cNvPr id="10" name="Picture 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835" y="6207369"/>
            <a:ext cx="1337691" cy="626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9603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Tried to stop smoking in past year (aged 18-24)</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1713632"/>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10</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29"/>
            <a:ext cx="2295821" cy="338554"/>
          </a:xfrm>
          <a:prstGeom prst="rect">
            <a:avLst/>
          </a:prstGeom>
          <a:noFill/>
        </p:spPr>
        <p:txBody>
          <a:bodyPr wrap="none" rtlCol="0">
            <a:spAutoFit/>
          </a:bodyPr>
          <a:lstStyle/>
          <a:p>
            <a:r>
              <a:rPr lang="en-GB" sz="1600" dirty="0"/>
              <a:t>Base: Smokers (18-24)</a:t>
            </a:r>
          </a:p>
        </p:txBody>
      </p:sp>
    </p:spTree>
    <p:extLst>
      <p:ext uri="{BB962C8B-B14F-4D97-AF65-F5344CB8AC3E}">
        <p14:creationId xmlns:p14="http://schemas.microsoft.com/office/powerpoint/2010/main" val="1117168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Success rate for stopping in those aged 18-24 who tried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39710335"/>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11</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29"/>
            <a:ext cx="5436104" cy="338554"/>
          </a:xfrm>
          <a:prstGeom prst="rect">
            <a:avLst/>
          </a:prstGeom>
          <a:noFill/>
        </p:spPr>
        <p:txBody>
          <a:bodyPr wrap="none" rtlCol="0">
            <a:spAutoFit/>
          </a:bodyPr>
          <a:lstStyle/>
          <a:p>
            <a:r>
              <a:rPr lang="en-GB" sz="1600" dirty="0"/>
              <a:t>Base: Smokers (18-24) who tried to stop in the past year</a:t>
            </a:r>
          </a:p>
        </p:txBody>
      </p:sp>
    </p:spTree>
    <p:extLst>
      <p:ext uri="{BB962C8B-B14F-4D97-AF65-F5344CB8AC3E}">
        <p14:creationId xmlns:p14="http://schemas.microsoft.com/office/powerpoint/2010/main" val="3009515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Uptake: prevalence of ever smoking in those aged 18-24</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64469789"/>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12</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1872500" cy="338554"/>
          </a:xfrm>
          <a:prstGeom prst="rect">
            <a:avLst/>
          </a:prstGeom>
          <a:noFill/>
        </p:spPr>
        <p:txBody>
          <a:bodyPr wrap="none" rtlCol="0">
            <a:spAutoFit/>
          </a:bodyPr>
          <a:lstStyle/>
          <a:p>
            <a:r>
              <a:rPr lang="en-GB" sz="1600" dirty="0"/>
              <a:t>Base: Aged 18-24 </a:t>
            </a:r>
          </a:p>
        </p:txBody>
      </p:sp>
    </p:spTree>
    <p:extLst>
      <p:ext uri="{BB962C8B-B14F-4D97-AF65-F5344CB8AC3E}">
        <p14:creationId xmlns:p14="http://schemas.microsoft.com/office/powerpoint/2010/main" val="1347441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Methods</a:t>
            </a:r>
          </a:p>
        </p:txBody>
      </p:sp>
      <p:sp>
        <p:nvSpPr>
          <p:cNvPr id="3" name="Content Placeholder 2"/>
          <p:cNvSpPr>
            <a:spLocks noGrp="1"/>
          </p:cNvSpPr>
          <p:nvPr>
            <p:ph idx="1"/>
          </p:nvPr>
        </p:nvSpPr>
        <p:spPr/>
        <p:txBody>
          <a:bodyPr/>
          <a:lstStyle/>
          <a:p>
            <a:r>
              <a:rPr lang="en-GB" sz="1800" dirty="0"/>
              <a:t>Monthly household surveys of representative samples of ~1700 adults (≥16 years old) in England</a:t>
            </a:r>
          </a:p>
          <a:p>
            <a:pPr lvl="1"/>
            <a:r>
              <a:rPr lang="en-US" sz="1400" dirty="0"/>
              <a:t>Due to the pandemic, from April 2020 to December 2021 surveys conducted by telephone (rather than face-to-face) and among adults aged 18 and over. From January 2022 data collection resumed among those aged 16 and over</a:t>
            </a:r>
          </a:p>
          <a:p>
            <a:pPr lvl="1"/>
            <a:r>
              <a:rPr lang="en-GB" sz="1400" b="0" i="0" dirty="0">
                <a:solidFill>
                  <a:srgbClr val="4A4A4A"/>
                </a:solidFill>
                <a:effectLst/>
                <a:latin typeface="Arial (body)"/>
              </a:rPr>
              <a:t>Between November 2020 and February 2022, ~0.8% of cases in England were incorrectly weighted 0. This has now been updated and some point estimates over this period have changed slightly (typically 1 d.p.) compared with earlier versions.</a:t>
            </a:r>
          </a:p>
          <a:p>
            <a:pPr lvl="1"/>
            <a:r>
              <a:rPr lang="en-GB" sz="1400" dirty="0">
                <a:solidFill>
                  <a:srgbClr val="4A4A4A"/>
                </a:solidFill>
                <a:latin typeface="Arial (body)"/>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endParaRPr lang="en-GB" sz="1400" b="0" i="0" dirty="0">
              <a:solidFill>
                <a:srgbClr val="4A4A4A"/>
              </a:solidFill>
              <a:effectLst/>
              <a:latin typeface="Arial (body)"/>
            </a:endParaRPr>
          </a:p>
          <a:p>
            <a:r>
              <a:rPr lang="en-GB" sz="1800" dirty="0"/>
              <a:t>Fieldwork by TNS/BMRB 2006 up to April 2013, then IPSOS MORI</a:t>
            </a:r>
          </a:p>
          <a:p>
            <a:r>
              <a:rPr lang="en-GB" sz="1800" dirty="0"/>
              <a:t>Sample weighted to match population in England on key socio-demographics</a:t>
            </a:r>
          </a:p>
          <a:p>
            <a:r>
              <a:rPr lang="en-GB" sz="1800" dirty="0"/>
              <a:t>Further details: </a:t>
            </a:r>
            <a:r>
              <a:rPr lang="en-GB" sz="1800" dirty="0">
                <a:hlinkClick r:id="rId2"/>
              </a:rPr>
              <a:t>www.smokinginengland.info</a:t>
            </a:r>
            <a:r>
              <a:rPr lang="en-GB" sz="1800" dirty="0"/>
              <a:t> </a:t>
            </a:r>
          </a:p>
          <a:p>
            <a:endParaRPr lang="en-GB" sz="1800" dirty="0"/>
          </a:p>
        </p:txBody>
      </p:sp>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13</a:t>
            </a:fld>
            <a:endParaRPr lang="en-US" dirty="0"/>
          </a:p>
        </p:txBody>
      </p:sp>
    </p:spTree>
    <p:extLst>
      <p:ext uri="{BB962C8B-B14F-4D97-AF65-F5344CB8AC3E}">
        <p14:creationId xmlns:p14="http://schemas.microsoft.com/office/powerpoint/2010/main" val="2254544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smoking prevalence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48556646"/>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2</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8300414" cy="338554"/>
          </a:xfrm>
          <a:prstGeom prst="rect">
            <a:avLst/>
          </a:prstGeom>
          <a:noFill/>
        </p:spPr>
        <p:txBody>
          <a:bodyPr wrap="none" rtlCol="0">
            <a:spAutoFit/>
          </a:bodyPr>
          <a:lstStyle/>
          <a:p>
            <a:r>
              <a:rPr lang="en-GB" sz="1600" dirty="0"/>
              <a:t>Base: Adults (16 and over till Feb 20; 18 and over from April 20; 16 and over from Jan 22)</a:t>
            </a:r>
          </a:p>
        </p:txBody>
      </p:sp>
    </p:spTree>
    <p:extLst>
      <p:ext uri="{BB962C8B-B14F-4D97-AF65-F5344CB8AC3E}">
        <p14:creationId xmlns:p14="http://schemas.microsoft.com/office/powerpoint/2010/main" val="706437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Smoking prevalence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37692579"/>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3</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642496"/>
            <a:ext cx="8300414" cy="584775"/>
          </a:xfrm>
          <a:prstGeom prst="rect">
            <a:avLst/>
          </a:prstGeom>
          <a:noFill/>
        </p:spPr>
        <p:txBody>
          <a:bodyPr wrap="none" rtlCol="0">
            <a:spAutoFit/>
          </a:bodyPr>
          <a:lstStyle/>
          <a:p>
            <a:r>
              <a:rPr lang="en-GB" sz="1600" dirty="0"/>
              <a:t>Base: Adults (16 and over till Feb 20; 18 and over from April 20; 16 and over from Jan 22)</a:t>
            </a:r>
          </a:p>
          <a:p>
            <a:r>
              <a:rPr lang="en-GB" sz="1600" dirty="0"/>
              <a:t>Any tobacco includes cigars, pipes, shishas, etc.</a:t>
            </a:r>
          </a:p>
        </p:txBody>
      </p:sp>
    </p:spTree>
    <p:extLst>
      <p:ext uri="{BB962C8B-B14F-4D97-AF65-F5344CB8AC3E}">
        <p14:creationId xmlns:p14="http://schemas.microsoft.com/office/powerpoint/2010/main" val="2334883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Change in cigarette smoking prevalence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96303822"/>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4</a:t>
            </a:fld>
            <a:endParaRPr lang="en-US"/>
          </a:p>
        </p:txBody>
      </p:sp>
      <p:sp>
        <p:nvSpPr>
          <p:cNvPr id="7" name="TextBox 6"/>
          <p:cNvSpPr txBox="1"/>
          <p:nvPr/>
        </p:nvSpPr>
        <p:spPr>
          <a:xfrm>
            <a:off x="729205" y="6119418"/>
            <a:ext cx="7016408" cy="338554"/>
          </a:xfrm>
          <a:prstGeom prst="rect">
            <a:avLst/>
          </a:prstGeom>
          <a:noFill/>
        </p:spPr>
        <p:txBody>
          <a:bodyPr wrap="none" rtlCol="0">
            <a:spAutoFit/>
          </a:bodyPr>
          <a:lstStyle/>
          <a:p>
            <a:r>
              <a:rPr lang="en-GB" sz="1600" dirty="0"/>
              <a:t>Base: Adults (16 and over till Feb 20; 18 and over April 20-December 2021)</a:t>
            </a:r>
          </a:p>
        </p:txBody>
      </p:sp>
    </p:spTree>
    <p:extLst>
      <p:ext uri="{BB962C8B-B14F-4D97-AF65-F5344CB8AC3E}">
        <p14:creationId xmlns:p14="http://schemas.microsoft.com/office/powerpoint/2010/main" val="633077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smoking prevalence in </a:t>
            </a:r>
            <a:br>
              <a:rPr lang="en-GB" dirty="0"/>
            </a:br>
            <a:r>
              <a:rPr lang="en-GB" dirty="0"/>
              <a:t>18-to-21-year-olds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32636860"/>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5</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1814792" cy="338554"/>
          </a:xfrm>
          <a:prstGeom prst="rect">
            <a:avLst/>
          </a:prstGeom>
          <a:noFill/>
        </p:spPr>
        <p:txBody>
          <a:bodyPr wrap="none" rtlCol="0">
            <a:spAutoFit/>
          </a:bodyPr>
          <a:lstStyle/>
          <a:p>
            <a:r>
              <a:rPr lang="en-GB" sz="1600" dirty="0"/>
              <a:t>Base: Aged 18-21</a:t>
            </a:r>
          </a:p>
        </p:txBody>
      </p:sp>
    </p:spTree>
    <p:extLst>
      <p:ext uri="{BB962C8B-B14F-4D97-AF65-F5344CB8AC3E}">
        <p14:creationId xmlns:p14="http://schemas.microsoft.com/office/powerpoint/2010/main" val="1229948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smoking prevalence in </a:t>
            </a:r>
            <a:br>
              <a:rPr lang="en-GB" dirty="0"/>
            </a:br>
            <a:r>
              <a:rPr lang="en-GB" dirty="0"/>
              <a:t>16-to-17-year-olds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42244551"/>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6</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5508111" cy="338554"/>
          </a:xfrm>
          <a:prstGeom prst="rect">
            <a:avLst/>
          </a:prstGeom>
          <a:noFill/>
        </p:spPr>
        <p:txBody>
          <a:bodyPr wrap="none" rtlCol="0">
            <a:spAutoFit/>
          </a:bodyPr>
          <a:lstStyle/>
          <a:p>
            <a:r>
              <a:rPr lang="en-GB" sz="1600" dirty="0"/>
              <a:t>Base: Aged 16-17; NB data collection stopped in Feb 2020</a:t>
            </a:r>
          </a:p>
        </p:txBody>
      </p:sp>
    </p:spTree>
    <p:extLst>
      <p:ext uri="{BB962C8B-B14F-4D97-AF65-F5344CB8AC3E}">
        <p14:creationId xmlns:p14="http://schemas.microsoft.com/office/powerpoint/2010/main" val="2987757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Stopped smoking in past 12 months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32461556"/>
              </p:ext>
            </p:extLst>
          </p:nvPr>
        </p:nvGraphicFramePr>
        <p:xfrm>
          <a:off x="457200" y="1600200"/>
          <a:ext cx="8250702"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7</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7" name="TextBox 6"/>
          <p:cNvSpPr txBox="1"/>
          <p:nvPr/>
        </p:nvSpPr>
        <p:spPr>
          <a:xfrm>
            <a:off x="729205" y="5864437"/>
            <a:ext cx="3994876" cy="338554"/>
          </a:xfrm>
          <a:prstGeom prst="rect">
            <a:avLst/>
          </a:prstGeom>
          <a:noFill/>
        </p:spPr>
        <p:txBody>
          <a:bodyPr wrap="none" rtlCol="0">
            <a:spAutoFit/>
          </a:bodyPr>
          <a:lstStyle/>
          <a:p>
            <a:r>
              <a:rPr lang="en-GB" sz="1600" dirty="0"/>
              <a:t>Base: Adults who smoked in the past year</a:t>
            </a:r>
          </a:p>
        </p:txBody>
      </p:sp>
    </p:spTree>
    <p:extLst>
      <p:ext uri="{BB962C8B-B14F-4D97-AF65-F5344CB8AC3E}">
        <p14:creationId xmlns:p14="http://schemas.microsoft.com/office/powerpoint/2010/main" val="3472951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Tried to stop smoking in past year</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98566465"/>
              </p:ext>
            </p:extLst>
          </p:nvPr>
        </p:nvGraphicFramePr>
        <p:xfrm>
          <a:off x="337625" y="1600201"/>
          <a:ext cx="8328073" cy="4264236"/>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8</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7" name="TextBox 6"/>
          <p:cNvSpPr txBox="1"/>
          <p:nvPr/>
        </p:nvSpPr>
        <p:spPr>
          <a:xfrm>
            <a:off x="729205" y="5864437"/>
            <a:ext cx="3994876" cy="338554"/>
          </a:xfrm>
          <a:prstGeom prst="rect">
            <a:avLst/>
          </a:prstGeom>
          <a:noFill/>
        </p:spPr>
        <p:txBody>
          <a:bodyPr wrap="none" rtlCol="0">
            <a:spAutoFit/>
          </a:bodyPr>
          <a:lstStyle/>
          <a:p>
            <a:r>
              <a:rPr lang="en-GB" sz="1600" dirty="0"/>
              <a:t>Base: Adults who smoked in the past year</a:t>
            </a:r>
          </a:p>
        </p:txBody>
      </p:sp>
    </p:spTree>
    <p:extLst>
      <p:ext uri="{BB962C8B-B14F-4D97-AF65-F5344CB8AC3E}">
        <p14:creationId xmlns:p14="http://schemas.microsoft.com/office/powerpoint/2010/main" val="4194341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43750" cy="1143000"/>
          </a:xfrm>
        </p:spPr>
        <p:txBody>
          <a:bodyPr/>
          <a:lstStyle/>
          <a:p>
            <a:r>
              <a:rPr lang="en-GB" dirty="0"/>
              <a:t>Success rate for stopping in those who tried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98961944"/>
              </p:ext>
            </p:extLst>
          </p:nvPr>
        </p:nvGraphicFramePr>
        <p:xfrm>
          <a:off x="457200" y="1600200"/>
          <a:ext cx="8321040" cy="4264237"/>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9</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7" name="TextBox 6"/>
          <p:cNvSpPr txBox="1"/>
          <p:nvPr/>
        </p:nvSpPr>
        <p:spPr>
          <a:xfrm>
            <a:off x="729205" y="5864437"/>
            <a:ext cx="5344733" cy="338554"/>
          </a:xfrm>
          <a:prstGeom prst="rect">
            <a:avLst/>
          </a:prstGeom>
          <a:noFill/>
        </p:spPr>
        <p:txBody>
          <a:bodyPr wrap="none" rtlCol="0">
            <a:spAutoFit/>
          </a:bodyPr>
          <a:lstStyle/>
          <a:p>
            <a:r>
              <a:rPr lang="en-GB" sz="1600" dirty="0"/>
              <a:t>Base: Smokers (adults) who tried to stop in the past year</a:t>
            </a:r>
          </a:p>
        </p:txBody>
      </p:sp>
    </p:spTree>
    <p:extLst>
      <p:ext uri="{BB962C8B-B14F-4D97-AF65-F5344CB8AC3E}">
        <p14:creationId xmlns:p14="http://schemas.microsoft.com/office/powerpoint/2010/main" val="237012611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98a36182e80fce830f6c1959f67f732d">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432d58a1b050dac85319da7bffcb1962"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50CBE3-1E2F-4C4E-BB31-9F031A2B5343}">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customXml/itemProps2.xml><?xml version="1.0" encoding="utf-8"?>
<ds:datastoreItem xmlns:ds="http://schemas.openxmlformats.org/officeDocument/2006/customXml" ds:itemID="{C732F272-75DA-424D-B4EE-9DAB72323132}">
  <ds:schemaRefs>
    <ds:schemaRef ds:uri="http://schemas.microsoft.com/sharepoint/v3/contenttype/forms"/>
  </ds:schemaRefs>
</ds:datastoreItem>
</file>

<file path=customXml/itemProps3.xml><?xml version="1.0" encoding="utf-8"?>
<ds:datastoreItem xmlns:ds="http://schemas.openxmlformats.org/officeDocument/2006/customXml" ds:itemID="{4A6B7FCA-06EF-4A7D-BE43-38E9F43085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faf88fe-a998-4c5b-93c9-210a11d9a5c2}" enabled="0" method="" siteId="{1faf88fe-a998-4c5b-93c9-210a11d9a5c2}" removed="1"/>
</clbl:labelList>
</file>

<file path=docProps/app.xml><?xml version="1.0" encoding="utf-8"?>
<Properties xmlns="http://schemas.openxmlformats.org/officeDocument/2006/extended-properties" xmlns:vt="http://schemas.openxmlformats.org/officeDocument/2006/docPropsVTypes">
  <TotalTime>32951</TotalTime>
  <Words>694</Words>
  <Application>Microsoft Office PowerPoint</Application>
  <PresentationFormat>On-screen Show (4:3)</PresentationFormat>
  <Paragraphs>129</Paragraphs>
  <Slides>13</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Arial (body)</vt:lpstr>
      <vt:lpstr>Default Design</vt:lpstr>
      <vt:lpstr>Top-line findings on smoking in England from the Smoking Toolkit Study</vt:lpstr>
      <vt:lpstr>Cigarette smoking prevalence</vt:lpstr>
      <vt:lpstr>Smoking prevalence</vt:lpstr>
      <vt:lpstr>Change in cigarette smoking prevalence</vt:lpstr>
      <vt:lpstr>Cigarette smoking prevalence in  18-to-21-year-olds</vt:lpstr>
      <vt:lpstr>Cigarette smoking prevalence in  16-to-17-year-olds</vt:lpstr>
      <vt:lpstr>Stopped smoking in past 12 months</vt:lpstr>
      <vt:lpstr>Tried to stop smoking in past year</vt:lpstr>
      <vt:lpstr>Success rate for stopping in those who tried</vt:lpstr>
      <vt:lpstr>Tried to stop smoking in past year (aged 18-24)</vt:lpstr>
      <vt:lpstr>Success rate for stopping in those aged 18-24 who tried</vt:lpstr>
      <vt:lpstr>Uptake: prevalence of ever smoking in those aged 18-24</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STS top lines</dc:title>
  <dc:creator>J Brown</dc:creator>
  <cp:lastModifiedBy>Vera Buss</cp:lastModifiedBy>
  <cp:revision>1299</cp:revision>
  <dcterms:created xsi:type="dcterms:W3CDTF">2006-06-19T10:26:17Z</dcterms:created>
  <dcterms:modified xsi:type="dcterms:W3CDTF">2026-03-11T17:34:24Z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ies>
</file>